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5"/>
  </p:notesMasterIdLst>
  <p:sldIdLst>
    <p:sldId id="256" r:id="rId2"/>
    <p:sldId id="260" r:id="rId3"/>
    <p:sldId id="366" r:id="rId4"/>
    <p:sldId id="419" r:id="rId5"/>
    <p:sldId id="449" r:id="rId6"/>
    <p:sldId id="279" r:id="rId7"/>
    <p:sldId id="435" r:id="rId8"/>
    <p:sldId id="259" r:id="rId9"/>
    <p:sldId id="407" r:id="rId10"/>
    <p:sldId id="333" r:id="rId11"/>
    <p:sldId id="336" r:id="rId12"/>
    <p:sldId id="436" r:id="rId13"/>
    <p:sldId id="430" r:id="rId14"/>
    <p:sldId id="267" r:id="rId15"/>
    <p:sldId id="422" r:id="rId16"/>
    <p:sldId id="272" r:id="rId17"/>
    <p:sldId id="268" r:id="rId18"/>
    <p:sldId id="288" r:id="rId19"/>
    <p:sldId id="403" r:id="rId20"/>
    <p:sldId id="289" r:id="rId21"/>
    <p:sldId id="364" r:id="rId22"/>
    <p:sldId id="290" r:id="rId23"/>
    <p:sldId id="293" r:id="rId24"/>
    <p:sldId id="297" r:id="rId25"/>
    <p:sldId id="287" r:id="rId26"/>
    <p:sldId id="298" r:id="rId27"/>
    <p:sldId id="363" r:id="rId28"/>
    <p:sldId id="269" r:id="rId29"/>
    <p:sldId id="431" r:id="rId30"/>
    <p:sldId id="299" r:id="rId31"/>
    <p:sldId id="306" r:id="rId32"/>
    <p:sldId id="424" r:id="rId33"/>
    <p:sldId id="330" r:id="rId34"/>
    <p:sldId id="432" r:id="rId35"/>
    <p:sldId id="270" r:id="rId36"/>
    <p:sldId id="315" r:id="rId37"/>
    <p:sldId id="316" r:id="rId38"/>
    <p:sldId id="319" r:id="rId39"/>
    <p:sldId id="323" r:id="rId40"/>
    <p:sldId id="325" r:id="rId41"/>
    <p:sldId id="326" r:id="rId42"/>
    <p:sldId id="327" r:id="rId43"/>
    <p:sldId id="357" r:id="rId44"/>
    <p:sldId id="358" r:id="rId45"/>
    <p:sldId id="328" r:id="rId46"/>
    <p:sldId id="311" r:id="rId47"/>
    <p:sldId id="314" r:id="rId48"/>
    <p:sldId id="277" r:id="rId49"/>
    <p:sldId id="417" r:id="rId50"/>
    <p:sldId id="388" r:id="rId51"/>
    <p:sldId id="276" r:id="rId52"/>
    <p:sldId id="390" r:id="rId53"/>
    <p:sldId id="343" r:id="rId54"/>
    <p:sldId id="426" r:id="rId55"/>
    <p:sldId id="433" r:id="rId56"/>
    <p:sldId id="402" r:id="rId57"/>
    <p:sldId id="347" r:id="rId58"/>
    <p:sldId id="451" r:id="rId59"/>
    <p:sldId id="452" r:id="rId60"/>
    <p:sldId id="335" r:id="rId61"/>
    <p:sldId id="331" r:id="rId62"/>
    <p:sldId id="356" r:id="rId63"/>
    <p:sldId id="350" r:id="rId64"/>
    <p:sldId id="351" r:id="rId65"/>
    <p:sldId id="418" r:id="rId66"/>
    <p:sldId id="438" r:id="rId67"/>
    <p:sldId id="456" r:id="rId68"/>
    <p:sldId id="455" r:id="rId69"/>
    <p:sldId id="458" r:id="rId70"/>
    <p:sldId id="428" r:id="rId71"/>
    <p:sldId id="313" r:id="rId72"/>
    <p:sldId id="454" r:id="rId73"/>
    <p:sldId id="354" r:id="rId74"/>
  </p:sldIdLst>
  <p:sldSz cx="9144000" cy="5143500" type="screen16x9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D0D0"/>
    <a:srgbClr val="A62F3B"/>
    <a:srgbClr val="D9D5CA"/>
    <a:srgbClr val="D75F58"/>
    <a:srgbClr val="CD5956"/>
    <a:srgbClr val="E7E3DD"/>
    <a:srgbClr val="27293E"/>
    <a:srgbClr val="2F3446"/>
    <a:srgbClr val="B2B9CC"/>
    <a:srgbClr val="9DA9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22" autoAdjust="0"/>
    <p:restoredTop sz="94227" autoAdjust="0"/>
  </p:normalViewPr>
  <p:slideViewPr>
    <p:cSldViewPr>
      <p:cViewPr varScale="1">
        <p:scale>
          <a:sx n="106" d="100"/>
          <a:sy n="106" d="100"/>
        </p:scale>
        <p:origin x="768" y="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2BD299-848F-441B-A213-6066A30FCEBD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95A22-FABC-4A2E-B2A6-3663FA1FA7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393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3" name="Google Shape;3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Заменить</a:t>
            </a:r>
            <a:r>
              <a:rPr lang="ru-RU" baseline="0" dirty="0"/>
              <a:t> </a:t>
            </a:r>
            <a:r>
              <a:rPr lang="ru-RU" baseline="0" dirty="0" err="1"/>
              <a:t>скрины</a:t>
            </a:r>
            <a:r>
              <a:rPr lang="ru-RU" baseline="0" dirty="0"/>
              <a:t> протокола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95A22-FABC-4A2E-B2A6-3663FA1FA736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01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F41F95-AC67-4FE6-B661-F22D9EA8865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37556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F9B9CE-B0EB-4D38-A360-D8E9D633D148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7008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Мероприятия по общественному обсуждению и поддержки инициативных проектов </a:t>
            </a:r>
          </a:p>
          <a:p>
            <a:r>
              <a:rPr lang="ru-RU" sz="1200" dirty="0"/>
              <a:t>организуются и проводятся инициаторами проектов в координации в администрацией </a:t>
            </a:r>
          </a:p>
          <a:p>
            <a:r>
              <a:rPr lang="ru-RU" sz="1200" dirty="0"/>
              <a:t>соответствующего муниципального образования. Информация о мероприятиях по </a:t>
            </a:r>
          </a:p>
          <a:p>
            <a:r>
              <a:rPr lang="ru-RU" sz="1200" dirty="0"/>
              <a:t>возможности должна быть доведена до всех граждан. </a:t>
            </a:r>
          </a:p>
          <a:p>
            <a:r>
              <a:rPr lang="ru-RU" sz="1200" dirty="0"/>
              <a:t>Для этого могут использоваться интернет-сайты, социальные сети, прямые контакты с гражданами, стенды с объявлениями и т.д. </a:t>
            </a:r>
          </a:p>
          <a:p>
            <a:endParaRPr lang="ru-RU" sz="1200" dirty="0"/>
          </a:p>
          <a:p>
            <a:r>
              <a:rPr lang="ru-RU" sz="1200" dirty="0"/>
              <a:t>Мероприятия должны проводиться открыто с привлечением широкой общественности</a:t>
            </a:r>
          </a:p>
          <a:p>
            <a:endParaRPr lang="ru-RU" dirty="0"/>
          </a:p>
          <a:p>
            <a:r>
              <a:rPr lang="ru-RU" dirty="0"/>
              <a:t>В каждом МО есть свой нормативно-правовой акт , регламентирующий порядок проведения схода/собрания/конференции, ознакомиться вы можете в администрации. </a:t>
            </a:r>
          </a:p>
          <a:p>
            <a:endParaRPr lang="ru-RU" dirty="0"/>
          </a:p>
          <a:p>
            <a:r>
              <a:rPr lang="ru-RU" dirty="0"/>
              <a:t>За сколько дней проинформировать население? И нужно приложить фото этих объявлений?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9B9CE-B0EB-4D38-A360-D8E9D633D148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576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Спонсоры увеличивают стоимость проекта? Стоит ли их прописывать?</a:t>
            </a:r>
          </a:p>
          <a:p>
            <a:endParaRPr lang="ru-RU" dirty="0"/>
          </a:p>
          <a:p>
            <a:r>
              <a:rPr lang="ru-RU" dirty="0"/>
              <a:t>Вклад населения собирается после того как определен перечень проектов победителей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F9B9CE-B0EB-4D38-A360-D8E9D633D148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1215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Сколько предложено ИП столько и подписных листов?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F9B9CE-B0EB-4D38-A360-D8E9D633D148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9426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Пройдем по порядку.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F9E30B-E844-4156-A41A-C399A73989F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88563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Пройдем по порядку.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F9E30B-E844-4156-A41A-C399A73989F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49480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Пройдем по порядку.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F9E30B-E844-4156-A41A-C399A73989F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49480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Пройдем по порядку.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F9E30B-E844-4156-A41A-C399A73989F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3169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95A22-FABC-4A2E-B2A6-3663FA1FA73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5827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D95A22-FABC-4A2E-B2A6-3663FA1FA736}" type="slidenum">
              <a:rPr lang="ru-RU" smtClean="0"/>
              <a:pPr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150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95A22-FABC-4A2E-B2A6-3663FA1FA73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52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CD95A22-FABC-4A2E-B2A6-3663FA1FA73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Пройдем по порядку.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F9E30B-E844-4156-A41A-C399A73989F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1985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F9E30B-E844-4156-A41A-C399A73989F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443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95A22-FABC-4A2E-B2A6-3663FA1FA736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154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Для получения макс балла необходимо собрать не  менее  10% жителей дома?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Кто включается туда? Только собственники жилья? Или без разницы?  Проживающие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ТСЖ-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Товарищество собственников жилья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ТОС-Территориальное общественное самоуправление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ИЖД-индивидуальные жилые дома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МКД-многоквартирный дом</a:t>
            </a:r>
            <a:endParaRPr lang="ru-RU" dirty="0"/>
          </a:p>
          <a:p>
            <a:endParaRPr lang="ru-RU" dirty="0"/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случае, если доля населения, участвующего в сходе, собрании или конференции граждан, в процентах от общей численности населения населенного пункта, составляет менее 10 процентов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F9B9CE-B0EB-4D38-A360-D8E9D633D148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8799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9B9CE-B0EB-4D38-A360-D8E9D633D148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656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Баз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469" y="1196"/>
          <a:ext cx="1465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0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1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9" y="1196"/>
                        <a:ext cx="1465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57D79BEA-BEA1-4E64-9760-174F135B434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956376" y="4746914"/>
            <a:ext cx="666074" cy="201104"/>
          </a:xfrm>
          <a:prstGeom prst="rect">
            <a:avLst/>
          </a:prstGeom>
        </p:spPr>
        <p:txBody>
          <a:bodyPr/>
          <a:lstStyle>
            <a:lvl1pPr algn="r">
              <a:defRPr sz="700"/>
            </a:lvl1pPr>
          </a:lstStyle>
          <a:p>
            <a:fld id="{C3914BAB-CABD-49A5-A39F-8D0D88C6D6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BCCA7D7-90C1-4134-8F43-BEE08E9C57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536865"/>
            <a:ext cx="7772400" cy="103488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5000" b="1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179881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obj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4"/>
          <p:cNvSpPr txBox="1">
            <a:spLocks noGrp="1"/>
          </p:cNvSpPr>
          <p:nvPr>
            <p:ph type="title"/>
          </p:nvPr>
        </p:nvSpPr>
        <p:spPr>
          <a:xfrm>
            <a:off x="203202" y="273844"/>
            <a:ext cx="8759824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sz="3300" b="1" i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4"/>
          <p:cNvSpPr txBox="1">
            <a:spLocks noGrp="1"/>
          </p:cNvSpPr>
          <p:nvPr>
            <p:ph type="ftr" idx="11"/>
          </p:nvPr>
        </p:nvSpPr>
        <p:spPr>
          <a:xfrm>
            <a:off x="203203" y="4767264"/>
            <a:ext cx="591185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2250000" cy="22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44"/>
          <p:cNvSpPr txBox="1">
            <a:spLocks noGrp="1"/>
          </p:cNvSpPr>
          <p:nvPr>
            <p:ph type="sldNum" idx="12"/>
          </p:nvPr>
        </p:nvSpPr>
        <p:spPr>
          <a:xfrm>
            <a:off x="6905625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28574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41338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8574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41338A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8574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41338A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8574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41338A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8574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41338A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8574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41338A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8574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41338A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8574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41338A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8574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41338A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667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microsoft.com/office/2007/relationships/hdphoto" Target="../media/hdphoto1.wdp"/><Relationship Id="rId4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3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3.jpeg"/><Relationship Id="rId4" Type="http://schemas.openxmlformats.org/officeDocument/2006/relationships/image" Target="../media/image10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9" Type="http://schemas.openxmlformats.org/officeDocument/2006/relationships/image" Target="../media/image44.png"/><Relationship Id="rId21" Type="http://schemas.openxmlformats.org/officeDocument/2006/relationships/image" Target="../media/image26.png"/><Relationship Id="rId34" Type="http://schemas.openxmlformats.org/officeDocument/2006/relationships/image" Target="../media/image39.png"/><Relationship Id="rId42" Type="http://schemas.openxmlformats.org/officeDocument/2006/relationships/image" Target="../media/image47.png"/><Relationship Id="rId47" Type="http://schemas.openxmlformats.org/officeDocument/2006/relationships/image" Target="../media/image52.png"/><Relationship Id="rId50" Type="http://schemas.openxmlformats.org/officeDocument/2006/relationships/image" Target="../media/image55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1.png"/><Relationship Id="rId29" Type="http://schemas.openxmlformats.org/officeDocument/2006/relationships/image" Target="../media/image34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32" Type="http://schemas.openxmlformats.org/officeDocument/2006/relationships/image" Target="../media/image37.png"/><Relationship Id="rId37" Type="http://schemas.openxmlformats.org/officeDocument/2006/relationships/image" Target="../media/image42.png"/><Relationship Id="rId40" Type="http://schemas.openxmlformats.org/officeDocument/2006/relationships/image" Target="../media/image45.png"/><Relationship Id="rId45" Type="http://schemas.openxmlformats.org/officeDocument/2006/relationships/image" Target="../media/image50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28" Type="http://schemas.openxmlformats.org/officeDocument/2006/relationships/image" Target="../media/image33.png"/><Relationship Id="rId36" Type="http://schemas.openxmlformats.org/officeDocument/2006/relationships/image" Target="../media/image41.png"/><Relationship Id="rId49" Type="http://schemas.openxmlformats.org/officeDocument/2006/relationships/image" Target="../media/image54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31" Type="http://schemas.openxmlformats.org/officeDocument/2006/relationships/image" Target="../media/image36.png"/><Relationship Id="rId44" Type="http://schemas.openxmlformats.org/officeDocument/2006/relationships/image" Target="../media/image49.png"/><Relationship Id="rId52" Type="http://schemas.openxmlformats.org/officeDocument/2006/relationships/image" Target="../media/image3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Relationship Id="rId27" Type="http://schemas.openxmlformats.org/officeDocument/2006/relationships/image" Target="../media/image32.png"/><Relationship Id="rId30" Type="http://schemas.openxmlformats.org/officeDocument/2006/relationships/image" Target="../media/image35.png"/><Relationship Id="rId35" Type="http://schemas.openxmlformats.org/officeDocument/2006/relationships/image" Target="../media/image40.png"/><Relationship Id="rId43" Type="http://schemas.openxmlformats.org/officeDocument/2006/relationships/image" Target="../media/image48.png"/><Relationship Id="rId48" Type="http://schemas.openxmlformats.org/officeDocument/2006/relationships/image" Target="../media/image53.png"/><Relationship Id="rId8" Type="http://schemas.openxmlformats.org/officeDocument/2006/relationships/image" Target="../media/image13.png"/><Relationship Id="rId51" Type="http://schemas.openxmlformats.org/officeDocument/2006/relationships/image" Target="../media/image56.png"/><Relationship Id="rId3" Type="http://schemas.openxmlformats.org/officeDocument/2006/relationships/image" Target="../media/image8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33" Type="http://schemas.openxmlformats.org/officeDocument/2006/relationships/image" Target="../media/image38.png"/><Relationship Id="rId38" Type="http://schemas.openxmlformats.org/officeDocument/2006/relationships/image" Target="../media/image43.png"/><Relationship Id="rId46" Type="http://schemas.openxmlformats.org/officeDocument/2006/relationships/image" Target="../media/image51.png"/><Relationship Id="rId20" Type="http://schemas.openxmlformats.org/officeDocument/2006/relationships/image" Target="../media/image25.png"/><Relationship Id="rId41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8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3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png"/><Relationship Id="rId5" Type="http://schemas.openxmlformats.org/officeDocument/2006/relationships/image" Target="../media/image126.jpeg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7" Type="http://schemas.openxmlformats.org/officeDocument/2006/relationships/image" Target="../media/image1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3.jpeg"/><Relationship Id="rId5" Type="http://schemas.microsoft.com/office/2007/relationships/hdphoto" Target="../media/hdphoto4.wdp"/><Relationship Id="rId4" Type="http://schemas.openxmlformats.org/officeDocument/2006/relationships/image" Target="../media/image13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7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0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CFE4F3"/>
          </a:solidFill>
          <a:ln>
            <a:solidFill>
              <a:srgbClr val="CFE4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5407966" y="555526"/>
            <a:ext cx="2627784" cy="2471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04046" y="3250312"/>
            <a:ext cx="3435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+mj-lt"/>
              </a:rPr>
              <a:t>НАША ИНИЦИАТИВА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82196" y="3867894"/>
            <a:ext cx="26793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Родниковый край-расцветай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496" y="1663809"/>
            <a:ext cx="45365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УПРАВЛЕНЧЕСКАЯ ШКОЛА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ИНИЦИАТИВНОГО БЮДЖЕТИРОВАНИЯ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150490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Скругленный прямоугольник 33"/>
          <p:cNvSpPr/>
          <p:nvPr/>
        </p:nvSpPr>
        <p:spPr>
          <a:xfrm>
            <a:off x="4355976" y="3481639"/>
            <a:ext cx="4625749" cy="1322359"/>
          </a:xfrm>
          <a:prstGeom prst="roundRect">
            <a:avLst/>
          </a:prstGeom>
          <a:solidFill>
            <a:srgbClr val="CFE4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783">
              <a:defRPr/>
            </a:pPr>
            <a:endParaRPr lang="ru-RU" b="1" dirty="0">
              <a:solidFill>
                <a:prstClr val="black"/>
              </a:solidFill>
              <a:latin typeface="Bahnschrift SemiBold Condensed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55976" y="1284290"/>
            <a:ext cx="4625749" cy="1236321"/>
          </a:xfrm>
          <a:prstGeom prst="roundRect">
            <a:avLst/>
          </a:prstGeom>
          <a:solidFill>
            <a:srgbClr val="CFE4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0" y="-4921"/>
            <a:ext cx="9144000" cy="1035259"/>
          </a:xfrm>
          <a:prstGeom prst="rect">
            <a:avLst/>
          </a:prstGeom>
          <a:solidFill>
            <a:srgbClr val="CFE4F3"/>
          </a:solidFill>
          <a:ln>
            <a:solidFill>
              <a:srgbClr val="CFE4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defRPr/>
            </a:pPr>
            <a:fld id="{5F4C8BD8-17EC-42F6-B2F3-6A8B01C0326E}" type="slidenum">
              <a:rPr lang="ru-RU">
                <a:solidFill>
                  <a:srgbClr val="FFFFFF">
                    <a:lumMod val="50000"/>
                  </a:srgbClr>
                </a:solidFill>
              </a:rPr>
              <a:pPr defTabSz="685783">
                <a:defRPr/>
              </a:pPr>
              <a:t>10</a:t>
            </a:fld>
            <a:endParaRPr lang="ru-RU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18" name="Текст 11">
            <a:extLst>
              <a:ext uri="{FF2B5EF4-FFF2-40B4-BE49-F238E27FC236}">
                <a16:creationId xmlns:a16="http://schemas.microsoft.com/office/drawing/2014/main" id="{AF4A9DDE-BA21-46BC-8F18-AD7DCC7A9734}"/>
              </a:ext>
            </a:extLst>
          </p:cNvPr>
          <p:cNvSpPr txBox="1">
            <a:spLocks/>
          </p:cNvSpPr>
          <p:nvPr/>
        </p:nvSpPr>
        <p:spPr>
          <a:xfrm>
            <a:off x="410185" y="2141405"/>
            <a:ext cx="3483900" cy="8449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инициирован и выбран жителями на сходе/собрании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191051" y="195485"/>
            <a:ext cx="8495749" cy="57606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УЧАСТИЯ</a:t>
            </a:r>
          </a:p>
        </p:txBody>
      </p:sp>
      <p:pic>
        <p:nvPicPr>
          <p:cNvPr id="13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054106" y="104386"/>
            <a:ext cx="975435" cy="91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170374"/>
            <a:ext cx="36499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83">
              <a:defRPr/>
            </a:pP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находится в муниципальной собственности, что подтверждается документами (выписка из ЕГРН)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13017" y="3684105"/>
            <a:ext cx="46257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3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Максимальная стоимость проекта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70240" y="1393268"/>
            <a:ext cx="35748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783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Максимальная сумма ИМБТ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453273" y="2058656"/>
            <a:ext cx="44311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3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1 200 000 руб.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10185" y="2830163"/>
            <a:ext cx="38164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83">
              <a:defRPr/>
            </a:pP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проекты со строительными работами проходят определение достоверности сметной стоимости (положительное заключение)</a:t>
            </a:r>
          </a:p>
        </p:txBody>
      </p:sp>
      <p:sp>
        <p:nvSpPr>
          <p:cNvPr id="24" name="Овал 23"/>
          <p:cNvSpPr/>
          <p:nvPr/>
        </p:nvSpPr>
        <p:spPr>
          <a:xfrm>
            <a:off x="107504" y="1524027"/>
            <a:ext cx="216024" cy="21602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134334" y="2304587"/>
            <a:ext cx="216024" cy="21602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107504" y="3291828"/>
            <a:ext cx="216024" cy="216024"/>
          </a:xfrm>
          <a:prstGeom prst="ellipse">
            <a:avLst/>
          </a:prstGeom>
          <a:solidFill>
            <a:srgbClr val="005A9E"/>
          </a:solidFill>
          <a:ln>
            <a:solidFill>
              <a:srgbClr val="005A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355976" y="1845104"/>
            <a:ext cx="4625749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355975" y="4125105"/>
            <a:ext cx="4625749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573015" y="4308815"/>
            <a:ext cx="269001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1 736 613 руб. 60 коп.</a:t>
            </a:r>
          </a:p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4306887"/>
            <a:ext cx="3588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заявок от МО и ГО осуществляется в едином окне</a:t>
            </a:r>
          </a:p>
        </p:txBody>
      </p:sp>
    </p:spTree>
    <p:extLst>
      <p:ext uri="{BB962C8B-B14F-4D97-AF65-F5344CB8AC3E}">
        <p14:creationId xmlns:p14="http://schemas.microsoft.com/office/powerpoint/2010/main" val="1684671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-4921"/>
            <a:ext cx="9144000" cy="924306"/>
          </a:xfrm>
          <a:prstGeom prst="rect">
            <a:avLst/>
          </a:prstGeom>
          <a:solidFill>
            <a:srgbClr val="CFE4F3"/>
          </a:solidFill>
          <a:ln>
            <a:solidFill>
              <a:srgbClr val="CFE4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defRPr/>
            </a:pPr>
            <a:fld id="{5F4C8BD8-17EC-42F6-B2F3-6A8B01C0326E}" type="slidenum">
              <a:rPr lang="ru-RU">
                <a:solidFill>
                  <a:srgbClr val="FFFFFF">
                    <a:lumMod val="50000"/>
                  </a:srgbClr>
                </a:solidFill>
              </a:rPr>
              <a:pPr defTabSz="685783">
                <a:defRPr/>
              </a:pPr>
              <a:t>11</a:t>
            </a:fld>
            <a:endParaRPr lang="ru-RU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BD6640-7D38-4026-8FA0-011D8C0F50E7}"/>
              </a:ext>
            </a:extLst>
          </p:cNvPr>
          <p:cNvSpPr txBox="1"/>
          <p:nvPr/>
        </p:nvSpPr>
        <p:spPr>
          <a:xfrm>
            <a:off x="179512" y="4796053"/>
            <a:ext cx="6683694" cy="31547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685783">
              <a:defRPr/>
            </a:pP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*Возможен вклад больше </a:t>
            </a:r>
            <a:r>
              <a:rPr lang="ru-RU" sz="1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0,3</a:t>
            </a:r>
            <a:r>
              <a:rPr lang="ru-RU" sz="1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% (до  30,9% от стоимости проекта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225441" y="101009"/>
            <a:ext cx="6002741" cy="71244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УЧАСТИЯ</a:t>
            </a:r>
          </a:p>
        </p:txBody>
      </p:sp>
      <p:pic>
        <p:nvPicPr>
          <p:cNvPr id="12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118513" y="32321"/>
            <a:ext cx="903428" cy="84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683694" y="1010401"/>
            <a:ext cx="244827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 от МО должен быть 30,9% от стоимости проекта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30,9% - сумма вкладов от спонсоров, населения и МО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вклада от спонсоров и населения менее 10,3%, оставшуюся сумму вкладывает МО до получения 30,9% от стоимости проекта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311BD289-4E34-4FD3-8793-EE58BB077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6842403"/>
              </p:ext>
            </p:extLst>
          </p:nvPr>
        </p:nvGraphicFramePr>
        <p:xfrm>
          <a:off x="35496" y="1059584"/>
          <a:ext cx="6683694" cy="3736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9088">
                  <a:extLst>
                    <a:ext uri="{9D8B030D-6E8A-4147-A177-3AD203B41FA5}">
                      <a16:colId xmlns:a16="http://schemas.microsoft.com/office/drawing/2014/main" val="1264129825"/>
                    </a:ext>
                  </a:extLst>
                </a:gridCol>
                <a:gridCol w="4184606">
                  <a:extLst>
                    <a:ext uri="{9D8B030D-6E8A-4147-A177-3AD203B41FA5}">
                      <a16:colId xmlns:a16="http://schemas.microsoft.com/office/drawing/2014/main" val="1018973526"/>
                    </a:ext>
                  </a:extLst>
                </a:gridCol>
              </a:tblGrid>
              <a:tr h="367908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387625"/>
                  </a:ext>
                </a:extLst>
              </a:tr>
              <a:tr h="395347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возможных заявок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Неограниченное</a:t>
                      </a:r>
                      <a:r>
                        <a:rPr lang="ru-RU" sz="1400" b="1" baseline="0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количество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2031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Максимальная стоимость проекта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1 736 613 руб. 60 коп.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250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ИМБТ на 1 проект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1 200 000</a:t>
                      </a:r>
                      <a:r>
                        <a:rPr lang="ru-RU" sz="1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 </a:t>
                      </a:r>
                      <a:r>
                        <a:rPr lang="en-US" sz="1400" b="1" kern="1200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400" b="1" kern="1200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69,1% от стоимости проекта</a:t>
                      </a:r>
                      <a:r>
                        <a:rPr lang="en-US" sz="1400" b="1" kern="1200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b="1" kern="1200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2031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Вклад бюджета МО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 0%,</a:t>
                      </a:r>
                      <a:r>
                        <a:rPr lang="en-US" sz="1400" b="1" baseline="0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 </a:t>
                      </a:r>
                      <a:r>
                        <a:rPr lang="ru-RU" sz="1400" b="1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30,9</a:t>
                      </a:r>
                      <a:r>
                        <a:rPr lang="en-US" sz="1400" b="1" kern="1200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ru-RU" sz="1400" b="1" kern="1200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от стоимости проекта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(536 613 руб. 60 коп.)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2871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Вклад со стороны населения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 0%, </a:t>
                      </a:r>
                      <a:r>
                        <a:rPr lang="en-US" sz="1400" b="1" kern="1200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Max 10,3%</a:t>
                      </a:r>
                      <a:r>
                        <a:rPr lang="ru-RU" sz="1400" b="1" kern="1200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 (для </a:t>
                      </a:r>
                      <a:r>
                        <a:rPr lang="en-US" sz="1400" b="1" kern="1200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Max</a:t>
                      </a:r>
                      <a:r>
                        <a:rPr lang="ru-RU" sz="1400" b="1" kern="1200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балла)</a:t>
                      </a:r>
                    </a:p>
                    <a:p>
                      <a:r>
                        <a:rPr lang="ru-RU" sz="1400" b="1" kern="1200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(178 871 руб. 20 коп.)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2031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Вклад спонсоров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 0%, </a:t>
                      </a:r>
                      <a:r>
                        <a:rPr lang="en-US" sz="1400" b="1" kern="1200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Max 10,3%</a:t>
                      </a:r>
                      <a:r>
                        <a:rPr lang="ru-RU" sz="1400" b="1" kern="1200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* (для </a:t>
                      </a:r>
                      <a:r>
                        <a:rPr lang="en-US" sz="1400" b="1" kern="1200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Max</a:t>
                      </a:r>
                      <a:r>
                        <a:rPr lang="ru-RU" sz="1400" b="1" kern="1200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балла)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(178 871 руб.</a:t>
                      </a:r>
                      <a:r>
                        <a:rPr lang="ru-RU" sz="1400" b="1" baseline="0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 коп.)</a:t>
                      </a:r>
                      <a:endParaRPr lang="ru-RU" sz="14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975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5569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D4D4808D-CE62-49E6-8EEF-F0773D8864BA}"/>
              </a:ext>
            </a:extLst>
          </p:cNvPr>
          <p:cNvSpPr/>
          <p:nvPr/>
        </p:nvSpPr>
        <p:spPr>
          <a:xfrm>
            <a:off x="5029065" y="2642555"/>
            <a:ext cx="4000471" cy="2402881"/>
          </a:xfrm>
          <a:prstGeom prst="rect">
            <a:avLst/>
          </a:prstGeom>
          <a:solidFill>
            <a:srgbClr val="CFE4F3"/>
          </a:solidFill>
          <a:ln>
            <a:solidFill>
              <a:srgbClr val="005A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886462" y="1611021"/>
            <a:ext cx="1289901" cy="786298"/>
          </a:xfrm>
          <a:prstGeom prst="rect">
            <a:avLst/>
          </a:prstGeom>
          <a:solidFill>
            <a:srgbClr val="CFE4F3"/>
          </a:solidFill>
          <a:ln>
            <a:solidFill>
              <a:srgbClr val="005A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795779" y="1628921"/>
            <a:ext cx="1401035" cy="779847"/>
          </a:xfrm>
          <a:prstGeom prst="rect">
            <a:avLst/>
          </a:prstGeom>
          <a:solidFill>
            <a:srgbClr val="CFE4F3"/>
          </a:solidFill>
          <a:ln>
            <a:solidFill>
              <a:srgbClr val="005A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188217" y="1628922"/>
            <a:ext cx="1373145" cy="750497"/>
          </a:xfrm>
          <a:prstGeom prst="rect">
            <a:avLst/>
          </a:prstGeom>
          <a:solidFill>
            <a:srgbClr val="CFE4F3"/>
          </a:solidFill>
          <a:ln>
            <a:solidFill>
              <a:srgbClr val="005A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30976" y="2963884"/>
            <a:ext cx="1537229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10,3%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65230" y="2963883"/>
            <a:ext cx="1462134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10,3%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91881" y="2963884"/>
            <a:ext cx="1584176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10,3%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8217" y="1685367"/>
            <a:ext cx="1456387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69,1%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65231" y="1695678"/>
            <a:ext cx="1538793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30,9%</a:t>
            </a:r>
          </a:p>
        </p:txBody>
      </p:sp>
      <p:sp>
        <p:nvSpPr>
          <p:cNvPr id="8" name="Плюс 7"/>
          <p:cNvSpPr/>
          <p:nvPr/>
        </p:nvSpPr>
        <p:spPr>
          <a:xfrm>
            <a:off x="1452180" y="3071025"/>
            <a:ext cx="432048" cy="432048"/>
          </a:xfrm>
          <a:prstGeom prst="mathPlus">
            <a:avLst/>
          </a:prstGeom>
          <a:solidFill>
            <a:srgbClr val="CFE4F3"/>
          </a:solidFill>
          <a:ln>
            <a:solidFill>
              <a:srgbClr val="005A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9" name="Плюс 8"/>
          <p:cNvSpPr/>
          <p:nvPr/>
        </p:nvSpPr>
        <p:spPr>
          <a:xfrm>
            <a:off x="3105898" y="3071025"/>
            <a:ext cx="432048" cy="432048"/>
          </a:xfrm>
          <a:prstGeom prst="mathPlus">
            <a:avLst/>
          </a:prstGeom>
          <a:solidFill>
            <a:srgbClr val="CFE4F3"/>
          </a:solidFill>
          <a:ln>
            <a:solidFill>
              <a:srgbClr val="005A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0" name="Плюс 9"/>
          <p:cNvSpPr/>
          <p:nvPr/>
        </p:nvSpPr>
        <p:spPr>
          <a:xfrm>
            <a:off x="3469613" y="1802819"/>
            <a:ext cx="432048" cy="432048"/>
          </a:xfrm>
          <a:prstGeom prst="mathPlus">
            <a:avLst/>
          </a:prstGeom>
          <a:solidFill>
            <a:srgbClr val="CFE4F3"/>
          </a:solidFill>
          <a:ln>
            <a:solidFill>
              <a:srgbClr val="005A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1" name="Правая фигурная скобка 10"/>
          <p:cNvSpPr/>
          <p:nvPr/>
        </p:nvSpPr>
        <p:spPr>
          <a:xfrm rot="5400000">
            <a:off x="626553" y="3238769"/>
            <a:ext cx="432048" cy="1080119"/>
          </a:xfrm>
          <a:prstGeom prst="rightBrace">
            <a:avLst/>
          </a:prstGeom>
          <a:ln w="28575">
            <a:solidFill>
              <a:srgbClr val="005A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2" name="Правая фигурная скобка 11"/>
          <p:cNvSpPr/>
          <p:nvPr/>
        </p:nvSpPr>
        <p:spPr>
          <a:xfrm rot="5400000">
            <a:off x="2303746" y="3143287"/>
            <a:ext cx="432048" cy="1271083"/>
          </a:xfrm>
          <a:prstGeom prst="rightBrace">
            <a:avLst/>
          </a:prstGeom>
          <a:ln w="28575">
            <a:solidFill>
              <a:srgbClr val="005A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авая фигурная скобка 12"/>
          <p:cNvSpPr/>
          <p:nvPr/>
        </p:nvSpPr>
        <p:spPr>
          <a:xfrm rot="5400000">
            <a:off x="3968879" y="3173744"/>
            <a:ext cx="432048" cy="1224136"/>
          </a:xfrm>
          <a:prstGeom prst="rightBrace">
            <a:avLst/>
          </a:prstGeom>
          <a:ln w="28575">
            <a:solidFill>
              <a:srgbClr val="005A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4" name="Правая фигурная скобка 13"/>
          <p:cNvSpPr/>
          <p:nvPr/>
        </p:nvSpPr>
        <p:spPr>
          <a:xfrm rot="16200000" flipV="1">
            <a:off x="4658765" y="619060"/>
            <a:ext cx="432048" cy="1373144"/>
          </a:xfrm>
          <a:prstGeom prst="rightBrace">
            <a:avLst/>
          </a:prstGeom>
          <a:ln w="28575">
            <a:solidFill>
              <a:srgbClr val="005A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5" name="Правая фигурная скобка 14"/>
          <p:cNvSpPr/>
          <p:nvPr/>
        </p:nvSpPr>
        <p:spPr>
          <a:xfrm rot="16200000" flipV="1">
            <a:off x="2280273" y="427556"/>
            <a:ext cx="432048" cy="4536504"/>
          </a:xfrm>
          <a:prstGeom prst="rightBrace">
            <a:avLst/>
          </a:prstGeom>
          <a:ln w="28575">
            <a:solidFill>
              <a:srgbClr val="005A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083" y="3994852"/>
            <a:ext cx="1635286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населения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18923" y="3994868"/>
            <a:ext cx="1690736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спонсоров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00827" y="3994868"/>
            <a:ext cx="1368152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 от МО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66981" y="251669"/>
            <a:ext cx="1803995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 от УР(ИМБТ)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86462" y="1681003"/>
            <a:ext cx="136191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</a:t>
            </a:r>
          </a:p>
        </p:txBody>
      </p:sp>
      <p:sp>
        <p:nvSpPr>
          <p:cNvPr id="28" name="Равно 27"/>
          <p:cNvSpPr/>
          <p:nvPr/>
        </p:nvSpPr>
        <p:spPr>
          <a:xfrm>
            <a:off x="5940153" y="1844558"/>
            <a:ext cx="504056" cy="327945"/>
          </a:xfrm>
          <a:prstGeom prst="mathEqual">
            <a:avLst/>
          </a:prstGeom>
          <a:solidFill>
            <a:srgbClr val="CFE4F3"/>
          </a:solidFill>
          <a:ln>
            <a:solidFill>
              <a:srgbClr val="005A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Правая фигурная скобка 28"/>
          <p:cNvSpPr/>
          <p:nvPr/>
        </p:nvSpPr>
        <p:spPr>
          <a:xfrm rot="16200000" flipV="1">
            <a:off x="7315386" y="660026"/>
            <a:ext cx="432048" cy="1289901"/>
          </a:xfrm>
          <a:prstGeom prst="rightBrace">
            <a:avLst>
              <a:gd name="adj1" fmla="val 13372"/>
              <a:gd name="adj2" fmla="val 50000"/>
            </a:avLst>
          </a:prstGeom>
          <a:ln w="28575">
            <a:solidFill>
              <a:srgbClr val="005A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6667314" y="258611"/>
            <a:ext cx="1728192" cy="80791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проекта</a:t>
            </a:r>
          </a:p>
        </p:txBody>
      </p:sp>
      <p:pic>
        <p:nvPicPr>
          <p:cNvPr id="33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130976" y="178717"/>
            <a:ext cx="903428" cy="84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авая фигурная скобка 29"/>
          <p:cNvSpPr/>
          <p:nvPr/>
        </p:nvSpPr>
        <p:spPr>
          <a:xfrm rot="16200000" flipV="1">
            <a:off x="2266326" y="619060"/>
            <a:ext cx="432048" cy="1373144"/>
          </a:xfrm>
          <a:prstGeom prst="rightBrace">
            <a:avLst/>
          </a:prstGeom>
          <a:ln w="28575">
            <a:solidFill>
              <a:srgbClr val="005A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1676658" y="258611"/>
            <a:ext cx="1611385" cy="80791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 от МО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4C7889-9A3C-481C-BEB6-D7F50591E2EA}"/>
              </a:ext>
            </a:extLst>
          </p:cNvPr>
          <p:cNvSpPr txBox="1"/>
          <p:nvPr/>
        </p:nvSpPr>
        <p:spPr>
          <a:xfrm>
            <a:off x="4949935" y="2660454"/>
            <a:ext cx="4151609" cy="320857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</a:p>
          <a:p>
            <a:pPr algn="ct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536 613,60р + 1 200 000р = 1 736 613,60р</a:t>
            </a:r>
          </a:p>
          <a:p>
            <a:pPr algn="ctr"/>
            <a:endParaRPr lang="ru-RU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536 613,60р – Общий вклад МО </a:t>
            </a:r>
          </a:p>
          <a:p>
            <a:pPr algn="ct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(включая вклад спонсоров и населения):</a:t>
            </a:r>
          </a:p>
          <a:p>
            <a:pPr algn="ct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178 871,20р - Вклад спонсоров</a:t>
            </a:r>
          </a:p>
          <a:p>
            <a:pPr algn="ct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178 871,20р - Вклад населения</a:t>
            </a:r>
          </a:p>
          <a:p>
            <a:pPr algn="ct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178 871,20р - Вклад МО</a:t>
            </a:r>
          </a:p>
          <a:p>
            <a:pPr algn="ctr"/>
            <a:endParaRPr lang="ru-RU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1 200 000р - ИМБТ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169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08520" y="1707654"/>
            <a:ext cx="9333543" cy="1944216"/>
          </a:xfrm>
          <a:prstGeom prst="rect">
            <a:avLst/>
          </a:prstGeom>
          <a:solidFill>
            <a:srgbClr val="CFE4F3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1734789" y="2247714"/>
            <a:ext cx="5646923" cy="86409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ВОПРОСЫ-ОТВЕТЫ</a:t>
            </a:r>
          </a:p>
        </p:txBody>
      </p:sp>
      <p:pic>
        <p:nvPicPr>
          <p:cNvPr id="3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539552" y="2157704"/>
            <a:ext cx="1109980" cy="104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83518"/>
            <a:ext cx="3284984" cy="195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767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su.mfur.ru/web/uploads/2025/%D0%90%D0%BB%D0%BD%D0%B0%D1%88%D1%81%D0%BA%D0%B8%D0%B9%20/%D0%90%D0%BB%D0%BD%D0%B0%D1%88%D1%81%D0%BA%D0%BE%D0%B5%20/meetings/2790-6-1731674242-2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36" y="-2777"/>
            <a:ext cx="9148936" cy="514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93240" y="-236562"/>
            <a:ext cx="9252520" cy="1944216"/>
          </a:xfrm>
          <a:prstGeom prst="rect">
            <a:avLst/>
          </a:prstGeom>
          <a:solidFill>
            <a:srgbClr val="FFEBAB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179512" y="20332"/>
            <a:ext cx="1900541" cy="76602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1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179512" y="915566"/>
            <a:ext cx="6029038" cy="62687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НАСЕЛЕНИЕМ</a:t>
            </a:r>
          </a:p>
        </p:txBody>
      </p:sp>
      <p:pic>
        <p:nvPicPr>
          <p:cNvPr id="7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7668344" y="217281"/>
            <a:ext cx="1101915" cy="103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BFD4E79-1FAC-4A75-AB0A-4E20B05BCA4A}"/>
              </a:ext>
            </a:extLst>
          </p:cNvPr>
          <p:cNvSpPr/>
          <p:nvPr/>
        </p:nvSpPr>
        <p:spPr>
          <a:xfrm>
            <a:off x="4067944" y="4299942"/>
            <a:ext cx="288032" cy="144016"/>
          </a:xfrm>
          <a:prstGeom prst="rect">
            <a:avLst/>
          </a:prstGeom>
          <a:solidFill>
            <a:srgbClr val="C5CCD6"/>
          </a:solidFill>
          <a:ln>
            <a:solidFill>
              <a:srgbClr val="C5CC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AF9E25-7E76-40ED-A2AF-D5BD4B4BCDA4}"/>
              </a:ext>
            </a:extLst>
          </p:cNvPr>
          <p:cNvSpPr txBox="1"/>
          <p:nvPr/>
        </p:nvSpPr>
        <p:spPr>
          <a:xfrm rot="21360550">
            <a:off x="3975358" y="4218062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503556"/>
                </a:solidFill>
                <a:latin typeface="Bahnschrift SemiLight Condensed" panose="020B0502040204020203" pitchFamily="34" charset="0"/>
              </a:rPr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4290640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4921"/>
            <a:ext cx="9144000" cy="1136168"/>
          </a:xfrm>
          <a:prstGeom prst="rect">
            <a:avLst/>
          </a:prstGeom>
          <a:solidFill>
            <a:srgbClr val="FFEBAB"/>
          </a:solidFill>
          <a:ln>
            <a:solidFill>
              <a:srgbClr val="FFEB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51470"/>
            <a:ext cx="7772400" cy="864097"/>
          </a:xfrm>
        </p:spPr>
        <p:txBody>
          <a:bodyPr/>
          <a:lstStyle/>
          <a:p>
            <a:r>
              <a:rPr lang="ru-RU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ЖИТЕЛЯМ ПРИНЯТЬ УЧАСТИЕ?</a:t>
            </a:r>
          </a:p>
        </p:txBody>
      </p:sp>
      <p:pic>
        <p:nvPicPr>
          <p:cNvPr id="4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172400" y="123478"/>
            <a:ext cx="860081" cy="809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3832" y="1619929"/>
            <a:ext cx="22927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Ознакомьтесь с материалами для участников конкурса на официальном сайте инициативного бюджетирования в УР  </a:t>
            </a:r>
            <a:r>
              <a:rPr lang="en-US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http://ib.mfur.ru/</a:t>
            </a:r>
            <a:endParaRPr lang="ru-RU" sz="1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5496" y="1635646"/>
            <a:ext cx="2664296" cy="1224136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223597" y="1786049"/>
            <a:ext cx="504056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EBAB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3832" y="3523476"/>
            <a:ext cx="2697968" cy="1224136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873816" y="1820693"/>
            <a:ext cx="24366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Проконсультируйтесь о возможности реализации идеи у вашего куратора и/или в проектном центре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144976" y="1841190"/>
            <a:ext cx="5071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EBAB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771800" y="1637928"/>
            <a:ext cx="2880320" cy="1224136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931334" y="1755272"/>
            <a:ext cx="24482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Проведите мероприятия с жителями, расскажите об инициативном бюджетировании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8366245" y="178604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EBAB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948176" y="3515856"/>
            <a:ext cx="3037968" cy="1224136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42704" y="3565315"/>
            <a:ext cx="210178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Сформируйте инициативную группу жителей не менее 10 человек возрастом от 18 лет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071890" y="36814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EBAB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2957122" y="3578061"/>
            <a:ext cx="247897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Организуйте проведение собрания жителей совместно с Администрацией вашего муниципалитета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801603" y="1635646"/>
            <a:ext cx="3250469" cy="1224136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220279" y="368149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EBAB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065464" y="3531096"/>
            <a:ext cx="2996540" cy="1224136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6092291" y="3558388"/>
            <a:ext cx="240446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Помогите Администрации муниципалитета в формировании пакета документов для подачи заявки на конкурс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8496758" y="350785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EBAB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2523" y="4803998"/>
            <a:ext cx="8966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принимает Инициативная группа в составе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10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endParaRPr lang="ru-RU" dirty="0">
              <a:latin typeface="Bahnschrift SemiBold Condensed" panose="020B0502040204020203" pitchFamily="34" charset="0"/>
            </a:endParaRPr>
          </a:p>
        </p:txBody>
      </p:sp>
      <p:sp>
        <p:nvSpPr>
          <p:cNvPr id="5" name="Выгнутая вверх стрелка 4"/>
          <p:cNvSpPr/>
          <p:nvPr/>
        </p:nvSpPr>
        <p:spPr>
          <a:xfrm>
            <a:off x="1327684" y="1193743"/>
            <a:ext cx="2010494" cy="426186"/>
          </a:xfrm>
          <a:prstGeom prst="curvedDownArrow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Выгнутая вверх стрелка 42"/>
          <p:cNvSpPr/>
          <p:nvPr/>
        </p:nvSpPr>
        <p:spPr>
          <a:xfrm>
            <a:off x="5087044" y="1193743"/>
            <a:ext cx="2010494" cy="426186"/>
          </a:xfrm>
          <a:prstGeom prst="curvedDownArrow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4" name="Выгнутая вверх стрелка 43"/>
          <p:cNvSpPr/>
          <p:nvPr/>
        </p:nvSpPr>
        <p:spPr>
          <a:xfrm>
            <a:off x="1514525" y="3077389"/>
            <a:ext cx="2010494" cy="426186"/>
          </a:xfrm>
          <a:prstGeom prst="curvedDownArrow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5" name="Выгнутая вверх стрелка 44"/>
          <p:cNvSpPr/>
          <p:nvPr/>
        </p:nvSpPr>
        <p:spPr>
          <a:xfrm>
            <a:off x="5144976" y="3074651"/>
            <a:ext cx="2010494" cy="426186"/>
          </a:xfrm>
          <a:prstGeom prst="curvedDownArrow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444" y="4409931"/>
            <a:ext cx="692696" cy="39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481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4017214"/>
            <a:ext cx="9144000" cy="1136168"/>
          </a:xfrm>
          <a:prstGeom prst="rect">
            <a:avLst/>
          </a:prstGeom>
          <a:solidFill>
            <a:srgbClr val="FFEBAB"/>
          </a:solidFill>
          <a:ln>
            <a:solidFill>
              <a:srgbClr val="FFEB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35216" y="2097688"/>
            <a:ext cx="2010808" cy="80791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Проведение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19468" y="2656248"/>
            <a:ext cx="3489738" cy="80791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Проработка 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инициативного проекта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9214" y="3232014"/>
            <a:ext cx="2150525" cy="4385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Сход/собрание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8747" y="4108244"/>
            <a:ext cx="83792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ЭТАПЫ РАБОТЫ </a:t>
            </a:r>
          </a:p>
          <a:p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НАСЕЛЕНИЕМ</a:t>
            </a:r>
          </a:p>
        </p:txBody>
      </p:sp>
      <p:pic>
        <p:nvPicPr>
          <p:cNvPr id="19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048477" y="4162435"/>
            <a:ext cx="899075" cy="84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82" y="679337"/>
            <a:ext cx="1438676" cy="1238860"/>
          </a:xfrm>
          <a:prstGeom prst="rect">
            <a:avLst/>
          </a:prstGeom>
          <a:noFill/>
        </p:spPr>
      </p:pic>
      <p:pic>
        <p:nvPicPr>
          <p:cNvPr id="13318" name="Picture 6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228" y="1205041"/>
            <a:ext cx="1944216" cy="146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808" y="1702936"/>
            <a:ext cx="1607337" cy="16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Выгнутая вверх стрелка 9"/>
          <p:cNvSpPr/>
          <p:nvPr/>
        </p:nvSpPr>
        <p:spPr>
          <a:xfrm rot="1128153">
            <a:off x="1978375" y="226522"/>
            <a:ext cx="2027704" cy="905630"/>
          </a:xfrm>
          <a:prstGeom prst="curvedDownArrow">
            <a:avLst/>
          </a:prstGeom>
          <a:solidFill>
            <a:srgbClr val="FFEBAB"/>
          </a:solidFill>
          <a:ln>
            <a:solidFill>
              <a:srgbClr val="FFEB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Выгнутая вверх стрелка 20"/>
          <p:cNvSpPr/>
          <p:nvPr/>
        </p:nvSpPr>
        <p:spPr>
          <a:xfrm rot="1128153">
            <a:off x="4951873" y="885660"/>
            <a:ext cx="2027704" cy="905630"/>
          </a:xfrm>
          <a:prstGeom prst="curvedDownArrow">
            <a:avLst/>
          </a:prstGeom>
          <a:solidFill>
            <a:srgbClr val="FFEBAB"/>
          </a:solidFill>
          <a:ln>
            <a:solidFill>
              <a:srgbClr val="FFEB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9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eeyb\OneDrive\Рабочий стол\Для Ушиба фото\corperate-meetings-feature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505"/>
          <a:stretch/>
        </p:blipFill>
        <p:spPr bwMode="auto">
          <a:xfrm>
            <a:off x="0" y="-6759"/>
            <a:ext cx="9252520" cy="515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33160" y="1532615"/>
            <a:ext cx="9252520" cy="1944216"/>
          </a:xfrm>
          <a:prstGeom prst="rect">
            <a:avLst/>
          </a:prstGeom>
          <a:solidFill>
            <a:srgbClr val="FFEBAB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395536" y="1684081"/>
            <a:ext cx="7651104" cy="179275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МЕРОПРИЯТИЙ </a:t>
            </a:r>
          </a:p>
          <a:p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ИДЕНТИФИКАЦИИ ПРОБЛЕМЫ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(предварительные мероприятия)</a:t>
            </a:r>
          </a:p>
        </p:txBody>
      </p:sp>
      <p:pic>
        <p:nvPicPr>
          <p:cNvPr id="19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7956376" y="2050106"/>
            <a:ext cx="1101915" cy="103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015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 defTabSz="685783">
              <a:defRPr/>
            </a:pPr>
            <a:fld id="{5F4C8BD8-17EC-42F6-B2F3-6A8B01C0326E}" type="slidenum">
              <a:rPr lang="ru-RU" sz="900" b="1">
                <a:solidFill>
                  <a:srgbClr val="FFFFFF">
                    <a:lumMod val="50000"/>
                  </a:srgb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pPr defTabSz="685783">
                <a:defRPr/>
              </a:pPr>
              <a:t>18</a:t>
            </a:fld>
            <a:endParaRPr lang="ru-RU" sz="900" b="1" dirty="0">
              <a:solidFill>
                <a:srgbClr val="FFFFFF">
                  <a:lumMod val="50000"/>
                </a:srgb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616286" y="427906"/>
            <a:ext cx="3527714" cy="34718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sz="1400" dirty="0"/>
          </a:p>
          <a:p>
            <a:pPr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Администрацию муниципального</a:t>
            </a:r>
          </a:p>
          <a:p>
            <a:pPr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  <a:p>
            <a:pPr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Жителей населенных пунктов,</a:t>
            </a:r>
          </a:p>
          <a:p>
            <a:pPr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улиц, микрорайонов</a:t>
            </a:r>
          </a:p>
          <a:p>
            <a:pPr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Юридические лица, </a:t>
            </a:r>
          </a:p>
          <a:p>
            <a:pPr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предприниматели,</a:t>
            </a:r>
          </a:p>
          <a:p>
            <a:pPr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журналисты, депутаты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974" y="2930357"/>
            <a:ext cx="479056" cy="4790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654" y="1844697"/>
            <a:ext cx="486376" cy="4863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65314E8-4CC8-4187-AB2C-0C139BDF6E94}"/>
              </a:ext>
            </a:extLst>
          </p:cNvPr>
          <p:cNvSpPr txBox="1"/>
          <p:nvPr/>
        </p:nvSpPr>
        <p:spPr>
          <a:xfrm>
            <a:off x="4910134" y="3939902"/>
            <a:ext cx="3888432" cy="99257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КОГО ПРИГЛАСИТЬ </a:t>
            </a:r>
          </a:p>
          <a:p>
            <a:pPr algn="ctr"/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УЧАСТИЮ </a:t>
            </a:r>
          </a:p>
          <a:p>
            <a:pPr algn="ctr"/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МЕРОПРИЯТИХ?</a:t>
            </a: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-1" y="0"/>
            <a:ext cx="4572001" cy="5143500"/>
          </a:xfrm>
          <a:prstGeom prst="rect">
            <a:avLst/>
          </a:prstGeom>
          <a:solidFill>
            <a:srgbClr val="FFC000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531429" y="875218"/>
            <a:ext cx="4040571" cy="3919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Рассказать про инициативное бюджетирование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Font typeface="Arial" pitchFamily="34" charset="0"/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перечень проблем для обсуждения 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Font typeface="Arial" pitchFamily="34" charset="0"/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возможность людям узнать об инициативной группе 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Font typeface="Arial" pitchFamily="34" charset="0"/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Заработать баллы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Font typeface="Arial" pitchFamily="34" charset="0"/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Узнать что-то новое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Font typeface="Arial" pitchFamily="34" charset="0"/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Найти спонсоров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Font typeface="Arial" pitchFamily="34" charset="0"/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инициативных граждан</a:t>
            </a:r>
          </a:p>
          <a:p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3" descr="C:\Users\Alex\Downloads\analysing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20602" y="924785"/>
            <a:ext cx="377425" cy="377425"/>
          </a:xfrm>
          <a:prstGeom prst="rect">
            <a:avLst/>
          </a:prstGeom>
          <a:noFill/>
        </p:spPr>
      </p:pic>
      <p:pic>
        <p:nvPicPr>
          <p:cNvPr id="17" name="Picture 4" descr="C:\Users\Alex\Downloads\path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41710" y="1460281"/>
            <a:ext cx="356360" cy="356360"/>
          </a:xfrm>
          <a:prstGeom prst="rect">
            <a:avLst/>
          </a:prstGeom>
          <a:noFill/>
        </p:spPr>
      </p:pic>
      <p:pic>
        <p:nvPicPr>
          <p:cNvPr id="18" name="Picture 5" descr="C:\Users\Alex\Downloads\meeting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31177" y="2099335"/>
            <a:ext cx="377425" cy="377425"/>
          </a:xfrm>
          <a:prstGeom prst="rect">
            <a:avLst/>
          </a:prstGeom>
          <a:noFill/>
        </p:spPr>
      </p:pic>
      <p:pic>
        <p:nvPicPr>
          <p:cNvPr id="19" name="Picture 7" descr="C:\Users\Alex\Downloads\add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18731" y="2829282"/>
            <a:ext cx="359639" cy="359639"/>
          </a:xfrm>
          <a:prstGeom prst="rect">
            <a:avLst/>
          </a:prstGeom>
          <a:noFill/>
        </p:spPr>
      </p:pic>
      <p:pic>
        <p:nvPicPr>
          <p:cNvPr id="20" name="Picture 8" descr="C:\Users\Alex\Downloads\knowledge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37902" y="3372300"/>
            <a:ext cx="377424" cy="377424"/>
          </a:xfrm>
          <a:prstGeom prst="rect">
            <a:avLst/>
          </a:prstGeom>
          <a:noFill/>
        </p:spPr>
      </p:pic>
      <p:pic>
        <p:nvPicPr>
          <p:cNvPr id="21" name="Picture 9" descr="C:\Users\Alex\Downloads\funds.pn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54006" y="3939901"/>
            <a:ext cx="377423" cy="377423"/>
          </a:xfrm>
          <a:prstGeom prst="rect">
            <a:avLst/>
          </a:prstGeom>
          <a:noFill/>
        </p:spPr>
      </p:pic>
      <p:pic>
        <p:nvPicPr>
          <p:cNvPr id="22" name="Picture 10" descr="C:\Users\Alex\Downloads\runner.png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52137" y="4505838"/>
            <a:ext cx="377423" cy="377423"/>
          </a:xfrm>
          <a:prstGeom prst="rect">
            <a:avLst/>
          </a:prstGeom>
          <a:noFill/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2B1F0BF-E068-4986-BCF8-BBC40127033F}"/>
              </a:ext>
            </a:extLst>
          </p:cNvPr>
          <p:cNvSpPr txBox="1"/>
          <p:nvPr/>
        </p:nvSpPr>
        <p:spPr>
          <a:xfrm>
            <a:off x="285578" y="51470"/>
            <a:ext cx="4216866" cy="68480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ПРОВОДИТЬ </a:t>
            </a:r>
          </a:p>
          <a:p>
            <a:pPr algn="ctr"/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С ЖИТЕЛЯМИ?</a:t>
            </a: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ceeyb\Downloads\free-icon-city-hall-542291.png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715453"/>
            <a:ext cx="492790" cy="492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380074" y="27316"/>
            <a:ext cx="763926" cy="71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4987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нутый угол 1"/>
          <p:cNvSpPr/>
          <p:nvPr/>
        </p:nvSpPr>
        <p:spPr>
          <a:xfrm>
            <a:off x="395536" y="1962292"/>
            <a:ext cx="2232248" cy="2608406"/>
          </a:xfrm>
          <a:prstGeom prst="foldedCorner">
            <a:avLst/>
          </a:prstGeom>
          <a:solidFill>
            <a:srgbClr val="FFE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9144000" cy="1136168"/>
          </a:xfrm>
          <a:prstGeom prst="rect">
            <a:avLst/>
          </a:prstGeom>
          <a:solidFill>
            <a:srgbClr val="FFEBAB"/>
          </a:solidFill>
          <a:ln>
            <a:solidFill>
              <a:srgbClr val="FFEB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EB4FD7-ADCF-427E-AD0B-ECD7FE5150FF}"/>
              </a:ext>
            </a:extLst>
          </p:cNvPr>
          <p:cNvSpPr txBox="1"/>
          <p:nvPr/>
        </p:nvSpPr>
        <p:spPr>
          <a:xfrm>
            <a:off x="1164172" y="25628"/>
            <a:ext cx="6815655" cy="108491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29494D-C619-48AC-A8F9-E98DE4550CC4}"/>
              </a:ext>
            </a:extLst>
          </p:cNvPr>
          <p:cNvSpPr txBox="1"/>
          <p:nvPr/>
        </p:nvSpPr>
        <p:spPr>
          <a:xfrm>
            <a:off x="451178" y="2355726"/>
            <a:ext cx="2120964" cy="200824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мероприятии должны присутствовать жители той части территории,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которой пойдет заявка на конкурс.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4F61B7-60BA-4623-9F4C-94AEC61D50D0}"/>
              </a:ext>
            </a:extLst>
          </p:cNvPr>
          <p:cNvSpPr txBox="1"/>
          <p:nvPr/>
        </p:nvSpPr>
        <p:spPr>
          <a:xfrm>
            <a:off x="4140912" y="1365324"/>
            <a:ext cx="5003088" cy="357790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может подать заявку?</a:t>
            </a:r>
          </a:p>
          <a:p>
            <a:endParaRPr lang="ru-RU" sz="1600" dirty="0"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Жители: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ТСЖ –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Товарищество собственников жилья;</a:t>
            </a:r>
          </a:p>
          <a:p>
            <a:pPr marL="285750" lvl="0" indent="-285750">
              <a:buFont typeface="Courier New" panose="02070309020205020404" pitchFamily="49" charset="0"/>
              <a:buChar char="o"/>
              <a:defRPr/>
            </a:pPr>
            <a:r>
              <a:rPr lang="ru-RU" sz="16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ИЖД – индивидуальные жилые дома (</a:t>
            </a:r>
            <a:r>
              <a:rPr lang="ru-RU" sz="1600" b="1" dirty="0" err="1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уличком</a:t>
            </a:r>
            <a:r>
              <a:rPr lang="ru-RU" sz="16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);</a:t>
            </a:r>
          </a:p>
          <a:p>
            <a:pPr marL="285750" lvl="0" indent="-285750">
              <a:buFont typeface="Courier New" panose="02070309020205020404" pitchFamily="49" charset="0"/>
              <a:buChar char="o"/>
              <a:defRPr/>
            </a:pPr>
            <a:r>
              <a:rPr lang="ru-RU" sz="16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МКД – многоквартирный дом.</a:t>
            </a:r>
          </a:p>
          <a:p>
            <a:pPr lvl="0">
              <a:defRPr/>
            </a:pPr>
            <a:endParaRPr lang="ru-RU" sz="1600" b="1" dirty="0"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6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Староста населенного пункта</a:t>
            </a:r>
            <a:br>
              <a:rPr lang="ru-RU" sz="16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ТОС – Территориальное общественное самоуправление</a:t>
            </a:r>
          </a:p>
          <a:p>
            <a:endParaRPr lang="ru-RU" sz="1600" b="1" dirty="0"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Инициативная группа (не менее 10 человек)</a:t>
            </a:r>
          </a:p>
          <a:p>
            <a:endParaRPr lang="ru-RU" dirty="0">
              <a:latin typeface="Bahnschrift SemiBold Condensed" panose="020B0502040204020203" pitchFamily="34" charset="0"/>
            </a:endParaRPr>
          </a:p>
        </p:txBody>
      </p:sp>
      <p:pic>
        <p:nvPicPr>
          <p:cNvPr id="11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118712" y="117961"/>
            <a:ext cx="961630" cy="90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83107"/>
            <a:ext cx="357575" cy="358370"/>
          </a:xfrm>
          <a:prstGeom prst="rect">
            <a:avLst/>
          </a:prstGeom>
        </p:spPr>
      </p:pic>
      <p:sp>
        <p:nvSpPr>
          <p:cNvPr id="15" name="Овал 14"/>
          <p:cNvSpPr/>
          <p:nvPr/>
        </p:nvSpPr>
        <p:spPr>
          <a:xfrm>
            <a:off x="3937331" y="1886799"/>
            <a:ext cx="216024" cy="21602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933188" y="3142541"/>
            <a:ext cx="216024" cy="21602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937331" y="3664891"/>
            <a:ext cx="216024" cy="216024"/>
          </a:xfrm>
          <a:prstGeom prst="ellipse">
            <a:avLst/>
          </a:prstGeom>
          <a:solidFill>
            <a:srgbClr val="005A9E"/>
          </a:solidFill>
          <a:ln>
            <a:solidFill>
              <a:srgbClr val="005A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924888" y="4363968"/>
            <a:ext cx="216024" cy="216024"/>
          </a:xfrm>
          <a:prstGeom prst="ellipse">
            <a:avLst/>
          </a:prstGeom>
          <a:solidFill>
            <a:srgbClr val="33CCCC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426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скругленными соседними углами 8"/>
          <p:cNvSpPr/>
          <p:nvPr/>
        </p:nvSpPr>
        <p:spPr>
          <a:xfrm rot="16200000">
            <a:off x="5780971" y="1651846"/>
            <a:ext cx="1724081" cy="5004048"/>
          </a:xfrm>
          <a:prstGeom prst="round2SameRect">
            <a:avLst/>
          </a:prstGeom>
          <a:solidFill>
            <a:srgbClr val="CFE4F3"/>
          </a:solidFill>
          <a:ln>
            <a:solidFill>
              <a:srgbClr val="CFE4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двумя скругленными соседними углами 7"/>
          <p:cNvSpPr/>
          <p:nvPr/>
        </p:nvSpPr>
        <p:spPr>
          <a:xfrm rot="16200000">
            <a:off x="5813884" y="-254310"/>
            <a:ext cx="1656184" cy="5004048"/>
          </a:xfrm>
          <a:prstGeom prst="round2SameRect">
            <a:avLst/>
          </a:prstGeom>
          <a:solidFill>
            <a:srgbClr val="CFE4F3"/>
          </a:solidFill>
          <a:ln>
            <a:solidFill>
              <a:srgbClr val="CFE4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131590"/>
          </a:xfrm>
          <a:prstGeom prst="rect">
            <a:avLst/>
          </a:prstGeom>
          <a:solidFill>
            <a:srgbClr val="CFE4F3"/>
          </a:solidFill>
          <a:ln>
            <a:solidFill>
              <a:srgbClr val="CFE4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67" y="65410"/>
            <a:ext cx="6120680" cy="994172"/>
          </a:xfrm>
        </p:spPr>
        <p:txBody>
          <a:bodyPr>
            <a:noAutofit/>
          </a:bodyPr>
          <a:lstStyle/>
          <a:p>
            <a:pPr algn="l"/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ИНИЦИАТИВНОЕ БЮДЖЕТИРОВАНИЕ?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33AB8A2-3C5E-469E-92FA-7EA3D8F0029C}"/>
              </a:ext>
            </a:extLst>
          </p:cNvPr>
          <p:cNvSpPr txBox="1">
            <a:spLocks/>
          </p:cNvSpPr>
          <p:nvPr/>
        </p:nvSpPr>
        <p:spPr>
          <a:xfrm>
            <a:off x="4286433" y="1559059"/>
            <a:ext cx="4608512" cy="137730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инструментов вовлечения граждан в местное самоуправление и управление бюджетом территорий. </a:t>
            </a:r>
          </a:p>
        </p:txBody>
      </p:sp>
      <p:pic>
        <p:nvPicPr>
          <p:cNvPr id="7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031844" y="94904"/>
            <a:ext cx="1001191" cy="94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338756" y="3384695"/>
            <a:ext cx="48052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Механизм, позволяющий оперативно выявлять и решать наиболее острые (по мнению самих жителей) социальные проблемы местного уровня.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756" y="1240436"/>
            <a:ext cx="357575" cy="35837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433" y="3112644"/>
            <a:ext cx="357575" cy="358370"/>
          </a:xfrm>
          <a:prstGeom prst="rect">
            <a:avLst/>
          </a:prstGeom>
        </p:spPr>
      </p:pic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2" y="2051337"/>
            <a:ext cx="3111956" cy="311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8716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rot="16200000">
            <a:off x="-267494" y="267492"/>
            <a:ext cx="5143500" cy="4608513"/>
          </a:xfrm>
          <a:prstGeom prst="rect">
            <a:avLst/>
          </a:prstGeom>
          <a:solidFill>
            <a:srgbClr val="FFE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9775" y="3259808"/>
            <a:ext cx="4046612" cy="1584176"/>
          </a:xfrm>
          <a:prstGeom prst="round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defRPr/>
            </a:pPr>
            <a:fld id="{5F4C8BD8-17EC-42F6-B2F3-6A8B01C0326E}" type="slidenum">
              <a:rPr lang="ru-RU" sz="900" b="1">
                <a:solidFill>
                  <a:srgbClr val="FFFFFF">
                    <a:lumMod val="50000"/>
                  </a:srgb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pPr defTabSz="685783">
                <a:defRPr/>
              </a:pPr>
              <a:t>20</a:t>
            </a:fld>
            <a:endParaRPr lang="ru-RU" sz="900" b="1" dirty="0">
              <a:solidFill>
                <a:srgbClr val="FFFFFF">
                  <a:lumMod val="50000"/>
                </a:srgb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4294967295"/>
          </p:nvPr>
        </p:nvSpPr>
        <p:spPr>
          <a:xfrm>
            <a:off x="799372" y="1166629"/>
            <a:ext cx="3009767" cy="1947552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Разместите красочные и нестандартные объявления в местах      с высокой проходимостью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64942" y="987574"/>
            <a:ext cx="4853675" cy="375920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marL="171446" indent="-171446" defTabSz="685783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endParaRPr lang="ru-RU" sz="2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0D5844-ECE7-4DE6-9283-25670AEB92E0}"/>
              </a:ext>
            </a:extLst>
          </p:cNvPr>
          <p:cNvSpPr txBox="1"/>
          <p:nvPr/>
        </p:nvSpPr>
        <p:spPr>
          <a:xfrm>
            <a:off x="39602" y="140834"/>
            <a:ext cx="4276785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ПРИВЛЕКАТЬ ЖИТЕЛЕЙ?</a:t>
            </a:r>
            <a:endParaRPr lang="ru-RU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2" y="2071030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3390176"/>
            <a:ext cx="39928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объявлении обязательно укажите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конкурса, год и место  проведения.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 2027 год, с. Камское</a:t>
            </a:r>
          </a:p>
        </p:txBody>
      </p:sp>
      <p:pic>
        <p:nvPicPr>
          <p:cNvPr id="3074" name="Picture 2" descr="http://isu.mfur.ru/web/uploads/2026/%D0%92%D0%BE%D1%82%D0%BA%D0%B8%D0%BD%D1%81%D0%BA%D0%B8%D0%B9%20/%D0%9A%D0%B0%D0%BC%D1%81%D0%BA%D0%BE%D0%B5%20/applications/2451-6-1765899016-185.jpg">
            <a:extLst>
              <a:ext uri="{FF2B5EF4-FFF2-40B4-BE49-F238E27FC236}">
                <a16:creationId xmlns:a16="http://schemas.microsoft.com/office/drawing/2014/main" id="{62EC5C05-F110-4B0F-B15A-B7FD9D7949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" r="5849"/>
          <a:stretch/>
        </p:blipFill>
        <p:spPr bwMode="auto">
          <a:xfrm>
            <a:off x="4586161" y="396725"/>
            <a:ext cx="4557839" cy="4650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1624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0D5844-ECE7-4DE6-9283-25670AEB92E0}"/>
              </a:ext>
            </a:extLst>
          </p:cNvPr>
          <p:cNvSpPr txBox="1"/>
          <p:nvPr/>
        </p:nvSpPr>
        <p:spPr>
          <a:xfrm>
            <a:off x="554832" y="107608"/>
            <a:ext cx="7257528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alt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ПРИВЛЕКАТЬ ЖИТЕЛЕЙ?</a:t>
            </a:r>
            <a:endParaRPr lang="ru-RU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115541" y="107608"/>
            <a:ext cx="899075" cy="84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-180528" y="-47973"/>
            <a:ext cx="89959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EBAB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</a:p>
        </p:txBody>
      </p:sp>
      <p:pic>
        <p:nvPicPr>
          <p:cNvPr id="10244" name="Picture 4" descr="http://isu.mfur.ru/web/uploads/2025/%D0%98%D0%B6%D0%B5%D0%B2%D1%81%D0%BA/%D0%9E%D0%BA%D1%82%D1%8F%D0%B1%D1%80%D1%8C%D1%81%D0%BA%D0%B8%D0%B9/meetings/2704-6-1730481785-19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767943"/>
            <a:ext cx="2952325" cy="3936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 вправо 2"/>
          <p:cNvSpPr/>
          <p:nvPr/>
        </p:nvSpPr>
        <p:spPr>
          <a:xfrm rot="20291039">
            <a:off x="3875585" y="1211470"/>
            <a:ext cx="1368152" cy="432048"/>
          </a:xfrm>
          <a:prstGeom prst="rightArrow">
            <a:avLst/>
          </a:prstGeom>
          <a:solidFill>
            <a:srgbClr val="FFEBAB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8" name="Picture 8" descr="http://isu.mfur.ru/web/uploads/2025/%D0%98%D0%B6%D0%B5%D0%B2%D1%81%D0%BA/%D0%9E%D0%BA%D1%82%D1%8F%D0%B1%D1%80%D1%8C%D1%81%D0%BA%D0%B8%D0%B9/meetings/2704-6-1730481716-33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32" y="764453"/>
            <a:ext cx="2952325" cy="3936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53E9FDF-163B-4805-810B-605E904A0727}"/>
              </a:ext>
            </a:extLst>
          </p:cNvPr>
          <p:cNvSpPr/>
          <p:nvPr/>
        </p:nvSpPr>
        <p:spPr>
          <a:xfrm>
            <a:off x="2195736" y="2307575"/>
            <a:ext cx="216024" cy="117727"/>
          </a:xfrm>
          <a:prstGeom prst="rect">
            <a:avLst/>
          </a:prstGeom>
          <a:solidFill>
            <a:srgbClr val="E7E3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50A5DF-B982-48CE-9AC8-FBBB13672033}"/>
              </a:ext>
            </a:extLst>
          </p:cNvPr>
          <p:cNvSpPr txBox="1"/>
          <p:nvPr/>
        </p:nvSpPr>
        <p:spPr>
          <a:xfrm>
            <a:off x="2123728" y="2266410"/>
            <a:ext cx="36420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b="1" dirty="0">
                <a:solidFill>
                  <a:srgbClr val="D75F58"/>
                </a:solidFill>
              </a:rPr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13834011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CF7FF57-7985-4BDB-A6C5-DA156F01329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65177" y="915566"/>
            <a:ext cx="8760619" cy="5594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культурно-массовых мероприятий</a:t>
            </a:r>
          </a:p>
          <a:p>
            <a:pPr marL="0" indent="0"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385763" indent="-385763">
              <a:buFont typeface="+mj-lt"/>
              <a:buAutoNum type="arabicPeriod"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0D5844-ECE7-4DE6-9283-25670AEB92E0}"/>
              </a:ext>
            </a:extLst>
          </p:cNvPr>
          <p:cNvSpPr txBox="1"/>
          <p:nvPr/>
        </p:nvSpPr>
        <p:spPr>
          <a:xfrm>
            <a:off x="559996" y="178940"/>
            <a:ext cx="6388267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alt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ПРИВЛЕКАТЬ ЖИТЕЛЕЙ?</a:t>
            </a:r>
            <a:endParaRPr lang="ru-RU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087527" y="114241"/>
            <a:ext cx="907207" cy="85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4199" y="-48046"/>
            <a:ext cx="57419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EBAB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88137" y="1561672"/>
            <a:ext cx="362809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фото культурно-массовых мероприятий должно быть видно:</a:t>
            </a: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Плакат с названием конкурса и года участия в нем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фотографии должно быть понятно, что это за мероприятие (Например, спортивные костюмы, концертные наряды и др.)</a:t>
            </a:r>
          </a:p>
          <a:p>
            <a:endParaRPr lang="ru-RU" sz="1600" dirty="0">
              <a:latin typeface="Bahnschrift SemiBold Condensed" panose="020B0502040204020203" pitchFamily="34" charset="0"/>
            </a:endParaRPr>
          </a:p>
          <a:p>
            <a:endParaRPr lang="ru-RU" sz="1600" dirty="0">
              <a:latin typeface="Bahnschrift SemiBold Condensed" panose="020B0502040204020203" pitchFamily="34" charset="0"/>
            </a:endParaRPr>
          </a:p>
        </p:txBody>
      </p:sp>
      <p:pic>
        <p:nvPicPr>
          <p:cNvPr id="4098" name="Picture 2" descr="http://isu.mfur.ru/web/uploads/2025/%D0%90%D0%BB%D0%BD%D0%B0%D1%88%D1%81%D0%BA%D0%B8%D0%B9%20/%D0%90%D0%BB%D0%BD%D0%B0%D1%88%D1%81%D0%BA%D0%BE%D0%B5%20/applications/2382-9-1734429952-2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13610"/>
            <a:ext cx="4468299" cy="336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6343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6839227" y="1067048"/>
            <a:ext cx="2088232" cy="3657150"/>
          </a:xfrm>
          <a:prstGeom prst="roundRect">
            <a:avLst/>
          </a:prstGeom>
          <a:solidFill>
            <a:srgbClr val="FFEBAB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644008" y="1092066"/>
            <a:ext cx="2043615" cy="3657150"/>
          </a:xfrm>
          <a:prstGeom prst="roundRect">
            <a:avLst/>
          </a:prstGeom>
          <a:solidFill>
            <a:srgbClr val="FFEBAB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39752" y="1067048"/>
            <a:ext cx="2094620" cy="3657150"/>
          </a:xfrm>
          <a:prstGeom prst="roundRect">
            <a:avLst/>
          </a:prstGeom>
          <a:solidFill>
            <a:srgbClr val="FFEBAB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07504" y="1056888"/>
            <a:ext cx="2088232" cy="3657150"/>
          </a:xfrm>
          <a:prstGeom prst="roundRect">
            <a:avLst/>
          </a:prstGeom>
          <a:solidFill>
            <a:srgbClr val="FFEBAB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defRPr/>
            </a:pPr>
            <a:fld id="{5F4C8BD8-17EC-42F6-B2F3-6A8B01C0326E}" type="slidenum">
              <a:rPr lang="ru-RU" sz="100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defTabSz="685783">
                <a:defRPr/>
              </a:pPr>
              <a:t>23</a:t>
            </a:fld>
            <a:endParaRPr lang="ru-RU" sz="10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94389" y="1117600"/>
            <a:ext cx="8533775" cy="375920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marL="171446" indent="-171446" defTabSz="685783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endParaRPr lang="ru-RU" sz="2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3910" y="1654524"/>
            <a:ext cx="1955419" cy="268535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конкурсе проектов*</a:t>
            </a:r>
          </a:p>
          <a:p>
            <a:pPr algn="ctr"/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 конкурса</a:t>
            </a:r>
          </a:p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(типологии проектов)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C5A1B8-C9BC-45F6-AFBF-96CCE86607F4}"/>
              </a:ext>
            </a:extLst>
          </p:cNvPr>
          <p:cNvSpPr txBox="1"/>
          <p:nvPr/>
        </p:nvSpPr>
        <p:spPr>
          <a:xfrm flipH="1">
            <a:off x="168308" y="117891"/>
            <a:ext cx="8076099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alt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ЧЕМ ГОВОРИТЬ НА ПРЕДВАРИТЕЛЬНЫХ МЕРОПРИЯТИЯХ?</a:t>
            </a:r>
            <a:endParaRPr lang="ru-RU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1F57C4-FC14-47D1-8B14-8D561B994D7E}"/>
              </a:ext>
            </a:extLst>
          </p:cNvPr>
          <p:cNvSpPr txBox="1"/>
          <p:nvPr/>
        </p:nvSpPr>
        <p:spPr>
          <a:xfrm>
            <a:off x="168309" y="4774750"/>
            <a:ext cx="8220109" cy="31547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*Сайт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http://ib.mfur.ru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244408" y="71606"/>
            <a:ext cx="822334" cy="77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378340" y="1635120"/>
            <a:ext cx="1950604" cy="225446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решения </a:t>
            </a:r>
          </a:p>
          <a:p>
            <a:pPr lvl="0"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участии </a:t>
            </a:r>
          </a:p>
          <a:p>
            <a:pPr lvl="0"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конкурсе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 условия участия в конкурсе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567130" y="1512050"/>
            <a:ext cx="2063067" cy="250068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жителями приоритетных проблем 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инициативной группы</a:t>
            </a:r>
          </a:p>
          <a:p>
            <a:pPr marL="428625" indent="-428625" algn="ctr">
              <a:buFont typeface="Courier New" panose="02070309020205020404" pitchFamily="49" charset="0"/>
              <a:buChar char="o"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876256" y="1670298"/>
            <a:ext cx="2079691" cy="250068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даты схода/собрания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определению параметров инициативного проекта и источникам его финансирования</a:t>
            </a:r>
          </a:p>
          <a:p>
            <a:pPr algn="ctr"/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7671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823782"/>
          </a:xfrm>
          <a:prstGeom prst="rect">
            <a:avLst/>
          </a:prstGeom>
          <a:solidFill>
            <a:srgbClr val="FFEBAB"/>
          </a:solidFill>
          <a:ln>
            <a:solidFill>
              <a:srgbClr val="FFEB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F7FF57-7985-4BDB-A6C5-DA156F01329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915566"/>
            <a:ext cx="9144000" cy="725813"/>
          </a:xfrm>
          <a:ln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мероприятия заполняется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всем мероприятиям</a:t>
            </a:r>
          </a:p>
          <a:p>
            <a:pPr marL="385763" indent="-385763">
              <a:buFont typeface="+mj-lt"/>
              <a:buAutoNum type="arabicPeriod"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96F488-E5A6-4D4B-99A8-C2F165A0CE4B}"/>
              </a:ext>
            </a:extLst>
          </p:cNvPr>
          <p:cNvSpPr txBox="1"/>
          <p:nvPr/>
        </p:nvSpPr>
        <p:spPr>
          <a:xfrm>
            <a:off x="441867" y="150775"/>
            <a:ext cx="5248129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 МЕРОПРИЯТИЙ</a:t>
            </a:r>
          </a:p>
        </p:txBody>
      </p:sp>
      <p:pic>
        <p:nvPicPr>
          <p:cNvPr id="16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202698" y="39461"/>
            <a:ext cx="833797" cy="78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91630"/>
            <a:ext cx="4695824" cy="3500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028" y="1401631"/>
            <a:ext cx="4340672" cy="296275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04649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-1" y="0"/>
            <a:ext cx="4572001" cy="5143500"/>
          </a:xfrm>
          <a:prstGeom prst="rect">
            <a:avLst/>
          </a:prstGeom>
          <a:solidFill>
            <a:srgbClr val="FFE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55302" y="3131358"/>
            <a:ext cx="3360335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фото должен быть виден плакат, на котором указано название конкурса и год участия в нем</a:t>
            </a:r>
          </a:p>
          <a:p>
            <a:r>
              <a:rPr lang="ru-RU" sz="2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лист размера А2-А3, где написано «Наша инициатива-2027». </a:t>
            </a:r>
          </a:p>
          <a:p>
            <a:r>
              <a:rPr lang="ru-RU" sz="2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указать наименование населенного пункта.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36102" y="610667"/>
            <a:ext cx="4535898" cy="145702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ФОТОГРАФИЯМ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67772" y="4107009"/>
            <a:ext cx="25441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подсчете учитываются лица </a:t>
            </a:r>
            <a:r>
              <a:rPr lang="ru-RU" sz="2400" b="1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 18 лет</a:t>
            </a:r>
          </a:p>
        </p:txBody>
      </p:sp>
      <p:pic>
        <p:nvPicPr>
          <p:cNvPr id="1027" name="Picture 3" descr="C:\Users\ceeyb\Downloads\free-icon-youth-day-786194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30805"/>
            <a:ext cx="1137185" cy="113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5355302" y="1833211"/>
            <a:ext cx="3360335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каждом мероприятии сделайте несколько фотографий в  хорошем качестве и с удачного  ракурса, чтобы можно было установить точное количество участников</a:t>
            </a:r>
            <a:endParaRPr lang="ru-RU" sz="2000" b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374776" y="699542"/>
            <a:ext cx="3085656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людей в Протоколе мероприятия должно совпадать с количеством жителей на фотографиях</a:t>
            </a:r>
          </a:p>
        </p:txBody>
      </p:sp>
      <p:pic>
        <p:nvPicPr>
          <p:cNvPr id="21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138794" y="136338"/>
            <a:ext cx="904321" cy="85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16016" y="531023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EBAB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19579" y="1833211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EBAB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819578" y="317099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rgbClr val="FFFF00"/>
                  </a:solidFill>
                  <a:prstDash val="solid"/>
                </a:ln>
                <a:solidFill>
                  <a:srgbClr val="FFEBAB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406454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9144000" cy="823782"/>
          </a:xfrm>
          <a:prstGeom prst="rect">
            <a:avLst/>
          </a:prstGeom>
          <a:solidFill>
            <a:srgbClr val="FFEBAB"/>
          </a:solidFill>
          <a:ln>
            <a:solidFill>
              <a:srgbClr val="FFEB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233882" y="51470"/>
            <a:ext cx="833797" cy="78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174080" y="64680"/>
            <a:ext cx="7128792" cy="69445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ФОТОГРАФИЙ</a:t>
            </a:r>
          </a:p>
        </p:txBody>
      </p:sp>
      <p:pic>
        <p:nvPicPr>
          <p:cNvPr id="11266" name="Picture 2" descr="http://isu.mfur.ru/web/uploads/2025/%D0%A1%D0%B0%D1%80%D0%B0%D0%BF%D1%83%D0%BB/%D0%A1%D0%B0%D1%80%D0%B0%D0%BF%D1%83%D0%BB/meetings/2771-6-1731678602-3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15566"/>
            <a:ext cx="547260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25FE20C-F590-48B0-9AE6-078DB330F2B6}"/>
              </a:ext>
            </a:extLst>
          </p:cNvPr>
          <p:cNvSpPr/>
          <p:nvPr/>
        </p:nvSpPr>
        <p:spPr>
          <a:xfrm rot="21430875">
            <a:off x="4283968" y="3867894"/>
            <a:ext cx="360040" cy="72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50CFC2-0B68-4399-872F-9EFF2E91A211}"/>
              </a:ext>
            </a:extLst>
          </p:cNvPr>
          <p:cNvSpPr txBox="1"/>
          <p:nvPr/>
        </p:nvSpPr>
        <p:spPr>
          <a:xfrm rot="21437768">
            <a:off x="4201737" y="3780787"/>
            <a:ext cx="5245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srgbClr val="45507B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30043095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4371950"/>
            <a:ext cx="9144000" cy="771550"/>
          </a:xfrm>
          <a:prstGeom prst="rect">
            <a:avLst/>
          </a:prstGeom>
          <a:solidFill>
            <a:srgbClr val="FFEBAB"/>
          </a:solidFill>
          <a:ln>
            <a:solidFill>
              <a:srgbClr val="FFEB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218302" y="4381009"/>
            <a:ext cx="822873" cy="77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332474" y="4412635"/>
            <a:ext cx="5904521" cy="73086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ФОТОГРАФИЙ</a:t>
            </a:r>
          </a:p>
        </p:txBody>
      </p:sp>
      <p:pic>
        <p:nvPicPr>
          <p:cNvPr id="9218" name="Picture 2" descr="http://isu.mfur.ru/web/uploads/2025/%D0%98%D0%B6%D0%B5%D0%B2%D1%81%D0%BA/%D0%98%D0%BD%D0%B4%D1%83%D1%81%D1%82%D1%80%D0%B8%D0%B0%D0%BB%D1%8C%D0%BD%D1%8B%D0%B9/meetings/2835-6-1734098472-3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72796"/>
            <a:ext cx="5616624" cy="421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BB07C4F-3F4D-4A0C-A79F-EBD72D0096EE}"/>
              </a:ext>
            </a:extLst>
          </p:cNvPr>
          <p:cNvSpPr/>
          <p:nvPr/>
        </p:nvSpPr>
        <p:spPr>
          <a:xfrm>
            <a:off x="4572000" y="3291830"/>
            <a:ext cx="360040" cy="144016"/>
          </a:xfrm>
          <a:prstGeom prst="rect">
            <a:avLst/>
          </a:prstGeom>
          <a:solidFill>
            <a:srgbClr val="9DA9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07206C-F0DB-4536-B2F4-73BF41FD3FB6}"/>
              </a:ext>
            </a:extLst>
          </p:cNvPr>
          <p:cNvSpPr txBox="1"/>
          <p:nvPr/>
        </p:nvSpPr>
        <p:spPr>
          <a:xfrm>
            <a:off x="4505798" y="3219822"/>
            <a:ext cx="4924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2027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6679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571999" y="-3000"/>
            <a:ext cx="4572001" cy="5143500"/>
          </a:xfrm>
          <a:prstGeom prst="rect">
            <a:avLst/>
          </a:prstGeom>
          <a:solidFill>
            <a:srgbClr val="FFE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22920" y="1635743"/>
            <a:ext cx="4032448" cy="186601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 МЕРОПРИЯТИЙ С ЖИТЕЛЯМИ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93954" y="987574"/>
            <a:ext cx="370051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Фотографии объявлений 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протокол для всех мероприятий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Фотографии всех мероприятий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Фотографии культурно-массовых мероприятий*</a:t>
            </a:r>
          </a:p>
        </p:txBody>
      </p:sp>
      <p:pic>
        <p:nvPicPr>
          <p:cNvPr id="5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222835" y="90692"/>
            <a:ext cx="846292" cy="79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205008" y="4660878"/>
            <a:ext cx="19389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Bahnschrift SemiBold Condensed" panose="020B0502040204020203" pitchFamily="34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при наличии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460" y="2320749"/>
            <a:ext cx="954230" cy="95423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460" y="627534"/>
            <a:ext cx="954230" cy="95423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460" y="3274979"/>
            <a:ext cx="954230" cy="954230"/>
          </a:xfrm>
          <a:prstGeom prst="rect">
            <a:avLst/>
          </a:prstGeom>
        </p:spPr>
      </p:pic>
      <p:pic>
        <p:nvPicPr>
          <p:cNvPr id="20492" name="Picture 1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898" y="1712103"/>
            <a:ext cx="504056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55505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08520" y="1707654"/>
            <a:ext cx="9333543" cy="1944216"/>
          </a:xfrm>
          <a:prstGeom prst="rect">
            <a:avLst/>
          </a:prstGeom>
          <a:solidFill>
            <a:srgbClr val="FFEBAB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1734789" y="2247714"/>
            <a:ext cx="5646923" cy="86409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ВОПРОСЫ-ОТВЕТЫ</a:t>
            </a:r>
          </a:p>
        </p:txBody>
      </p:sp>
      <p:pic>
        <p:nvPicPr>
          <p:cNvPr id="3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539552" y="2157704"/>
            <a:ext cx="1109980" cy="104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83518"/>
            <a:ext cx="3284984" cy="195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767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4032448"/>
            <a:ext cx="9144000" cy="1131590"/>
          </a:xfrm>
          <a:prstGeom prst="rect">
            <a:avLst/>
          </a:prstGeom>
          <a:solidFill>
            <a:srgbClr val="CFE4F3"/>
          </a:solidFill>
          <a:ln>
            <a:solidFill>
              <a:srgbClr val="CFE4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80824" y="4271174"/>
            <a:ext cx="7881026" cy="61306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ПРОЦЕССА</a:t>
            </a:r>
          </a:p>
        </p:txBody>
      </p:sp>
      <p:pic>
        <p:nvPicPr>
          <p:cNvPr id="7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028384" y="4123549"/>
            <a:ext cx="965609" cy="90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38416" y="1498014"/>
            <a:ext cx="259228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5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Инициативная группа</a:t>
            </a:r>
          </a:p>
          <a:p>
            <a:pPr algn="ctr"/>
            <a:endParaRPr lang="ru-RU" sz="1600" b="1" dirty="0">
              <a:solidFill>
                <a:srgbClr val="005A9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граждан возрастом от 1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лет, численность которой составляет не менее 10 человек, сформированная с целью проведения мероприятий с жителями и создания инициативного проекта.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75856" y="606330"/>
            <a:ext cx="259228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5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Куратор 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ответственное лицо за конкурс «Наша инициатива» </a:t>
            </a:r>
          </a:p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Администрации муниципального образования.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372200" y="1645754"/>
            <a:ext cx="2448271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5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Консультант </a:t>
            </a:r>
          </a:p>
          <a:p>
            <a:pPr algn="ctr"/>
            <a:endParaRPr lang="ru-RU" sz="1600" b="1" dirty="0">
              <a:solidFill>
                <a:srgbClr val="005A9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</a:t>
            </a:r>
            <a:r>
              <a:rPr lang="ru-RU" sz="1400" b="1" dirty="0">
                <a:solidFill>
                  <a:srgbClr val="005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АУДО УР «Центр финансового просвещения»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осуществляющий прием документов от Вашего района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03280" y="2474473"/>
            <a:ext cx="259228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Контактные данные кураторов можно узнать на официальном </a:t>
            </a:r>
          </a:p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сайте конкурса </a:t>
            </a:r>
            <a:r>
              <a:rPr lang="en-US" sz="1400" b="1" dirty="0">
                <a:solidFill>
                  <a:srgbClr val="005A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http://ib.mfur.ru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ceeyb\Downloads\free-icon-man-in-suit-and-tie-3729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318" y="511320"/>
            <a:ext cx="863940" cy="86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ceeyb\Downloads\free-icon-organization-1006604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536" y="452328"/>
            <a:ext cx="1071591" cy="107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179512" y="360976"/>
            <a:ext cx="2853640" cy="35069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144974" y="360976"/>
            <a:ext cx="2854052" cy="35069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156176" y="360976"/>
            <a:ext cx="2802321" cy="35069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6785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\\Ceey-srv\файлообменник\_2 БЮДЖЕТИРОВАНИЕ - ИБ\_НАША_ИНИЦИАТИВА\Наша инициатива 2023\2. Обучение\Для Ушиба фото\1658151362house-cleaning-checklis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50" r="15152" b="-14994"/>
          <a:stretch/>
        </p:blipFill>
        <p:spPr bwMode="auto">
          <a:xfrm>
            <a:off x="-108520" y="-1"/>
            <a:ext cx="9333543" cy="672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108520" y="1707654"/>
            <a:ext cx="9333543" cy="1944216"/>
          </a:xfrm>
          <a:prstGeom prst="rect">
            <a:avLst/>
          </a:prstGeom>
          <a:solidFill>
            <a:srgbClr val="A5EBE9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539552" y="2261430"/>
            <a:ext cx="7488832" cy="83666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ИНИЦИАТИВНЫЙ ПРОЕКТ</a:t>
            </a:r>
          </a:p>
        </p:txBody>
      </p:sp>
      <p:pic>
        <p:nvPicPr>
          <p:cNvPr id="4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7799086" y="2137755"/>
            <a:ext cx="1152394" cy="108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0650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5292080" y="0"/>
            <a:ext cx="3851920" cy="5143500"/>
          </a:xfrm>
          <a:prstGeom prst="rect">
            <a:avLst/>
          </a:prstGeom>
          <a:solidFill>
            <a:srgbClr val="A5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defRPr/>
            </a:pPr>
            <a:fld id="{5F4C8BD8-17EC-42F6-B2F3-6A8B01C0326E}" type="slidenum">
              <a:rPr lang="ru-RU" sz="900" b="1">
                <a:solidFill>
                  <a:srgbClr val="FFFFFF">
                    <a:lumMod val="50000"/>
                  </a:srgb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pPr defTabSz="685783">
                <a:defRPr/>
              </a:pPr>
              <a:t>31</a:t>
            </a:fld>
            <a:endParaRPr lang="ru-RU" sz="900" b="1" dirty="0">
              <a:solidFill>
                <a:srgbClr val="FFFFFF">
                  <a:lumMod val="50000"/>
                </a:srgb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44918" y="96028"/>
            <a:ext cx="4819170" cy="502002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400" b="1" dirty="0">
                <a:solidFill>
                  <a:srgbClr val="2AAB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1</a:t>
            </a:r>
            <a:r>
              <a:rPr lang="ru-RU" sz="1400" dirty="0">
                <a:solidFill>
                  <a:srgbClr val="2AAB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Создайте идею проекта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400" b="1" dirty="0">
                <a:solidFill>
                  <a:srgbClr val="2AAB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2.</a:t>
            </a:r>
            <a:r>
              <a:rPr lang="ru-RU" sz="1400" dirty="0">
                <a:solidFill>
                  <a:srgbClr val="2AAB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Соберите инициативную группу</a:t>
            </a:r>
            <a:endParaRPr lang="ru-RU" sz="1400" dirty="0">
              <a:solidFill>
                <a:srgbClr val="2AABA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1400" b="1" dirty="0">
                <a:solidFill>
                  <a:srgbClr val="2AAB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3.</a:t>
            </a:r>
            <a:r>
              <a:rPr lang="ru-RU" sz="1400" dirty="0">
                <a:solidFill>
                  <a:srgbClr val="2AAB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Обратитесь к куратору в вашем МО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400" b="1" dirty="0">
                <a:solidFill>
                  <a:srgbClr val="2AAB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4.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Проверьте право собственности МО на выбранный объект или земельный участок (выписка из ЕГРН)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400" b="1" dirty="0">
                <a:solidFill>
                  <a:srgbClr val="2AAB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5.</a:t>
            </a:r>
            <a:r>
              <a:rPr lang="ru-RU" sz="1400" dirty="0">
                <a:solidFill>
                  <a:srgbClr val="2AAB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Создайте карту-схему для вашего проекта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400" b="1" dirty="0">
                <a:solidFill>
                  <a:srgbClr val="2AAB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6.</a:t>
            </a:r>
            <a:r>
              <a:rPr lang="ru-RU" sz="1400" dirty="0">
                <a:solidFill>
                  <a:srgbClr val="2AAB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перечень работ, материалов, оборудования </a:t>
            </a:r>
            <a:r>
              <a:rPr lang="ru-RU" sz="1400" b="1" dirty="0">
                <a:solidFill>
                  <a:srgbClr val="2AAB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7.</a:t>
            </a:r>
            <a:r>
              <a:rPr lang="ru-RU" sz="1400" dirty="0">
                <a:solidFill>
                  <a:srgbClr val="2AAB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Примите решение по имущественному и трудовому участию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400" b="1" dirty="0">
                <a:solidFill>
                  <a:srgbClr val="2AAB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8.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Привлеките спонсоров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400" b="1" dirty="0">
                <a:solidFill>
                  <a:srgbClr val="2AAB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9.</a:t>
            </a:r>
            <a:r>
              <a:rPr lang="ru-RU" sz="1400" dirty="0">
                <a:solidFill>
                  <a:srgbClr val="2AAB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Рассчитайте стоимость проекта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400" b="1" dirty="0">
                <a:solidFill>
                  <a:srgbClr val="2AAB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10.</a:t>
            </a:r>
            <a:r>
              <a:rPr lang="ru-RU" sz="1400" dirty="0">
                <a:solidFill>
                  <a:srgbClr val="2AAB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Рассчитайте размер финансового вклада населения и спонсоров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FC9B16-6869-4E31-8FA9-72A8322109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5759"/>
            <a:ext cx="487734" cy="48773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CB10BE9-C0C0-4591-AC34-8E2B0D36A0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930"/>
            <a:ext cx="514091" cy="51409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2E94C44-4F32-4660-84D4-B82EE6AD72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" y="2241356"/>
            <a:ext cx="512673" cy="51267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1B92161-5C2B-4010-A21E-D65A6AEFBE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32" y="3232200"/>
            <a:ext cx="543323" cy="54332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B0BD02D-8CCE-4BD4-BD16-E4A011AAEC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" y="4155926"/>
            <a:ext cx="512673" cy="512673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5292080" y="1667821"/>
            <a:ext cx="3861440" cy="184585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РАБОТЫ НАД ИНИЦИАТИВНЫМ ПРОЕКТОМ</a:t>
            </a:r>
          </a:p>
        </p:txBody>
      </p:sp>
      <p:pic>
        <p:nvPicPr>
          <p:cNvPr id="17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222835" y="90692"/>
            <a:ext cx="846292" cy="79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6038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7504" y="1501899"/>
            <a:ext cx="4104456" cy="3579862"/>
          </a:xfrm>
          <a:prstGeom prst="rect">
            <a:avLst/>
          </a:prstGeom>
          <a:solidFill>
            <a:srgbClr val="A5EBE9">
              <a:alpha val="40000"/>
            </a:srgbClr>
          </a:solidFill>
          <a:ln>
            <a:solidFill>
              <a:srgbClr val="2AA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52"/>
            <a:ext cx="8517632" cy="1285651"/>
          </a:xfrm>
        </p:spPr>
        <p:txBody>
          <a:bodyPr>
            <a:noAutofit/>
          </a:bodyPr>
          <a:lstStyle/>
          <a:p>
            <a:pPr algn="l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п.2.2. Критериев участия: «Наличие положительного воздействия результатов реализации проекта на состояние окружающей среды»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563638"/>
            <a:ext cx="4032448" cy="34563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Учитывается, если результаты проекта оказали положительное воздействие на состояние окружающей среды, например:</a:t>
            </a:r>
          </a:p>
          <a:p>
            <a:pPr marL="0" indent="0"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Расчистка несанкционированной свалки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Высадка деревьев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Очистка водоемов и т.п.</a:t>
            </a:r>
          </a:p>
          <a:p>
            <a:pPr marL="0" indent="0"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6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являться частью трудового участия населения и иных заинтересованных лиц </a:t>
            </a:r>
          </a:p>
        </p:txBody>
      </p:sp>
      <p:sp>
        <p:nvSpPr>
          <p:cNvPr id="4" name="Загнутый угол 3"/>
          <p:cNvSpPr/>
          <p:nvPr/>
        </p:nvSpPr>
        <p:spPr>
          <a:xfrm flipH="1">
            <a:off x="6876256" y="1359914"/>
            <a:ext cx="2088232" cy="3000480"/>
          </a:xfrm>
          <a:prstGeom prst="foldedCorner">
            <a:avLst/>
          </a:prstGeom>
          <a:solidFill>
            <a:srgbClr val="A5EBE9">
              <a:alpha val="40000"/>
            </a:srgbClr>
          </a:solidFill>
          <a:ln>
            <a:solidFill>
              <a:srgbClr val="2AA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034155" y="1529373"/>
            <a:ext cx="19303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проектов с типологией «Объекты охраны окружающей среды» автоматически применяется максимальный балл по данному критерию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388960" y="1080656"/>
            <a:ext cx="482446" cy="483518"/>
          </a:xfrm>
          <a:prstGeom prst="rect">
            <a:avLst/>
          </a:prstGeom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180" y="1797872"/>
            <a:ext cx="2228644" cy="213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597735" y="4371951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является основной частью проекта, </a:t>
            </a:r>
          </a:p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лишь дополнительным результатом</a:t>
            </a:r>
          </a:p>
        </p:txBody>
      </p:sp>
      <p:sp>
        <p:nvSpPr>
          <p:cNvPr id="11" name="Правая фигурная скобка 10"/>
          <p:cNvSpPr/>
          <p:nvPr/>
        </p:nvSpPr>
        <p:spPr>
          <a:xfrm rot="16200000">
            <a:off x="2001094" y="2219342"/>
            <a:ext cx="317276" cy="3744418"/>
          </a:xfrm>
          <a:prstGeom prst="rightBrace">
            <a:avLst/>
          </a:prstGeom>
          <a:ln w="19050">
            <a:solidFill>
              <a:srgbClr val="2AAB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1706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79512" y="1131590"/>
            <a:ext cx="1800200" cy="1944216"/>
          </a:xfrm>
          <a:prstGeom prst="roundRect">
            <a:avLst/>
          </a:prstGeom>
          <a:solidFill>
            <a:srgbClr val="A5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" y="4206187"/>
            <a:ext cx="9144000" cy="937313"/>
          </a:xfrm>
          <a:prstGeom prst="rect">
            <a:avLst/>
          </a:prstGeom>
          <a:solidFill>
            <a:srgbClr val="A5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324126" y="4299942"/>
            <a:ext cx="8495749" cy="57606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КАЛЬКУЛЯТОР РАСЧЕТА БАЛЛОВ</a:t>
            </a:r>
          </a:p>
          <a:p>
            <a:pPr algn="l"/>
            <a:endParaRPr lang="ru-RU" sz="27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244408" y="4299942"/>
            <a:ext cx="842055" cy="792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445" y="271410"/>
            <a:ext cx="6930608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2" t="26490" r="13228" b="27071"/>
          <a:stretch/>
        </p:blipFill>
        <p:spPr bwMode="auto">
          <a:xfrm>
            <a:off x="251819" y="1289355"/>
            <a:ext cx="1655586" cy="166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24869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08520" y="1707654"/>
            <a:ext cx="9333543" cy="1944216"/>
          </a:xfrm>
          <a:prstGeom prst="rect">
            <a:avLst/>
          </a:prstGeom>
          <a:solidFill>
            <a:srgbClr val="A5EBE9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1734789" y="2247714"/>
            <a:ext cx="5646923" cy="86409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ВОПРОСЫ-ОТВЕТЫ</a:t>
            </a:r>
          </a:p>
        </p:txBody>
      </p:sp>
      <p:pic>
        <p:nvPicPr>
          <p:cNvPr id="3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539552" y="2157704"/>
            <a:ext cx="1109980" cy="104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83518"/>
            <a:ext cx="3284984" cy="195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5871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Ceey-srv\файлообменник\_2 БЮДЖЕТИРОВАНИЕ - ИБ\_НАША_ИНИЦИАТИВА\Наша инициатива 2023\2. Обучение\Для Ушиба фото\pregrado-academico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2" r="10424"/>
          <a:stretch/>
        </p:blipFill>
        <p:spPr bwMode="auto">
          <a:xfrm>
            <a:off x="-81024" y="-92546"/>
            <a:ext cx="9225023" cy="52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-135285" y="581261"/>
            <a:ext cx="9333543" cy="1944216"/>
          </a:xfrm>
          <a:prstGeom prst="rect">
            <a:avLst/>
          </a:prstGeom>
          <a:solidFill>
            <a:srgbClr val="A5EBE9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525803" y="1044396"/>
            <a:ext cx="8064895" cy="86409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СХОД/СОБРАНИЕ*</a:t>
            </a:r>
          </a:p>
        </p:txBody>
      </p:sp>
      <p:pic>
        <p:nvPicPr>
          <p:cNvPr id="5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7902824" y="987574"/>
            <a:ext cx="1149057" cy="1080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266710" y="1908492"/>
            <a:ext cx="30171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*далее - собрание</a:t>
            </a:r>
          </a:p>
        </p:txBody>
      </p:sp>
    </p:spTree>
    <p:extLst>
      <p:ext uri="{BB962C8B-B14F-4D97-AF65-F5344CB8AC3E}">
        <p14:creationId xmlns:p14="http://schemas.microsoft.com/office/powerpoint/2010/main" val="36803162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EB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с двумя скругленными соседними углами 21"/>
          <p:cNvSpPr/>
          <p:nvPr/>
        </p:nvSpPr>
        <p:spPr>
          <a:xfrm flipV="1">
            <a:off x="4653769" y="-38576"/>
            <a:ext cx="3924436" cy="3651870"/>
          </a:xfrm>
          <a:prstGeom prst="round2SameRect">
            <a:avLst/>
          </a:prstGeom>
          <a:solidFill>
            <a:schemeClr val="bg1"/>
          </a:solidFill>
          <a:ln>
            <a:solidFill>
              <a:srgbClr val="2AA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с двумя скругленными соседними углами 1"/>
          <p:cNvSpPr/>
          <p:nvPr/>
        </p:nvSpPr>
        <p:spPr>
          <a:xfrm>
            <a:off x="467544" y="1440160"/>
            <a:ext cx="3924436" cy="3703340"/>
          </a:xfrm>
          <a:prstGeom prst="round2SameRect">
            <a:avLst/>
          </a:prstGeom>
          <a:solidFill>
            <a:schemeClr val="bg1"/>
          </a:solidFill>
          <a:ln>
            <a:solidFill>
              <a:srgbClr val="2AA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defRPr/>
            </a:pPr>
            <a:fld id="{5F4C8BD8-17EC-42F6-B2F3-6A8B01C0326E}" type="slidenum">
              <a:rPr lang="ru-RU" sz="100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defTabSz="685783">
                <a:defRPr/>
              </a:pPr>
              <a:t>36</a:t>
            </a:fld>
            <a:endParaRPr lang="ru-RU" sz="10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35496" y="78915"/>
            <a:ext cx="5067083" cy="121540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alt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ПОДГОТОВИТЬСЯ </a:t>
            </a:r>
          </a:p>
          <a:p>
            <a:pPr algn="l"/>
            <a:r>
              <a:rPr lang="ru-RU" alt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СОБРАНИЮ? </a:t>
            </a:r>
            <a:endParaRPr lang="ru-RU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100392" y="4201519"/>
            <a:ext cx="940784" cy="88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Текст 5">
            <a:extLst>
              <a:ext uri="{FF2B5EF4-FFF2-40B4-BE49-F238E27FC236}">
                <a16:creationId xmlns:a16="http://schemas.microsoft.com/office/drawing/2014/main" id="{1B6206D3-B5B7-401E-BE21-FD0F2251BC22}"/>
              </a:ext>
            </a:extLst>
          </p:cNvPr>
          <p:cNvSpPr txBox="1">
            <a:spLocks/>
          </p:cNvSpPr>
          <p:nvPr/>
        </p:nvSpPr>
        <p:spPr>
          <a:xfrm>
            <a:off x="484063" y="1677492"/>
            <a:ext cx="3887776" cy="7266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altLang="ru-RU" sz="24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Что должно быть готово?</a:t>
            </a: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FB883944-A49A-429F-A450-77B1DCB5A539}"/>
              </a:ext>
            </a:extLst>
          </p:cNvPr>
          <p:cNvSpPr txBox="1">
            <a:spLocks/>
          </p:cNvSpPr>
          <p:nvPr/>
        </p:nvSpPr>
        <p:spPr>
          <a:xfrm>
            <a:off x="4788023" y="2859782"/>
            <a:ext cx="3672409" cy="681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altLang="ru-RU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Что нужно сделать?</a:t>
            </a:r>
          </a:p>
        </p:txBody>
      </p:sp>
      <p:sp>
        <p:nvSpPr>
          <p:cNvPr id="27" name="Объект 7">
            <a:extLst>
              <a:ext uri="{FF2B5EF4-FFF2-40B4-BE49-F238E27FC236}">
                <a16:creationId xmlns:a16="http://schemas.microsoft.com/office/drawing/2014/main" id="{8449E20F-E946-4FA5-A7AD-E6D5854DA36D}"/>
              </a:ext>
            </a:extLst>
          </p:cNvPr>
          <p:cNvSpPr txBox="1">
            <a:spLocks/>
          </p:cNvSpPr>
          <p:nvPr/>
        </p:nvSpPr>
        <p:spPr>
          <a:xfrm>
            <a:off x="4816344" y="92745"/>
            <a:ext cx="3615765" cy="2219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место для проведения</a:t>
            </a:r>
          </a:p>
          <a:p>
            <a:pPr>
              <a:buFont typeface="Courier New" panose="02070309020205020404" pitchFamily="49" charset="0"/>
              <a:buChar char="o"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Проинформировать население о месте и дате собрания</a:t>
            </a:r>
          </a:p>
          <a:p>
            <a:pPr>
              <a:buFont typeface="Courier New" panose="02070309020205020404" pitchFamily="49" charset="0"/>
              <a:buChar char="o"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Пригласить представителей Администрации МО 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8EA8D0E2-69FC-402B-83B4-62C8CDC7659A}"/>
              </a:ext>
            </a:extLst>
          </p:cNvPr>
          <p:cNvSpPr txBox="1">
            <a:spLocks/>
          </p:cNvSpPr>
          <p:nvPr/>
        </p:nvSpPr>
        <p:spPr>
          <a:xfrm>
            <a:off x="454613" y="2571750"/>
            <a:ext cx="3917226" cy="2376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Инициативная группа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Заполненный бланк инициативного проекта с указанием стоимости проекта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правоустанавливающих документов на объект общественной инфраструктуры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67544" y="2283718"/>
            <a:ext cx="3924436" cy="0"/>
          </a:xfrm>
          <a:prstGeom prst="line">
            <a:avLst/>
          </a:prstGeom>
          <a:ln w="19050">
            <a:solidFill>
              <a:srgbClr val="2AAB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646348" y="2842260"/>
            <a:ext cx="3924436" cy="0"/>
          </a:xfrm>
          <a:prstGeom prst="line">
            <a:avLst/>
          </a:prstGeom>
          <a:ln w="19050">
            <a:solidFill>
              <a:srgbClr val="2AAB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38661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нутый угол 8"/>
          <p:cNvSpPr/>
          <p:nvPr/>
        </p:nvSpPr>
        <p:spPr>
          <a:xfrm>
            <a:off x="111340" y="2806293"/>
            <a:ext cx="3541181" cy="2283718"/>
          </a:xfrm>
          <a:prstGeom prst="foldedCorner">
            <a:avLst/>
          </a:prstGeom>
          <a:solidFill>
            <a:schemeClr val="bg1"/>
          </a:solidFill>
          <a:ln>
            <a:solidFill>
              <a:srgbClr val="2AA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с двумя скругленными соседними углами 1"/>
          <p:cNvSpPr/>
          <p:nvPr/>
        </p:nvSpPr>
        <p:spPr>
          <a:xfrm rot="5400000">
            <a:off x="1032078" y="171520"/>
            <a:ext cx="1427721" cy="3491880"/>
          </a:xfrm>
          <a:prstGeom prst="round2SameRect">
            <a:avLst/>
          </a:prstGeom>
          <a:solidFill>
            <a:srgbClr val="A5EBE9"/>
          </a:solidFill>
          <a:ln>
            <a:solidFill>
              <a:srgbClr val="2AA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" y="0"/>
            <a:ext cx="9144000" cy="937313"/>
          </a:xfrm>
          <a:prstGeom prst="rect">
            <a:avLst/>
          </a:prstGeom>
          <a:solidFill>
            <a:srgbClr val="A5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defRPr/>
            </a:pPr>
            <a:fld id="{5F4C8BD8-17EC-42F6-B2F3-6A8B01C0326E}" type="slidenum">
              <a:rPr lang="ru-RU" sz="900" b="1">
                <a:solidFill>
                  <a:srgbClr val="FFFFFF">
                    <a:lumMod val="50000"/>
                  </a:srgb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pPr defTabSz="685783">
                <a:defRPr/>
              </a:pPr>
              <a:t>37</a:t>
            </a:fld>
            <a:endParaRPr lang="ru-RU" sz="900" b="1" dirty="0">
              <a:solidFill>
                <a:srgbClr val="FFFFFF">
                  <a:lumMod val="50000"/>
                </a:srgb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4294967295"/>
          </p:nvPr>
        </p:nvSpPr>
        <p:spPr>
          <a:xfrm>
            <a:off x="30922" y="1239603"/>
            <a:ext cx="3268074" cy="1355714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оформлению объявления аналогичные, как и в предварительных мероприятиях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94389" y="1117600"/>
            <a:ext cx="8533775" cy="375920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marL="171446" indent="-171446" defTabSz="685783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endParaRPr lang="ru-RU" sz="2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105" y="2859782"/>
            <a:ext cx="34696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заявке необходимо приложить фото объявлений - за информирование населения  присуждаются баллы согласно критериям </a:t>
            </a:r>
          </a:p>
        </p:txBody>
      </p:sp>
      <p:pic>
        <p:nvPicPr>
          <p:cNvPr id="19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120908" y="45793"/>
            <a:ext cx="899075" cy="84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D0D5844-ECE7-4DE6-9283-25670AEB92E0}"/>
              </a:ext>
            </a:extLst>
          </p:cNvPr>
          <p:cNvSpPr txBox="1"/>
          <p:nvPr/>
        </p:nvSpPr>
        <p:spPr>
          <a:xfrm>
            <a:off x="206370" y="157032"/>
            <a:ext cx="6659911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alt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ПРИВЛЕКАТЬ ЖИТЕЛЕЙ?</a:t>
            </a:r>
            <a:endParaRPr lang="ru-RU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70" y="2531658"/>
            <a:ext cx="442022" cy="443004"/>
          </a:xfrm>
          <a:prstGeom prst="rect">
            <a:avLst/>
          </a:prstGeom>
        </p:spPr>
      </p:pic>
      <p:pic>
        <p:nvPicPr>
          <p:cNvPr id="6148" name="Picture 4" descr="http://isu.mfur.ru/web/uploads/2025/%D0%98%D0%B3%D1%80%D0%B8%D0%BD%D1%81%D0%BA%D0%B8%D0%B9%20/%D0%98%D0%B3%D1%80%D0%B8%D0%BD%D1%81%D0%BA%D0%BE%D0%B5%20/applications/2218-6-1732189516-30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4" r="29473"/>
          <a:stretch/>
        </p:blipFill>
        <p:spPr bwMode="auto">
          <a:xfrm>
            <a:off x="4037353" y="1117600"/>
            <a:ext cx="4862091" cy="37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C26F62B-A961-420C-A659-8E10E6DC6B77}"/>
              </a:ext>
            </a:extLst>
          </p:cNvPr>
          <p:cNvSpPr/>
          <p:nvPr/>
        </p:nvSpPr>
        <p:spPr>
          <a:xfrm rot="242415">
            <a:off x="5815512" y="2643892"/>
            <a:ext cx="288032" cy="156453"/>
          </a:xfrm>
          <a:prstGeom prst="rect">
            <a:avLst/>
          </a:prstGeom>
          <a:solidFill>
            <a:srgbClr val="B2B9CC"/>
          </a:solidFill>
          <a:ln>
            <a:solidFill>
              <a:srgbClr val="B2B9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3BB284-DB83-47C9-94A4-3654086034FA}"/>
              </a:ext>
            </a:extLst>
          </p:cNvPr>
          <p:cNvSpPr txBox="1"/>
          <p:nvPr/>
        </p:nvSpPr>
        <p:spPr>
          <a:xfrm rot="157518">
            <a:off x="5801884" y="2582210"/>
            <a:ext cx="4626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27293E"/>
                </a:solidFill>
                <a:latin typeface="Bahnschrift SemiBold SemiConden" panose="020B0502040204020203" pitchFamily="34" charset="0"/>
              </a:rPr>
              <a:t>2027</a:t>
            </a:r>
            <a:endParaRPr lang="ru-RU" sz="1050" dirty="0">
              <a:solidFill>
                <a:srgbClr val="27293E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9071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EB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5167104" y="2787774"/>
            <a:ext cx="3509400" cy="2232248"/>
          </a:xfrm>
          <a:prstGeom prst="roundRect">
            <a:avLst/>
          </a:prstGeom>
          <a:solidFill>
            <a:schemeClr val="bg1"/>
          </a:solidFill>
          <a:ln>
            <a:solidFill>
              <a:srgbClr val="2AA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07504" y="2787774"/>
            <a:ext cx="4375368" cy="2232248"/>
          </a:xfrm>
          <a:prstGeom prst="roundRect">
            <a:avLst/>
          </a:prstGeom>
          <a:solidFill>
            <a:schemeClr val="bg1"/>
          </a:solidFill>
          <a:ln>
            <a:solidFill>
              <a:srgbClr val="2AA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167104" y="222566"/>
            <a:ext cx="3509400" cy="1975365"/>
          </a:xfrm>
          <a:prstGeom prst="roundRect">
            <a:avLst/>
          </a:prstGeom>
          <a:solidFill>
            <a:schemeClr val="bg1"/>
          </a:solidFill>
          <a:ln>
            <a:solidFill>
              <a:srgbClr val="2AA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67544" y="197695"/>
            <a:ext cx="3509400" cy="1975365"/>
          </a:xfrm>
          <a:prstGeom prst="roundRect">
            <a:avLst/>
          </a:prstGeom>
          <a:solidFill>
            <a:schemeClr val="bg1"/>
          </a:solidFill>
          <a:ln>
            <a:solidFill>
              <a:srgbClr val="2AA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defRPr/>
            </a:pPr>
            <a:fld id="{5F4C8BD8-17EC-42F6-B2F3-6A8B01C0326E}" type="slidenum">
              <a:rPr lang="ru-RU" sz="100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defTabSz="685783">
                <a:defRPr/>
              </a:pPr>
              <a:t>38</a:t>
            </a:fld>
            <a:endParaRPr lang="ru-RU" sz="10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1303" y="406181"/>
            <a:ext cx="3524100" cy="160813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конкурсе «Наша Инициатива-2027»</a:t>
            </a: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Оглашение информации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цели схода/собрания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C5A1B8-C9BC-45F6-AFBF-96CCE86607F4}"/>
              </a:ext>
            </a:extLst>
          </p:cNvPr>
          <p:cNvSpPr txBox="1"/>
          <p:nvPr/>
        </p:nvSpPr>
        <p:spPr>
          <a:xfrm flipH="1">
            <a:off x="1764824" y="2144040"/>
            <a:ext cx="5436096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ЧЕМ ГОВОРИТЬ?</a:t>
            </a:r>
            <a:endParaRPr lang="ru-RU" sz="3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314124" y="2173060"/>
            <a:ext cx="724760" cy="681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70952" y="3007499"/>
            <a:ext cx="4248472" cy="179279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Оглашение состава инициативной группы 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информации об инициативных проектах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соответствии выбранного проекта интересам жителей МО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трудовом и имущественном участии населения и иных лиц, заинтересованных в реализации проекта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220072" y="386417"/>
            <a:ext cx="3456432" cy="173124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наличии правоустанавливающих документов на объект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(выписка из ЕГРН, подготовка к постановке объекта на кадастровый учет и т.п.)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229616" y="3075806"/>
            <a:ext cx="3384376" cy="99257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проектов </a:t>
            </a:r>
          </a:p>
          <a:p>
            <a:pPr marL="285750" indent="-285750" algn="ctr">
              <a:buFont typeface="Courier New" panose="02070309020205020404" pitchFamily="49" charset="0"/>
              <a:buChar char="o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Голосование за инициативные проекты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6BE6E3-474C-461E-AABE-FBE6932B2FCB}"/>
              </a:ext>
            </a:extLst>
          </p:cNvPr>
          <p:cNvSpPr txBox="1"/>
          <p:nvPr/>
        </p:nvSpPr>
        <p:spPr>
          <a:xfrm>
            <a:off x="5292080" y="4396774"/>
            <a:ext cx="3312368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данном этапе заполняем подписной лист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5167104" y="4396774"/>
            <a:ext cx="3509400" cy="0"/>
          </a:xfrm>
          <a:prstGeom prst="line">
            <a:avLst/>
          </a:prstGeom>
          <a:ln w="19050">
            <a:solidFill>
              <a:srgbClr val="2AAB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75254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с двумя скругленными соседними углами 15"/>
          <p:cNvSpPr/>
          <p:nvPr/>
        </p:nvSpPr>
        <p:spPr>
          <a:xfrm flipV="1">
            <a:off x="899592" y="0"/>
            <a:ext cx="3367871" cy="3191222"/>
          </a:xfrm>
          <a:prstGeom prst="round2SameRect">
            <a:avLst/>
          </a:prstGeom>
          <a:solidFill>
            <a:srgbClr val="A5EB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с двумя скругленными соседними углами 11"/>
          <p:cNvSpPr/>
          <p:nvPr/>
        </p:nvSpPr>
        <p:spPr>
          <a:xfrm>
            <a:off x="5004048" y="1951132"/>
            <a:ext cx="3367871" cy="3192368"/>
          </a:xfrm>
          <a:prstGeom prst="round2SameRect">
            <a:avLst/>
          </a:prstGeom>
          <a:solidFill>
            <a:srgbClr val="A5EB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defRPr/>
            </a:pPr>
            <a:fld id="{5F4C8BD8-17EC-42F6-B2F3-6A8B01C0326E}" type="slidenum">
              <a:rPr lang="ru-RU" sz="1000">
                <a:solidFill>
                  <a:srgbClr val="FFFFFF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defTabSz="685783">
                <a:defRPr/>
              </a:pPr>
              <a:t>39</a:t>
            </a:fld>
            <a:endParaRPr lang="ru-RU" sz="1000" dirty="0">
              <a:solidFill>
                <a:srgbClr val="FFFFFF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94389" y="1117600"/>
            <a:ext cx="8533775" cy="375920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marL="171446" indent="-171446" defTabSz="685783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endParaRPr lang="ru-RU" sz="2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84781" y="288347"/>
            <a:ext cx="3197491" cy="271612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Утверждение суммы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софинансирования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муниципалитета, населения и спонсоров.</a:t>
            </a: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 typeface="Courier New" panose="02070309020205020404" pitchFamily="49" charset="0"/>
              <a:buChar char="o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Оглашение суммы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софинансирования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в процентном, так и в денежном выражении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C5A1B8-C9BC-45F6-AFBF-96CCE86607F4}"/>
              </a:ext>
            </a:extLst>
          </p:cNvPr>
          <p:cNvSpPr txBox="1"/>
          <p:nvPr/>
        </p:nvSpPr>
        <p:spPr>
          <a:xfrm flipH="1">
            <a:off x="4427984" y="1033919"/>
            <a:ext cx="4315234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alt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ЧЕМ ГОВОРИТЬ?</a:t>
            </a:r>
            <a:endParaRPr lang="ru-RU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100392" y="89295"/>
            <a:ext cx="899075" cy="84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85713" y="2473479"/>
            <a:ext cx="323266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возврате сэкономленных средств после проведения торгов.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 typeface="Courier New" panose="02070309020205020404" pitchFamily="49" charset="0"/>
              <a:buChar char="o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средства подлежат  возврату пропорционально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5496" y="3435846"/>
            <a:ext cx="3635064" cy="1569660"/>
          </a:xfrm>
          <a:prstGeom prst="rect">
            <a:avLst/>
          </a:prstGeom>
          <a:ln w="19050">
            <a:solidFill>
              <a:srgbClr val="2AABA8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значит, что сэкономленные средства будут пропорционально возвращены во все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ФИНАНСИРОВАНИЯ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</a:t>
            </a: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бюджет республики, бюджет МО, спонсорам и жителям)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8532671">
            <a:off x="3740485" y="3669207"/>
            <a:ext cx="1190312" cy="504056"/>
          </a:xfrm>
          <a:prstGeom prst="stripedRightArrow">
            <a:avLst/>
          </a:prstGeom>
          <a:solidFill>
            <a:srgbClr val="A5EBE9"/>
          </a:solidFill>
          <a:ln>
            <a:solidFill>
              <a:srgbClr val="2AA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101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Прямоугольник 101"/>
          <p:cNvSpPr/>
          <p:nvPr/>
        </p:nvSpPr>
        <p:spPr>
          <a:xfrm>
            <a:off x="16197" y="0"/>
            <a:ext cx="9144000" cy="1131590"/>
          </a:xfrm>
          <a:prstGeom prst="rect">
            <a:avLst/>
          </a:prstGeom>
          <a:solidFill>
            <a:srgbClr val="CFE4F3"/>
          </a:solidFill>
          <a:ln>
            <a:solidFill>
              <a:srgbClr val="CFE4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5" name="Google Shape;315;p5"/>
          <p:cNvSpPr/>
          <p:nvPr/>
        </p:nvSpPr>
        <p:spPr>
          <a:xfrm>
            <a:off x="-1" y="1874771"/>
            <a:ext cx="3032566" cy="2624924"/>
          </a:xfrm>
          <a:custGeom>
            <a:avLst/>
            <a:gdLst/>
            <a:ahLst/>
            <a:cxnLst/>
            <a:rect l="l" t="t" r="r" b="b"/>
            <a:pathLst>
              <a:path w="4005579" h="4234180" extrusionOk="0">
                <a:moveTo>
                  <a:pt x="4005072" y="0"/>
                </a:moveTo>
                <a:lnTo>
                  <a:pt x="0" y="0"/>
                </a:lnTo>
                <a:lnTo>
                  <a:pt x="0" y="4233672"/>
                </a:lnTo>
                <a:lnTo>
                  <a:pt x="4005072" y="4233672"/>
                </a:lnTo>
                <a:lnTo>
                  <a:pt x="4005072" y="0"/>
                </a:lnTo>
                <a:close/>
              </a:path>
            </a:pathLst>
          </a:custGeom>
          <a:solidFill>
            <a:srgbClr val="4FBBB7">
              <a:alpha val="78823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5"/>
          <p:cNvSpPr/>
          <p:nvPr/>
        </p:nvSpPr>
        <p:spPr>
          <a:xfrm>
            <a:off x="3029496" y="1873334"/>
            <a:ext cx="3177999" cy="2624924"/>
          </a:xfrm>
          <a:custGeom>
            <a:avLst/>
            <a:gdLst/>
            <a:ahLst/>
            <a:cxnLst/>
            <a:rect l="l" t="t" r="r" b="b"/>
            <a:pathLst>
              <a:path w="4203065" h="4237355" extrusionOk="0">
                <a:moveTo>
                  <a:pt x="4202846" y="0"/>
                </a:moveTo>
                <a:lnTo>
                  <a:pt x="0" y="0"/>
                </a:lnTo>
                <a:lnTo>
                  <a:pt x="0" y="4236889"/>
                </a:lnTo>
                <a:lnTo>
                  <a:pt x="4202846" y="4236889"/>
                </a:lnTo>
                <a:lnTo>
                  <a:pt x="4202846" y="0"/>
                </a:lnTo>
                <a:close/>
              </a:path>
            </a:pathLst>
          </a:custGeom>
          <a:solidFill>
            <a:srgbClr val="292563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5"/>
          <p:cNvSpPr/>
          <p:nvPr/>
        </p:nvSpPr>
        <p:spPr>
          <a:xfrm>
            <a:off x="6196525" y="1873334"/>
            <a:ext cx="2947475" cy="2624924"/>
          </a:xfrm>
          <a:custGeom>
            <a:avLst/>
            <a:gdLst/>
            <a:ahLst/>
            <a:cxnLst/>
            <a:rect l="l" t="t" r="r" b="b"/>
            <a:pathLst>
              <a:path w="3977640" h="4229100" extrusionOk="0">
                <a:moveTo>
                  <a:pt x="0" y="4228981"/>
                </a:moveTo>
                <a:lnTo>
                  <a:pt x="3977255" y="4228981"/>
                </a:lnTo>
                <a:lnTo>
                  <a:pt x="3977255" y="0"/>
                </a:lnTo>
                <a:lnTo>
                  <a:pt x="0" y="0"/>
                </a:lnTo>
                <a:lnTo>
                  <a:pt x="0" y="4228981"/>
                </a:lnTo>
                <a:close/>
              </a:path>
            </a:pathLst>
          </a:custGeom>
          <a:solidFill>
            <a:srgbClr val="41338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rgbClr val="41338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9" name="Google Shape;319;p5"/>
          <p:cNvGrpSpPr/>
          <p:nvPr/>
        </p:nvGrpSpPr>
        <p:grpSpPr>
          <a:xfrm>
            <a:off x="514477" y="3672407"/>
            <a:ext cx="360044" cy="737591"/>
            <a:chOff x="845920" y="5281578"/>
            <a:chExt cx="480059" cy="983455"/>
          </a:xfrm>
        </p:grpSpPr>
        <p:sp>
          <p:nvSpPr>
            <p:cNvPr id="320" name="Google Shape;320;p5"/>
            <p:cNvSpPr/>
            <p:nvPr/>
          </p:nvSpPr>
          <p:spPr>
            <a:xfrm>
              <a:off x="998563" y="5281578"/>
              <a:ext cx="174448" cy="17473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5"/>
            <p:cNvSpPr/>
            <p:nvPr/>
          </p:nvSpPr>
          <p:spPr>
            <a:xfrm>
              <a:off x="845920" y="5478903"/>
              <a:ext cx="480059" cy="786130"/>
            </a:xfrm>
            <a:custGeom>
              <a:avLst/>
              <a:gdLst/>
              <a:ahLst/>
              <a:cxnLst/>
              <a:rect l="l" t="t" r="r" b="b"/>
              <a:pathLst>
                <a:path w="480059" h="786129" extrusionOk="0">
                  <a:moveTo>
                    <a:pt x="257857" y="0"/>
                  </a:moveTo>
                  <a:lnTo>
                    <a:pt x="185897" y="5699"/>
                  </a:lnTo>
                  <a:lnTo>
                    <a:pt x="142557" y="18293"/>
                  </a:lnTo>
                  <a:lnTo>
                    <a:pt x="96764" y="42731"/>
                  </a:lnTo>
                  <a:lnTo>
                    <a:pt x="68144" y="69421"/>
                  </a:lnTo>
                  <a:lnTo>
                    <a:pt x="2180" y="344377"/>
                  </a:lnTo>
                  <a:lnTo>
                    <a:pt x="0" y="348745"/>
                  </a:lnTo>
                  <a:lnTo>
                    <a:pt x="3441" y="370077"/>
                  </a:lnTo>
                  <a:lnTo>
                    <a:pt x="12811" y="383968"/>
                  </a:lnTo>
                  <a:lnTo>
                    <a:pt x="26678" y="393354"/>
                  </a:lnTo>
                  <a:lnTo>
                    <a:pt x="43612" y="396801"/>
                  </a:lnTo>
                  <a:lnTo>
                    <a:pt x="57752" y="394139"/>
                  </a:lnTo>
                  <a:lnTo>
                    <a:pt x="70052" y="386972"/>
                  </a:lnTo>
                  <a:lnTo>
                    <a:pt x="79490" y="376528"/>
                  </a:lnTo>
                  <a:lnTo>
                    <a:pt x="85043" y="364036"/>
                  </a:lnTo>
                  <a:lnTo>
                    <a:pt x="130836" y="173997"/>
                  </a:lnTo>
                  <a:lnTo>
                    <a:pt x="130836" y="785614"/>
                  </a:lnTo>
                  <a:lnTo>
                    <a:pt x="218061" y="785614"/>
                  </a:lnTo>
                  <a:lnTo>
                    <a:pt x="218061" y="392432"/>
                  </a:lnTo>
                  <a:lnTo>
                    <a:pt x="261673" y="392432"/>
                  </a:lnTo>
                  <a:lnTo>
                    <a:pt x="261673" y="785614"/>
                  </a:lnTo>
                  <a:lnTo>
                    <a:pt x="348897" y="785614"/>
                  </a:lnTo>
                  <a:lnTo>
                    <a:pt x="348897" y="171813"/>
                  </a:lnTo>
                  <a:lnTo>
                    <a:pt x="394690" y="361851"/>
                  </a:lnTo>
                  <a:lnTo>
                    <a:pt x="400244" y="374343"/>
                  </a:lnTo>
                  <a:lnTo>
                    <a:pt x="409682" y="384787"/>
                  </a:lnTo>
                  <a:lnTo>
                    <a:pt x="421982" y="391955"/>
                  </a:lnTo>
                  <a:lnTo>
                    <a:pt x="436122" y="394617"/>
                  </a:lnTo>
                  <a:lnTo>
                    <a:pt x="453056" y="391170"/>
                  </a:lnTo>
                  <a:lnTo>
                    <a:pt x="466923" y="381784"/>
                  </a:lnTo>
                  <a:lnTo>
                    <a:pt x="476293" y="367893"/>
                  </a:lnTo>
                  <a:lnTo>
                    <a:pt x="479734" y="346561"/>
                  </a:lnTo>
                  <a:lnTo>
                    <a:pt x="477554" y="340008"/>
                  </a:lnTo>
                  <a:lnTo>
                    <a:pt x="414452" y="73551"/>
                  </a:lnTo>
                  <a:lnTo>
                    <a:pt x="382970" y="40854"/>
                  </a:lnTo>
                  <a:lnTo>
                    <a:pt x="337177" y="17031"/>
                  </a:lnTo>
                  <a:lnTo>
                    <a:pt x="311827" y="7986"/>
                  </a:lnTo>
                  <a:lnTo>
                    <a:pt x="2578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2" name="Google Shape;322;p5"/>
          <p:cNvSpPr/>
          <p:nvPr/>
        </p:nvSpPr>
        <p:spPr>
          <a:xfrm>
            <a:off x="1166953" y="3713363"/>
            <a:ext cx="114482" cy="11466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3" name="Google Shape;323;p5"/>
          <p:cNvGrpSpPr/>
          <p:nvPr/>
        </p:nvGrpSpPr>
        <p:grpSpPr>
          <a:xfrm>
            <a:off x="1069809" y="3713363"/>
            <a:ext cx="571500" cy="655383"/>
            <a:chOff x="1586364" y="5336187"/>
            <a:chExt cx="762000" cy="873844"/>
          </a:xfrm>
        </p:grpSpPr>
        <p:sp>
          <p:nvSpPr>
            <p:cNvPr id="324" name="Google Shape;324;p5"/>
            <p:cNvSpPr/>
            <p:nvPr/>
          </p:nvSpPr>
          <p:spPr>
            <a:xfrm>
              <a:off x="2064787" y="5336187"/>
              <a:ext cx="152642" cy="152886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5"/>
            <p:cNvSpPr/>
            <p:nvPr/>
          </p:nvSpPr>
          <p:spPr>
            <a:xfrm>
              <a:off x="1586364" y="5511531"/>
              <a:ext cx="762000" cy="698500"/>
            </a:xfrm>
            <a:custGeom>
              <a:avLst/>
              <a:gdLst/>
              <a:ahLst/>
              <a:cxnLst/>
              <a:rect l="l" t="t" r="r" b="b"/>
              <a:pathLst>
                <a:path w="762000" h="698500" extrusionOk="0">
                  <a:moveTo>
                    <a:pt x="570076" y="17"/>
                  </a:moveTo>
                  <a:lnTo>
                    <a:pt x="509973" y="4914"/>
                  </a:lnTo>
                  <a:lnTo>
                    <a:pt x="454981" y="28737"/>
                  </a:lnTo>
                  <a:lnTo>
                    <a:pt x="420636" y="57271"/>
                  </a:lnTo>
                  <a:lnTo>
                    <a:pt x="380295" y="189424"/>
                  </a:lnTo>
                  <a:lnTo>
                    <a:pt x="347586" y="69284"/>
                  </a:lnTo>
                  <a:lnTo>
                    <a:pt x="305200" y="29830"/>
                  </a:lnTo>
                  <a:lnTo>
                    <a:pt x="250617" y="5375"/>
                  </a:lnTo>
                  <a:lnTo>
                    <a:pt x="190513" y="0"/>
                  </a:lnTo>
                  <a:lnTo>
                    <a:pt x="161075" y="4914"/>
                  </a:lnTo>
                  <a:lnTo>
                    <a:pt x="106083" y="28737"/>
                  </a:lnTo>
                  <a:lnTo>
                    <a:pt x="71738" y="57271"/>
                  </a:lnTo>
                  <a:lnTo>
                    <a:pt x="868" y="305195"/>
                  </a:lnTo>
                  <a:lnTo>
                    <a:pt x="0" y="318437"/>
                  </a:lnTo>
                  <a:lnTo>
                    <a:pt x="3730" y="330861"/>
                  </a:lnTo>
                  <a:lnTo>
                    <a:pt x="11754" y="340827"/>
                  </a:lnTo>
                  <a:lnTo>
                    <a:pt x="23765" y="346698"/>
                  </a:lnTo>
                  <a:lnTo>
                    <a:pt x="25945" y="348882"/>
                  </a:lnTo>
                  <a:lnTo>
                    <a:pt x="63016" y="324854"/>
                  </a:lnTo>
                  <a:lnTo>
                    <a:pt x="118621" y="115156"/>
                  </a:lnTo>
                  <a:lnTo>
                    <a:pt x="118621" y="698377"/>
                  </a:lnTo>
                  <a:lnTo>
                    <a:pt x="184040" y="698377"/>
                  </a:lnTo>
                  <a:lnTo>
                    <a:pt x="184040" y="359804"/>
                  </a:lnTo>
                  <a:lnTo>
                    <a:pt x="227652" y="359804"/>
                  </a:lnTo>
                  <a:lnTo>
                    <a:pt x="227652" y="698377"/>
                  </a:lnTo>
                  <a:lnTo>
                    <a:pt x="293070" y="698377"/>
                  </a:lnTo>
                  <a:lnTo>
                    <a:pt x="293070" y="115156"/>
                  </a:lnTo>
                  <a:lnTo>
                    <a:pt x="348676" y="323762"/>
                  </a:lnTo>
                  <a:lnTo>
                    <a:pt x="353463" y="333506"/>
                  </a:lnTo>
                  <a:lnTo>
                    <a:pt x="360806" y="341100"/>
                  </a:lnTo>
                  <a:lnTo>
                    <a:pt x="369988" y="346032"/>
                  </a:lnTo>
                  <a:lnTo>
                    <a:pt x="385746" y="347790"/>
                  </a:lnTo>
                  <a:lnTo>
                    <a:pt x="395934" y="343472"/>
                  </a:lnTo>
                  <a:lnTo>
                    <a:pt x="401828" y="338916"/>
                  </a:lnTo>
                  <a:lnTo>
                    <a:pt x="406496" y="333335"/>
                  </a:lnTo>
                  <a:lnTo>
                    <a:pt x="409733" y="327038"/>
                  </a:lnTo>
                  <a:lnTo>
                    <a:pt x="467519" y="115156"/>
                  </a:lnTo>
                  <a:lnTo>
                    <a:pt x="467519" y="203622"/>
                  </a:lnTo>
                  <a:lnTo>
                    <a:pt x="405372" y="436256"/>
                  </a:lnTo>
                  <a:lnTo>
                    <a:pt x="467519" y="436256"/>
                  </a:lnTo>
                  <a:lnTo>
                    <a:pt x="467519" y="698377"/>
                  </a:lnTo>
                  <a:lnTo>
                    <a:pt x="532938" y="698377"/>
                  </a:lnTo>
                  <a:lnTo>
                    <a:pt x="532938" y="436256"/>
                  </a:lnTo>
                  <a:lnTo>
                    <a:pt x="576550" y="436256"/>
                  </a:lnTo>
                  <a:lnTo>
                    <a:pt x="576550" y="698377"/>
                  </a:lnTo>
                  <a:lnTo>
                    <a:pt x="641968" y="698377"/>
                  </a:lnTo>
                  <a:lnTo>
                    <a:pt x="641968" y="436256"/>
                  </a:lnTo>
                  <a:lnTo>
                    <a:pt x="704116" y="436256"/>
                  </a:lnTo>
                  <a:lnTo>
                    <a:pt x="641968" y="203622"/>
                  </a:lnTo>
                  <a:lnTo>
                    <a:pt x="641968" y="115156"/>
                  </a:lnTo>
                  <a:lnTo>
                    <a:pt x="697574" y="323762"/>
                  </a:lnTo>
                  <a:lnTo>
                    <a:pt x="702361" y="333506"/>
                  </a:lnTo>
                  <a:lnTo>
                    <a:pt x="709704" y="341100"/>
                  </a:lnTo>
                  <a:lnTo>
                    <a:pt x="718886" y="346032"/>
                  </a:lnTo>
                  <a:lnTo>
                    <a:pt x="734644" y="347790"/>
                  </a:lnTo>
                  <a:lnTo>
                    <a:pt x="749469" y="340998"/>
                  </a:lnTo>
                  <a:lnTo>
                    <a:pt x="757550" y="331407"/>
                  </a:lnTo>
                  <a:lnTo>
                    <a:pt x="761543" y="319359"/>
                  </a:lnTo>
                  <a:lnTo>
                    <a:pt x="760830" y="306287"/>
                  </a:lnTo>
                  <a:lnTo>
                    <a:pt x="696484" y="69284"/>
                  </a:lnTo>
                  <a:lnTo>
                    <a:pt x="654098" y="29830"/>
                  </a:lnTo>
                  <a:lnTo>
                    <a:pt x="599515" y="5375"/>
                  </a:lnTo>
                  <a:lnTo>
                    <a:pt x="570076" y="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6" name="Google Shape;326;p5"/>
          <p:cNvSpPr/>
          <p:nvPr/>
        </p:nvSpPr>
        <p:spPr>
          <a:xfrm>
            <a:off x="1869454" y="3713363"/>
            <a:ext cx="114482" cy="11466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5"/>
          <p:cNvSpPr/>
          <p:nvPr/>
        </p:nvSpPr>
        <p:spPr>
          <a:xfrm>
            <a:off x="2114773" y="3713363"/>
            <a:ext cx="114482" cy="11466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8" name="Google Shape;328;p5"/>
          <p:cNvGrpSpPr/>
          <p:nvPr/>
        </p:nvGrpSpPr>
        <p:grpSpPr>
          <a:xfrm>
            <a:off x="1780325" y="3844411"/>
            <a:ext cx="702469" cy="524351"/>
            <a:chOff x="2533717" y="5510917"/>
            <a:chExt cx="936625" cy="699135"/>
          </a:xfrm>
        </p:grpSpPr>
        <p:sp>
          <p:nvSpPr>
            <p:cNvPr id="329" name="Google Shape;329;p5"/>
            <p:cNvSpPr/>
            <p:nvPr/>
          </p:nvSpPr>
          <p:spPr>
            <a:xfrm>
              <a:off x="3295838" y="5805805"/>
              <a:ext cx="109048" cy="109217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5"/>
            <p:cNvSpPr/>
            <p:nvPr/>
          </p:nvSpPr>
          <p:spPr>
            <a:xfrm>
              <a:off x="2533717" y="5510917"/>
              <a:ext cx="936625" cy="699135"/>
            </a:xfrm>
            <a:custGeom>
              <a:avLst/>
              <a:gdLst/>
              <a:ahLst/>
              <a:cxnLst/>
              <a:rect l="l" t="t" r="r" b="b"/>
              <a:pathLst>
                <a:path w="936625" h="699135" extrusionOk="0">
                  <a:moveTo>
                    <a:pt x="282386" y="112494"/>
                  </a:moveTo>
                  <a:lnTo>
                    <a:pt x="107937" y="112494"/>
                  </a:lnTo>
                  <a:lnTo>
                    <a:pt x="107937" y="698991"/>
                  </a:lnTo>
                  <a:lnTo>
                    <a:pt x="173356" y="698991"/>
                  </a:lnTo>
                  <a:lnTo>
                    <a:pt x="173355" y="360418"/>
                  </a:lnTo>
                  <a:lnTo>
                    <a:pt x="282386" y="360418"/>
                  </a:lnTo>
                  <a:lnTo>
                    <a:pt x="282386" y="112494"/>
                  </a:lnTo>
                  <a:close/>
                </a:path>
                <a:path w="936625" h="699135" extrusionOk="0">
                  <a:moveTo>
                    <a:pt x="282386" y="360418"/>
                  </a:moveTo>
                  <a:lnTo>
                    <a:pt x="216968" y="360418"/>
                  </a:lnTo>
                  <a:lnTo>
                    <a:pt x="216968" y="698991"/>
                  </a:lnTo>
                  <a:lnTo>
                    <a:pt x="282386" y="698991"/>
                  </a:lnTo>
                  <a:lnTo>
                    <a:pt x="282386" y="360418"/>
                  </a:lnTo>
                  <a:close/>
                </a:path>
                <a:path w="936625" h="699135" extrusionOk="0">
                  <a:moveTo>
                    <a:pt x="609478" y="112494"/>
                  </a:moveTo>
                  <a:lnTo>
                    <a:pt x="435029" y="112494"/>
                  </a:lnTo>
                  <a:lnTo>
                    <a:pt x="435029" y="231541"/>
                  </a:lnTo>
                  <a:lnTo>
                    <a:pt x="393597" y="437963"/>
                  </a:lnTo>
                  <a:lnTo>
                    <a:pt x="435029" y="437963"/>
                  </a:lnTo>
                  <a:lnTo>
                    <a:pt x="435029" y="698991"/>
                  </a:lnTo>
                  <a:lnTo>
                    <a:pt x="500447" y="698991"/>
                  </a:lnTo>
                  <a:lnTo>
                    <a:pt x="500447" y="436870"/>
                  </a:lnTo>
                  <a:lnTo>
                    <a:pt x="650690" y="436870"/>
                  </a:lnTo>
                  <a:lnTo>
                    <a:pt x="609478" y="231541"/>
                  </a:lnTo>
                  <a:lnTo>
                    <a:pt x="609478" y="112494"/>
                  </a:lnTo>
                  <a:close/>
                </a:path>
                <a:path w="936625" h="699135" extrusionOk="0">
                  <a:moveTo>
                    <a:pt x="650690" y="436870"/>
                  </a:moveTo>
                  <a:lnTo>
                    <a:pt x="544060" y="436870"/>
                  </a:lnTo>
                  <a:lnTo>
                    <a:pt x="544060" y="698991"/>
                  </a:lnTo>
                  <a:lnTo>
                    <a:pt x="609478" y="698991"/>
                  </a:lnTo>
                  <a:lnTo>
                    <a:pt x="609478" y="437963"/>
                  </a:lnTo>
                  <a:lnTo>
                    <a:pt x="650910" y="437963"/>
                  </a:lnTo>
                  <a:lnTo>
                    <a:pt x="650690" y="436870"/>
                  </a:lnTo>
                  <a:close/>
                </a:path>
                <a:path w="936625" h="699135" extrusionOk="0">
                  <a:moveTo>
                    <a:pt x="675946" y="112494"/>
                  </a:moveTo>
                  <a:lnTo>
                    <a:pt x="609478" y="112494"/>
                  </a:lnTo>
                  <a:lnTo>
                    <a:pt x="654180" y="334206"/>
                  </a:lnTo>
                  <a:lnTo>
                    <a:pt x="657332" y="343353"/>
                  </a:lnTo>
                  <a:lnTo>
                    <a:pt x="663039" y="350861"/>
                  </a:lnTo>
                  <a:lnTo>
                    <a:pt x="670586" y="356322"/>
                  </a:lnTo>
                  <a:lnTo>
                    <a:pt x="679257" y="359326"/>
                  </a:lnTo>
                  <a:lnTo>
                    <a:pt x="762121" y="500217"/>
                  </a:lnTo>
                  <a:lnTo>
                    <a:pt x="762121" y="698991"/>
                  </a:lnTo>
                  <a:lnTo>
                    <a:pt x="805733" y="698991"/>
                  </a:lnTo>
                  <a:lnTo>
                    <a:pt x="805733" y="567932"/>
                  </a:lnTo>
                  <a:lnTo>
                    <a:pt x="871170" y="567932"/>
                  </a:lnTo>
                  <a:lnTo>
                    <a:pt x="871170" y="508954"/>
                  </a:lnTo>
                  <a:lnTo>
                    <a:pt x="918053" y="508954"/>
                  </a:lnTo>
                  <a:lnTo>
                    <a:pt x="896247" y="456530"/>
                  </a:lnTo>
                  <a:lnTo>
                    <a:pt x="856221" y="423508"/>
                  </a:lnTo>
                  <a:lnTo>
                    <a:pt x="824268" y="415027"/>
                  </a:lnTo>
                  <a:lnTo>
                    <a:pt x="762121" y="415027"/>
                  </a:lnTo>
                  <a:lnTo>
                    <a:pt x="716328" y="337482"/>
                  </a:lnTo>
                  <a:lnTo>
                    <a:pt x="718509" y="326561"/>
                  </a:lnTo>
                  <a:lnTo>
                    <a:pt x="675946" y="112494"/>
                  </a:lnTo>
                  <a:close/>
                </a:path>
                <a:path w="936625" h="699135" extrusionOk="0">
                  <a:moveTo>
                    <a:pt x="871170" y="567932"/>
                  </a:moveTo>
                  <a:lnTo>
                    <a:pt x="827539" y="567932"/>
                  </a:lnTo>
                  <a:lnTo>
                    <a:pt x="827539" y="698991"/>
                  </a:lnTo>
                  <a:lnTo>
                    <a:pt x="871170" y="698991"/>
                  </a:lnTo>
                  <a:lnTo>
                    <a:pt x="871170" y="567932"/>
                  </a:lnTo>
                  <a:close/>
                </a:path>
                <a:path w="936625" h="699135" extrusionOk="0">
                  <a:moveTo>
                    <a:pt x="918053" y="508954"/>
                  </a:moveTo>
                  <a:lnTo>
                    <a:pt x="871170" y="508954"/>
                  </a:lnTo>
                  <a:lnTo>
                    <a:pt x="895156" y="565747"/>
                  </a:lnTo>
                  <a:lnTo>
                    <a:pt x="898427" y="574485"/>
                  </a:lnTo>
                  <a:lnTo>
                    <a:pt x="907150" y="578853"/>
                  </a:lnTo>
                  <a:lnTo>
                    <a:pt x="920233" y="578853"/>
                  </a:lnTo>
                  <a:lnTo>
                    <a:pt x="930574" y="571925"/>
                  </a:lnTo>
                  <a:lnTo>
                    <a:pt x="935089" y="564928"/>
                  </a:lnTo>
                  <a:lnTo>
                    <a:pt x="936537" y="556703"/>
                  </a:lnTo>
                  <a:lnTo>
                    <a:pt x="934407" y="548272"/>
                  </a:lnTo>
                  <a:lnTo>
                    <a:pt x="918053" y="508954"/>
                  </a:lnTo>
                  <a:close/>
                </a:path>
                <a:path w="936625" h="699135" extrusionOk="0">
                  <a:moveTo>
                    <a:pt x="194071" y="0"/>
                  </a:moveTo>
                  <a:lnTo>
                    <a:pt x="142861" y="6911"/>
                  </a:lnTo>
                  <a:lnTo>
                    <a:pt x="105024" y="21416"/>
                  </a:lnTo>
                  <a:lnTo>
                    <a:pt x="66216" y="47185"/>
                  </a:lnTo>
                  <a:lnTo>
                    <a:pt x="0" y="321100"/>
                  </a:lnTo>
                  <a:lnTo>
                    <a:pt x="102" y="333984"/>
                  </a:lnTo>
                  <a:lnTo>
                    <a:pt x="4906" y="345537"/>
                  </a:lnTo>
                  <a:lnTo>
                    <a:pt x="13799" y="354428"/>
                  </a:lnTo>
                  <a:lnTo>
                    <a:pt x="26167" y="359326"/>
                  </a:lnTo>
                  <a:lnTo>
                    <a:pt x="27257" y="360418"/>
                  </a:lnTo>
                  <a:lnTo>
                    <a:pt x="31616" y="360418"/>
                  </a:lnTo>
                  <a:lnTo>
                    <a:pt x="42689" y="358473"/>
                  </a:lnTo>
                  <a:lnTo>
                    <a:pt x="52331" y="353046"/>
                  </a:lnTo>
                  <a:lnTo>
                    <a:pt x="59521" y="344752"/>
                  </a:lnTo>
                  <a:lnTo>
                    <a:pt x="63235" y="334206"/>
                  </a:lnTo>
                  <a:lnTo>
                    <a:pt x="107937" y="112494"/>
                  </a:lnTo>
                  <a:lnTo>
                    <a:pt x="349005" y="112494"/>
                  </a:lnTo>
                  <a:lnTo>
                    <a:pt x="339082" y="63346"/>
                  </a:lnTo>
                  <a:lnTo>
                    <a:pt x="304056" y="33174"/>
                  </a:lnTo>
                  <a:lnTo>
                    <a:pt x="261670" y="12013"/>
                  </a:lnTo>
                  <a:lnTo>
                    <a:pt x="211840" y="802"/>
                  </a:lnTo>
                  <a:lnTo>
                    <a:pt x="194071" y="0"/>
                  </a:lnTo>
                  <a:close/>
                </a:path>
                <a:path w="936625" h="699135" extrusionOk="0">
                  <a:moveTo>
                    <a:pt x="349005" y="112494"/>
                  </a:moveTo>
                  <a:lnTo>
                    <a:pt x="282386" y="112494"/>
                  </a:lnTo>
                  <a:lnTo>
                    <a:pt x="327089" y="334206"/>
                  </a:lnTo>
                  <a:lnTo>
                    <a:pt x="330802" y="344752"/>
                  </a:lnTo>
                  <a:lnTo>
                    <a:pt x="337992" y="353046"/>
                  </a:lnTo>
                  <a:lnTo>
                    <a:pt x="347634" y="358473"/>
                  </a:lnTo>
                  <a:lnTo>
                    <a:pt x="358707" y="360418"/>
                  </a:lnTo>
                  <a:lnTo>
                    <a:pt x="369781" y="358473"/>
                  </a:lnTo>
                  <a:lnTo>
                    <a:pt x="379423" y="353046"/>
                  </a:lnTo>
                  <a:lnTo>
                    <a:pt x="386613" y="344752"/>
                  </a:lnTo>
                  <a:lnTo>
                    <a:pt x="390326" y="334206"/>
                  </a:lnTo>
                  <a:lnTo>
                    <a:pt x="425340" y="160550"/>
                  </a:lnTo>
                  <a:lnTo>
                    <a:pt x="358707" y="160550"/>
                  </a:lnTo>
                  <a:lnTo>
                    <a:pt x="349005" y="112494"/>
                  </a:lnTo>
                  <a:close/>
                </a:path>
                <a:path w="936625" h="699135" extrusionOk="0">
                  <a:moveTo>
                    <a:pt x="521163" y="0"/>
                  </a:moveTo>
                  <a:lnTo>
                    <a:pt x="469953" y="6911"/>
                  </a:lnTo>
                  <a:lnTo>
                    <a:pt x="432116" y="21416"/>
                  </a:lnTo>
                  <a:lnTo>
                    <a:pt x="393308" y="47185"/>
                  </a:lnTo>
                  <a:lnTo>
                    <a:pt x="358707" y="160550"/>
                  </a:lnTo>
                  <a:lnTo>
                    <a:pt x="425340" y="160550"/>
                  </a:lnTo>
                  <a:lnTo>
                    <a:pt x="435029" y="112494"/>
                  </a:lnTo>
                  <a:lnTo>
                    <a:pt x="675946" y="112494"/>
                  </a:lnTo>
                  <a:lnTo>
                    <a:pt x="666174" y="63346"/>
                  </a:lnTo>
                  <a:lnTo>
                    <a:pt x="631148" y="33174"/>
                  </a:lnTo>
                  <a:lnTo>
                    <a:pt x="588762" y="12013"/>
                  </a:lnTo>
                  <a:lnTo>
                    <a:pt x="538932" y="802"/>
                  </a:lnTo>
                  <a:lnTo>
                    <a:pt x="52116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1" name="Google Shape;331;p5"/>
          <p:cNvGrpSpPr/>
          <p:nvPr/>
        </p:nvGrpSpPr>
        <p:grpSpPr>
          <a:xfrm>
            <a:off x="4456482" y="3647609"/>
            <a:ext cx="340043" cy="753904"/>
            <a:chOff x="5424364" y="5275567"/>
            <a:chExt cx="453390" cy="1005205"/>
          </a:xfrm>
        </p:grpSpPr>
        <p:sp>
          <p:nvSpPr>
            <p:cNvPr id="332" name="Google Shape;332;p5"/>
            <p:cNvSpPr/>
            <p:nvPr/>
          </p:nvSpPr>
          <p:spPr>
            <a:xfrm>
              <a:off x="5424364" y="5275567"/>
              <a:ext cx="453390" cy="1005205"/>
            </a:xfrm>
            <a:custGeom>
              <a:avLst/>
              <a:gdLst/>
              <a:ahLst/>
              <a:cxnLst/>
              <a:rect l="l" t="t" r="r" b="b"/>
              <a:pathLst>
                <a:path w="453389" h="1005204" extrusionOk="0">
                  <a:moveTo>
                    <a:pt x="376782" y="0"/>
                  </a:moveTo>
                  <a:lnTo>
                    <a:pt x="347056" y="6855"/>
                  </a:lnTo>
                  <a:lnTo>
                    <a:pt x="322798" y="25563"/>
                  </a:lnTo>
                  <a:lnTo>
                    <a:pt x="306452" y="53333"/>
                  </a:lnTo>
                  <a:lnTo>
                    <a:pt x="300461" y="87374"/>
                  </a:lnTo>
                  <a:lnTo>
                    <a:pt x="306405" y="121045"/>
                  </a:lnTo>
                  <a:lnTo>
                    <a:pt x="321763" y="153339"/>
                  </a:lnTo>
                  <a:lnTo>
                    <a:pt x="342824" y="179431"/>
                  </a:lnTo>
                  <a:lnTo>
                    <a:pt x="365879" y="194498"/>
                  </a:lnTo>
                  <a:lnTo>
                    <a:pt x="368121" y="236714"/>
                  </a:lnTo>
                  <a:lnTo>
                    <a:pt x="385215" y="312283"/>
                  </a:lnTo>
                  <a:lnTo>
                    <a:pt x="387685" y="349478"/>
                  </a:lnTo>
                  <a:lnTo>
                    <a:pt x="385215" y="386670"/>
                  </a:lnTo>
                  <a:lnTo>
                    <a:pt x="370350" y="448429"/>
                  </a:lnTo>
                  <a:lnTo>
                    <a:pt x="363653" y="449603"/>
                  </a:lnTo>
                  <a:lnTo>
                    <a:pt x="357502" y="452898"/>
                  </a:lnTo>
                  <a:lnTo>
                    <a:pt x="236678" y="578835"/>
                  </a:lnTo>
                  <a:lnTo>
                    <a:pt x="161774" y="578835"/>
                  </a:lnTo>
                  <a:lnTo>
                    <a:pt x="125303" y="587808"/>
                  </a:lnTo>
                  <a:lnTo>
                    <a:pt x="70638" y="628075"/>
                  </a:lnTo>
                  <a:lnTo>
                    <a:pt x="2589" y="779031"/>
                  </a:lnTo>
                  <a:lnTo>
                    <a:pt x="0" y="791766"/>
                  </a:lnTo>
                  <a:lnTo>
                    <a:pt x="2395" y="804083"/>
                  </a:lnTo>
                  <a:lnTo>
                    <a:pt x="9222" y="814605"/>
                  </a:lnTo>
                  <a:lnTo>
                    <a:pt x="23950" y="823720"/>
                  </a:lnTo>
                  <a:lnTo>
                    <a:pt x="32682" y="824575"/>
                  </a:lnTo>
                  <a:lnTo>
                    <a:pt x="42187" y="823169"/>
                  </a:lnTo>
                  <a:lnTo>
                    <a:pt x="50709" y="819162"/>
                  </a:lnTo>
                  <a:lnTo>
                    <a:pt x="57741" y="812892"/>
                  </a:lnTo>
                  <a:lnTo>
                    <a:pt x="62774" y="804698"/>
                  </a:lnTo>
                  <a:lnTo>
                    <a:pt x="98754" y="720054"/>
                  </a:lnTo>
                  <a:lnTo>
                    <a:pt x="98754" y="1004783"/>
                  </a:lnTo>
                  <a:lnTo>
                    <a:pt x="164173" y="1004783"/>
                  </a:lnTo>
                  <a:lnTo>
                    <a:pt x="164173" y="808193"/>
                  </a:lnTo>
                  <a:lnTo>
                    <a:pt x="196882" y="808193"/>
                  </a:lnTo>
                  <a:lnTo>
                    <a:pt x="196882" y="1004783"/>
                  </a:lnTo>
                  <a:lnTo>
                    <a:pt x="262300" y="1004783"/>
                  </a:lnTo>
                  <a:lnTo>
                    <a:pt x="262300" y="646659"/>
                  </a:lnTo>
                  <a:lnTo>
                    <a:pt x="400333" y="503257"/>
                  </a:lnTo>
                  <a:lnTo>
                    <a:pt x="407307" y="492287"/>
                  </a:lnTo>
                  <a:lnTo>
                    <a:pt x="409468" y="479922"/>
                  </a:lnTo>
                  <a:lnTo>
                    <a:pt x="406843" y="467646"/>
                  </a:lnTo>
                  <a:lnTo>
                    <a:pt x="394891" y="453189"/>
                  </a:lnTo>
                  <a:lnTo>
                    <a:pt x="392265" y="451815"/>
                  </a:lnTo>
                  <a:lnTo>
                    <a:pt x="403281" y="409409"/>
                  </a:lnTo>
                  <a:lnTo>
                    <a:pt x="408746" y="369609"/>
                  </a:lnTo>
                  <a:lnTo>
                    <a:pt x="408746" y="329344"/>
                  </a:lnTo>
                  <a:lnTo>
                    <a:pt x="403281" y="289546"/>
                  </a:lnTo>
                  <a:lnTo>
                    <a:pt x="393202" y="252076"/>
                  </a:lnTo>
                  <a:lnTo>
                    <a:pt x="387738" y="215235"/>
                  </a:lnTo>
                  <a:lnTo>
                    <a:pt x="387304" y="195190"/>
                  </a:lnTo>
                  <a:lnTo>
                    <a:pt x="410556" y="179431"/>
                  </a:lnTo>
                  <a:lnTo>
                    <a:pt x="431747" y="153339"/>
                  </a:lnTo>
                  <a:lnTo>
                    <a:pt x="447153" y="121045"/>
                  </a:lnTo>
                  <a:lnTo>
                    <a:pt x="453104" y="87374"/>
                  </a:lnTo>
                  <a:lnTo>
                    <a:pt x="447112" y="53333"/>
                  </a:lnTo>
                  <a:lnTo>
                    <a:pt x="430766" y="25563"/>
                  </a:lnTo>
                  <a:lnTo>
                    <a:pt x="406508" y="6855"/>
                  </a:lnTo>
                  <a:lnTo>
                    <a:pt x="376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5"/>
            <p:cNvSpPr/>
            <p:nvPr/>
          </p:nvSpPr>
          <p:spPr>
            <a:xfrm>
              <a:off x="5523117" y="5668734"/>
              <a:ext cx="163545" cy="163827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5" name="Google Shape;335;p5"/>
          <p:cNvSpPr/>
          <p:nvPr/>
        </p:nvSpPr>
        <p:spPr>
          <a:xfrm>
            <a:off x="7614140" y="3671892"/>
            <a:ext cx="130836" cy="131048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5"/>
          <p:cNvSpPr/>
          <p:nvPr/>
        </p:nvSpPr>
        <p:spPr>
          <a:xfrm>
            <a:off x="7499654" y="3820145"/>
            <a:ext cx="531495" cy="539115"/>
          </a:xfrm>
          <a:custGeom>
            <a:avLst/>
            <a:gdLst/>
            <a:ahLst/>
            <a:cxnLst/>
            <a:rect l="l" t="t" r="r" b="b"/>
            <a:pathLst>
              <a:path w="708659" h="718820" extrusionOk="0">
                <a:moveTo>
                  <a:pt x="563689" y="542810"/>
                </a:moveTo>
                <a:lnTo>
                  <a:pt x="535343" y="493661"/>
                </a:lnTo>
                <a:lnTo>
                  <a:pt x="518731" y="536778"/>
                </a:lnTo>
                <a:lnTo>
                  <a:pt x="494728" y="575678"/>
                </a:lnTo>
                <a:lnTo>
                  <a:pt x="464197" y="609473"/>
                </a:lnTo>
                <a:lnTo>
                  <a:pt x="428015" y="637286"/>
                </a:lnTo>
                <a:lnTo>
                  <a:pt x="387070" y="658241"/>
                </a:lnTo>
                <a:lnTo>
                  <a:pt x="342226" y="671461"/>
                </a:lnTo>
                <a:lnTo>
                  <a:pt x="294386" y="676059"/>
                </a:lnTo>
                <a:lnTo>
                  <a:pt x="249313" y="672007"/>
                </a:lnTo>
                <a:lnTo>
                  <a:pt x="206895" y="660336"/>
                </a:lnTo>
                <a:lnTo>
                  <a:pt x="167830" y="641756"/>
                </a:lnTo>
                <a:lnTo>
                  <a:pt x="132829" y="616966"/>
                </a:lnTo>
                <a:lnTo>
                  <a:pt x="102603" y="586689"/>
                </a:lnTo>
                <a:lnTo>
                  <a:pt x="77851" y="551624"/>
                </a:lnTo>
                <a:lnTo>
                  <a:pt x="59309" y="512495"/>
                </a:lnTo>
                <a:lnTo>
                  <a:pt x="47650" y="470001"/>
                </a:lnTo>
                <a:lnTo>
                  <a:pt x="43611" y="409562"/>
                </a:lnTo>
                <a:lnTo>
                  <a:pt x="17449" y="324370"/>
                </a:lnTo>
                <a:lnTo>
                  <a:pt x="10121" y="348348"/>
                </a:lnTo>
                <a:lnTo>
                  <a:pt x="4635" y="372846"/>
                </a:lnTo>
                <a:lnTo>
                  <a:pt x="1193" y="397941"/>
                </a:lnTo>
                <a:lnTo>
                  <a:pt x="0" y="423760"/>
                </a:lnTo>
                <a:lnTo>
                  <a:pt x="3860" y="471563"/>
                </a:lnTo>
                <a:lnTo>
                  <a:pt x="15024" y="516928"/>
                </a:lnTo>
                <a:lnTo>
                  <a:pt x="32880" y="559231"/>
                </a:lnTo>
                <a:lnTo>
                  <a:pt x="56832" y="597865"/>
                </a:lnTo>
                <a:lnTo>
                  <a:pt x="86271" y="632231"/>
                </a:lnTo>
                <a:lnTo>
                  <a:pt x="120573" y="661720"/>
                </a:lnTo>
                <a:lnTo>
                  <a:pt x="159156" y="685711"/>
                </a:lnTo>
                <a:lnTo>
                  <a:pt x="201383" y="703605"/>
                </a:lnTo>
                <a:lnTo>
                  <a:pt x="246659" y="714794"/>
                </a:lnTo>
                <a:lnTo>
                  <a:pt x="294386" y="718654"/>
                </a:lnTo>
                <a:lnTo>
                  <a:pt x="344665" y="714349"/>
                </a:lnTo>
                <a:lnTo>
                  <a:pt x="392214" y="701941"/>
                </a:lnTo>
                <a:lnTo>
                  <a:pt x="436308" y="682117"/>
                </a:lnTo>
                <a:lnTo>
                  <a:pt x="476237" y="655574"/>
                </a:lnTo>
                <a:lnTo>
                  <a:pt x="511251" y="623049"/>
                </a:lnTo>
                <a:lnTo>
                  <a:pt x="540651" y="585228"/>
                </a:lnTo>
                <a:lnTo>
                  <a:pt x="563689" y="542810"/>
                </a:lnTo>
                <a:close/>
              </a:path>
              <a:path w="708659" h="718820" extrusionOk="0">
                <a:moveTo>
                  <a:pt x="708660" y="539610"/>
                </a:moveTo>
                <a:lnTo>
                  <a:pt x="572414" y="293801"/>
                </a:lnTo>
                <a:lnTo>
                  <a:pt x="534250" y="271957"/>
                </a:lnTo>
                <a:lnTo>
                  <a:pt x="358711" y="271957"/>
                </a:lnTo>
                <a:lnTo>
                  <a:pt x="343547" y="132156"/>
                </a:lnTo>
                <a:lnTo>
                  <a:pt x="336905" y="70993"/>
                </a:lnTo>
                <a:lnTo>
                  <a:pt x="300926" y="14198"/>
                </a:lnTo>
                <a:lnTo>
                  <a:pt x="235508" y="0"/>
                </a:lnTo>
                <a:lnTo>
                  <a:pt x="227533" y="1854"/>
                </a:lnTo>
                <a:lnTo>
                  <a:pt x="32715" y="113588"/>
                </a:lnTo>
                <a:lnTo>
                  <a:pt x="11391" y="149529"/>
                </a:lnTo>
                <a:lnTo>
                  <a:pt x="13081" y="163830"/>
                </a:lnTo>
                <a:lnTo>
                  <a:pt x="67602" y="338569"/>
                </a:lnTo>
                <a:lnTo>
                  <a:pt x="95504" y="366991"/>
                </a:lnTo>
                <a:lnTo>
                  <a:pt x="109029" y="369150"/>
                </a:lnTo>
                <a:lnTo>
                  <a:pt x="113398" y="369150"/>
                </a:lnTo>
                <a:lnTo>
                  <a:pt x="147739" y="345401"/>
                </a:lnTo>
                <a:lnTo>
                  <a:pt x="105765" y="170383"/>
                </a:lnTo>
                <a:lnTo>
                  <a:pt x="170091" y="132156"/>
                </a:lnTo>
                <a:lnTo>
                  <a:pt x="197345" y="286156"/>
                </a:lnTo>
                <a:lnTo>
                  <a:pt x="227736" y="338162"/>
                </a:lnTo>
                <a:lnTo>
                  <a:pt x="283476" y="358228"/>
                </a:lnTo>
                <a:lnTo>
                  <a:pt x="509168" y="358228"/>
                </a:lnTo>
                <a:lnTo>
                  <a:pt x="626922" y="566839"/>
                </a:lnTo>
                <a:lnTo>
                  <a:pt x="633958" y="576237"/>
                </a:lnTo>
                <a:lnTo>
                  <a:pt x="643140" y="583082"/>
                </a:lnTo>
                <a:lnTo>
                  <a:pt x="653757" y="587273"/>
                </a:lnTo>
                <a:lnTo>
                  <a:pt x="665086" y="588683"/>
                </a:lnTo>
                <a:lnTo>
                  <a:pt x="672719" y="588683"/>
                </a:lnTo>
                <a:lnTo>
                  <a:pt x="680351" y="586498"/>
                </a:lnTo>
                <a:lnTo>
                  <a:pt x="686892" y="583222"/>
                </a:lnTo>
                <a:lnTo>
                  <a:pt x="699871" y="571690"/>
                </a:lnTo>
                <a:lnTo>
                  <a:pt x="707339" y="556463"/>
                </a:lnTo>
                <a:lnTo>
                  <a:pt x="708660" y="53961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5"/>
          <p:cNvSpPr txBox="1">
            <a:spLocks noGrp="1"/>
          </p:cNvSpPr>
          <p:nvPr>
            <p:ph type="title"/>
          </p:nvPr>
        </p:nvSpPr>
        <p:spPr>
          <a:xfrm>
            <a:off x="676938" y="99106"/>
            <a:ext cx="7761923" cy="90937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7138" rIns="0" bIns="0" rtlCol="0" anchor="ctr" anchorCtr="0">
            <a:spAutoFit/>
          </a:bodyPr>
          <a:lstStyle/>
          <a:p>
            <a:pPr marL="9525" marR="228594" algn="ctr">
              <a:lnSpc>
                <a:spcPct val="100000"/>
              </a:lnSpc>
              <a:buClr>
                <a:srgbClr val="41338A"/>
              </a:buClr>
              <a:buSzPts val="3000"/>
            </a:pPr>
            <a:r>
              <a:rPr lang="ru-RU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ИНИЦИАТИВНОЕ БЮДЖЕТИРОВАНИЕ </a:t>
            </a:r>
            <a:br>
              <a:rPr lang="ru-RU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УДМУРТИИ</a:t>
            </a:r>
          </a:p>
        </p:txBody>
      </p:sp>
      <p:grpSp>
        <p:nvGrpSpPr>
          <p:cNvPr id="338" name="Google Shape;338;p5"/>
          <p:cNvGrpSpPr/>
          <p:nvPr/>
        </p:nvGrpSpPr>
        <p:grpSpPr>
          <a:xfrm>
            <a:off x="3528004" y="3212876"/>
            <a:ext cx="1738820" cy="311691"/>
            <a:chOff x="4704004" y="4283835"/>
            <a:chExt cx="2318427" cy="415588"/>
          </a:xfrm>
        </p:grpSpPr>
        <p:sp>
          <p:nvSpPr>
            <p:cNvPr id="339" name="Google Shape;339;p5"/>
            <p:cNvSpPr/>
            <p:nvPr/>
          </p:nvSpPr>
          <p:spPr>
            <a:xfrm>
              <a:off x="6077199" y="4322601"/>
              <a:ext cx="80794" cy="103897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5"/>
            <p:cNvSpPr/>
            <p:nvPr/>
          </p:nvSpPr>
          <p:spPr>
            <a:xfrm>
              <a:off x="6206923" y="4322601"/>
              <a:ext cx="79954" cy="103897"/>
            </a:xfrm>
            <a:prstGeom prst="rect">
              <a:avLst/>
            </a:pr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5"/>
            <p:cNvSpPr/>
            <p:nvPr/>
          </p:nvSpPr>
          <p:spPr>
            <a:xfrm>
              <a:off x="6335095" y="4322601"/>
              <a:ext cx="80730" cy="103897"/>
            </a:xfrm>
            <a:prstGeom prst="rect">
              <a:avLst/>
            </a:prstGeom>
            <a:blipFill rotWithShape="1">
              <a:blip r:embed="rId11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5"/>
            <p:cNvSpPr/>
            <p:nvPr/>
          </p:nvSpPr>
          <p:spPr>
            <a:xfrm>
              <a:off x="6464755" y="4322601"/>
              <a:ext cx="92429" cy="130261"/>
            </a:xfrm>
            <a:prstGeom prst="rect">
              <a:avLst/>
            </a:prstGeom>
            <a:blipFill rotWithShape="1">
              <a:blip r:embed="rId1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5"/>
            <p:cNvSpPr/>
            <p:nvPr/>
          </p:nvSpPr>
          <p:spPr>
            <a:xfrm>
              <a:off x="6594478" y="4322601"/>
              <a:ext cx="80794" cy="103897"/>
            </a:xfrm>
            <a:prstGeom prst="rect">
              <a:avLst/>
            </a:prstGeom>
            <a:blipFill rotWithShape="1">
              <a:blip r:embed="rId1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5"/>
            <p:cNvSpPr/>
            <p:nvPr/>
          </p:nvSpPr>
          <p:spPr>
            <a:xfrm>
              <a:off x="6714895" y="4321053"/>
              <a:ext cx="81505" cy="106219"/>
            </a:xfrm>
            <a:prstGeom prst="rect">
              <a:avLst/>
            </a:prstGeom>
            <a:blipFill rotWithShape="1">
              <a:blip r:embed="rId1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5"/>
            <p:cNvSpPr/>
            <p:nvPr/>
          </p:nvSpPr>
          <p:spPr>
            <a:xfrm>
              <a:off x="6827490" y="4322601"/>
              <a:ext cx="82345" cy="103897"/>
            </a:xfrm>
            <a:prstGeom prst="rect">
              <a:avLst/>
            </a:prstGeom>
            <a:blipFill rotWithShape="1">
              <a:blip r:embed="rId1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5"/>
            <p:cNvSpPr/>
            <p:nvPr/>
          </p:nvSpPr>
          <p:spPr>
            <a:xfrm>
              <a:off x="6941637" y="4322601"/>
              <a:ext cx="80794" cy="103897"/>
            </a:xfrm>
            <a:prstGeom prst="rect">
              <a:avLst/>
            </a:prstGeom>
            <a:blipFill rotWithShape="1">
              <a:blip r:embed="rId1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5"/>
            <p:cNvSpPr/>
            <p:nvPr/>
          </p:nvSpPr>
          <p:spPr>
            <a:xfrm>
              <a:off x="4704004" y="4283835"/>
              <a:ext cx="2287337" cy="415588"/>
            </a:xfrm>
            <a:prstGeom prst="rect">
              <a:avLst/>
            </a:prstGeom>
            <a:blipFill rotWithShape="1">
              <a:blip r:embed="rId1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8" name="Google Shape;348;p5"/>
          <p:cNvGrpSpPr/>
          <p:nvPr/>
        </p:nvGrpSpPr>
        <p:grpSpPr>
          <a:xfrm>
            <a:off x="5302940" y="3240204"/>
            <a:ext cx="340792" cy="81412"/>
            <a:chOff x="7070585" y="4320272"/>
            <a:chExt cx="454389" cy="108549"/>
          </a:xfrm>
        </p:grpSpPr>
        <p:sp>
          <p:nvSpPr>
            <p:cNvPr id="349" name="Google Shape;349;p5"/>
            <p:cNvSpPr/>
            <p:nvPr/>
          </p:nvSpPr>
          <p:spPr>
            <a:xfrm>
              <a:off x="7070585" y="4321053"/>
              <a:ext cx="77692" cy="105445"/>
            </a:xfrm>
            <a:prstGeom prst="rect">
              <a:avLst/>
            </a:prstGeom>
            <a:blipFill rotWithShape="1">
              <a:blip r:embed="rId1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5"/>
            <p:cNvSpPr/>
            <p:nvPr/>
          </p:nvSpPr>
          <p:spPr>
            <a:xfrm>
              <a:off x="7312904" y="4320272"/>
              <a:ext cx="90877" cy="108549"/>
            </a:xfrm>
            <a:prstGeom prst="rect">
              <a:avLst/>
            </a:prstGeom>
            <a:blipFill rotWithShape="1">
              <a:blip r:embed="rId1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5"/>
            <p:cNvSpPr/>
            <p:nvPr/>
          </p:nvSpPr>
          <p:spPr>
            <a:xfrm>
              <a:off x="7190226" y="4322601"/>
              <a:ext cx="79954" cy="103897"/>
            </a:xfrm>
            <a:prstGeom prst="rect">
              <a:avLst/>
            </a:pr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5"/>
            <p:cNvSpPr/>
            <p:nvPr/>
          </p:nvSpPr>
          <p:spPr>
            <a:xfrm>
              <a:off x="7439526" y="4320272"/>
              <a:ext cx="85448" cy="108549"/>
            </a:xfrm>
            <a:prstGeom prst="rect">
              <a:avLst/>
            </a:prstGeom>
            <a:blipFill rotWithShape="1">
              <a:blip r:embed="rId2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3" name="Google Shape;353;p5"/>
          <p:cNvSpPr/>
          <p:nvPr/>
        </p:nvSpPr>
        <p:spPr>
          <a:xfrm>
            <a:off x="3526838" y="2920369"/>
            <a:ext cx="187569" cy="186086"/>
          </a:xfrm>
          <a:prstGeom prst="rect">
            <a:avLst/>
          </a:prstGeom>
          <a:blipFill rotWithShape="1">
            <a:blip r:embed="rId2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5"/>
          <p:cNvSpPr/>
          <p:nvPr/>
        </p:nvSpPr>
        <p:spPr>
          <a:xfrm>
            <a:off x="3757519" y="2921531"/>
            <a:ext cx="136889" cy="184925"/>
          </a:xfrm>
          <a:prstGeom prst="rect">
            <a:avLst/>
          </a:prstGeom>
          <a:blipFill rotWithShape="1">
            <a:blip r:embed="rId2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5"/>
          <p:cNvSpPr/>
          <p:nvPr/>
        </p:nvSpPr>
        <p:spPr>
          <a:xfrm>
            <a:off x="3973051" y="2920950"/>
            <a:ext cx="177692" cy="185506"/>
          </a:xfrm>
          <a:prstGeom prst="rect">
            <a:avLst/>
          </a:prstGeom>
          <a:blipFill rotWithShape="1">
            <a:blip r:embed="rId2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5"/>
          <p:cNvSpPr/>
          <p:nvPr/>
        </p:nvSpPr>
        <p:spPr>
          <a:xfrm>
            <a:off x="4235772" y="2918626"/>
            <a:ext cx="189547" cy="190976"/>
          </a:xfrm>
          <a:custGeom>
            <a:avLst/>
            <a:gdLst/>
            <a:ahLst/>
            <a:cxnLst/>
            <a:rect l="l" t="t" r="r" b="b"/>
            <a:pathLst>
              <a:path w="252729" h="254635" extrusionOk="0">
                <a:moveTo>
                  <a:pt x="126621" y="0"/>
                </a:moveTo>
                <a:lnTo>
                  <a:pt x="79295" y="8202"/>
                </a:lnTo>
                <a:lnTo>
                  <a:pt x="38829" y="32471"/>
                </a:lnTo>
                <a:lnTo>
                  <a:pt x="10604" y="72299"/>
                </a:lnTo>
                <a:lnTo>
                  <a:pt x="0" y="127177"/>
                </a:lnTo>
                <a:lnTo>
                  <a:pt x="10374" y="182035"/>
                </a:lnTo>
                <a:lnTo>
                  <a:pt x="38151" y="221851"/>
                </a:lnTo>
                <a:lnTo>
                  <a:pt x="78314" y="246115"/>
                </a:lnTo>
                <a:lnTo>
                  <a:pt x="125845" y="254316"/>
                </a:lnTo>
                <a:lnTo>
                  <a:pt x="177060" y="244915"/>
                </a:lnTo>
                <a:lnTo>
                  <a:pt x="217070" y="218652"/>
                </a:lnTo>
                <a:lnTo>
                  <a:pt x="225103" y="206245"/>
                </a:lnTo>
                <a:lnTo>
                  <a:pt x="126621" y="206245"/>
                </a:lnTo>
                <a:lnTo>
                  <a:pt x="98493" y="201412"/>
                </a:lnTo>
                <a:lnTo>
                  <a:pt x="75244" y="186768"/>
                </a:lnTo>
                <a:lnTo>
                  <a:pt x="59423" y="162095"/>
                </a:lnTo>
                <a:lnTo>
                  <a:pt x="53583" y="127177"/>
                </a:lnTo>
                <a:lnTo>
                  <a:pt x="59532" y="93024"/>
                </a:lnTo>
                <a:lnTo>
                  <a:pt x="75534" y="68532"/>
                </a:lnTo>
                <a:lnTo>
                  <a:pt x="98820" y="53780"/>
                </a:lnTo>
                <a:lnTo>
                  <a:pt x="126621" y="48844"/>
                </a:lnTo>
                <a:lnTo>
                  <a:pt x="225243" y="48844"/>
                </a:lnTo>
                <a:lnTo>
                  <a:pt x="213677" y="32471"/>
                </a:lnTo>
                <a:lnTo>
                  <a:pt x="173461" y="8202"/>
                </a:lnTo>
                <a:lnTo>
                  <a:pt x="126621" y="0"/>
                </a:lnTo>
                <a:close/>
              </a:path>
              <a:path w="252729" h="254635" extrusionOk="0">
                <a:moveTo>
                  <a:pt x="225243" y="48844"/>
                </a:moveTo>
                <a:lnTo>
                  <a:pt x="126621" y="48844"/>
                </a:lnTo>
                <a:lnTo>
                  <a:pt x="154384" y="53671"/>
                </a:lnTo>
                <a:lnTo>
                  <a:pt x="177651" y="68242"/>
                </a:lnTo>
                <a:lnTo>
                  <a:pt x="193646" y="92698"/>
                </a:lnTo>
                <a:lnTo>
                  <a:pt x="199595" y="127177"/>
                </a:lnTo>
                <a:lnTo>
                  <a:pt x="193537" y="162095"/>
                </a:lnTo>
                <a:lnTo>
                  <a:pt x="177360" y="186768"/>
                </a:lnTo>
                <a:lnTo>
                  <a:pt x="154057" y="201412"/>
                </a:lnTo>
                <a:lnTo>
                  <a:pt x="126621" y="206245"/>
                </a:lnTo>
                <a:lnTo>
                  <a:pt x="225103" y="206245"/>
                </a:lnTo>
                <a:lnTo>
                  <a:pt x="243108" y="178437"/>
                </a:lnTo>
                <a:lnTo>
                  <a:pt x="252402" y="127177"/>
                </a:lnTo>
                <a:lnTo>
                  <a:pt x="241811" y="72299"/>
                </a:lnTo>
                <a:lnTo>
                  <a:pt x="225243" y="488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5"/>
          <p:cNvSpPr/>
          <p:nvPr/>
        </p:nvSpPr>
        <p:spPr>
          <a:xfrm>
            <a:off x="4500213" y="2919789"/>
            <a:ext cx="180043" cy="188414"/>
          </a:xfrm>
          <a:prstGeom prst="rect">
            <a:avLst/>
          </a:prstGeom>
          <a:blipFill rotWithShape="1">
            <a:blip r:embed="rId2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5"/>
          <p:cNvSpPr/>
          <p:nvPr/>
        </p:nvSpPr>
        <p:spPr>
          <a:xfrm>
            <a:off x="4755976" y="2920950"/>
            <a:ext cx="214789" cy="186214"/>
          </a:xfrm>
          <a:custGeom>
            <a:avLst/>
            <a:gdLst/>
            <a:ahLst/>
            <a:cxnLst/>
            <a:rect l="l" t="t" r="r" b="b"/>
            <a:pathLst>
              <a:path w="286384" h="248285" extrusionOk="0">
                <a:moveTo>
                  <a:pt x="167729" y="0"/>
                </a:moveTo>
                <a:lnTo>
                  <a:pt x="118024" y="0"/>
                </a:lnTo>
                <a:lnTo>
                  <a:pt x="118024" y="24067"/>
                </a:lnTo>
                <a:lnTo>
                  <a:pt x="72724" y="30735"/>
                </a:lnTo>
                <a:lnTo>
                  <a:pt x="35137" y="48957"/>
                </a:lnTo>
                <a:lnTo>
                  <a:pt x="9488" y="79544"/>
                </a:lnTo>
                <a:lnTo>
                  <a:pt x="0" y="123305"/>
                </a:lnTo>
                <a:lnTo>
                  <a:pt x="9488" y="167041"/>
                </a:lnTo>
                <a:lnTo>
                  <a:pt x="35137" y="197625"/>
                </a:lnTo>
                <a:lnTo>
                  <a:pt x="72730" y="215858"/>
                </a:lnTo>
                <a:lnTo>
                  <a:pt x="118024" y="222531"/>
                </a:lnTo>
                <a:lnTo>
                  <a:pt x="118800" y="222531"/>
                </a:lnTo>
                <a:lnTo>
                  <a:pt x="118800" y="248121"/>
                </a:lnTo>
                <a:lnTo>
                  <a:pt x="167729" y="248121"/>
                </a:lnTo>
                <a:lnTo>
                  <a:pt x="167729" y="222531"/>
                </a:lnTo>
                <a:lnTo>
                  <a:pt x="213069" y="215857"/>
                </a:lnTo>
                <a:lnTo>
                  <a:pt x="250673" y="198209"/>
                </a:lnTo>
                <a:lnTo>
                  <a:pt x="268157" y="177564"/>
                </a:lnTo>
                <a:lnTo>
                  <a:pt x="118800" y="177564"/>
                </a:lnTo>
                <a:lnTo>
                  <a:pt x="94730" y="174315"/>
                </a:lnTo>
                <a:lnTo>
                  <a:pt x="73660" y="165546"/>
                </a:lnTo>
                <a:lnTo>
                  <a:pt x="58855" y="149220"/>
                </a:lnTo>
                <a:lnTo>
                  <a:pt x="53583" y="123305"/>
                </a:lnTo>
                <a:lnTo>
                  <a:pt x="58964" y="97390"/>
                </a:lnTo>
                <a:lnTo>
                  <a:pt x="73369" y="81147"/>
                </a:lnTo>
                <a:lnTo>
                  <a:pt x="94185" y="72611"/>
                </a:lnTo>
                <a:lnTo>
                  <a:pt x="118800" y="69815"/>
                </a:lnTo>
                <a:lnTo>
                  <a:pt x="268990" y="69815"/>
                </a:lnTo>
                <a:lnTo>
                  <a:pt x="250964" y="48377"/>
                </a:lnTo>
                <a:lnTo>
                  <a:pt x="213394" y="30735"/>
                </a:lnTo>
                <a:lnTo>
                  <a:pt x="167729" y="24067"/>
                </a:lnTo>
                <a:lnTo>
                  <a:pt x="167729" y="0"/>
                </a:lnTo>
                <a:close/>
              </a:path>
              <a:path w="286384" h="248285" extrusionOk="0">
                <a:moveTo>
                  <a:pt x="166954" y="69815"/>
                </a:moveTo>
                <a:lnTo>
                  <a:pt x="118800" y="69815"/>
                </a:lnTo>
                <a:lnTo>
                  <a:pt x="118800" y="177564"/>
                </a:lnTo>
                <a:lnTo>
                  <a:pt x="166954" y="177564"/>
                </a:lnTo>
                <a:lnTo>
                  <a:pt x="166954" y="69815"/>
                </a:lnTo>
                <a:close/>
              </a:path>
              <a:path w="286384" h="248285" extrusionOk="0">
                <a:moveTo>
                  <a:pt x="268990" y="69815"/>
                </a:moveTo>
                <a:lnTo>
                  <a:pt x="166954" y="69815"/>
                </a:lnTo>
                <a:lnTo>
                  <a:pt x="191252" y="72611"/>
                </a:lnTo>
                <a:lnTo>
                  <a:pt x="212126" y="81147"/>
                </a:lnTo>
                <a:lnTo>
                  <a:pt x="226735" y="97390"/>
                </a:lnTo>
                <a:lnTo>
                  <a:pt x="232236" y="123305"/>
                </a:lnTo>
                <a:lnTo>
                  <a:pt x="226625" y="149220"/>
                </a:lnTo>
                <a:lnTo>
                  <a:pt x="211835" y="165546"/>
                </a:lnTo>
                <a:lnTo>
                  <a:pt x="190924" y="174315"/>
                </a:lnTo>
                <a:lnTo>
                  <a:pt x="166954" y="177564"/>
                </a:lnTo>
                <a:lnTo>
                  <a:pt x="268157" y="177564"/>
                </a:lnTo>
                <a:lnTo>
                  <a:pt x="276329" y="167914"/>
                </a:lnTo>
                <a:lnTo>
                  <a:pt x="285819" y="123305"/>
                </a:lnTo>
                <a:lnTo>
                  <a:pt x="276438" y="78673"/>
                </a:lnTo>
                <a:lnTo>
                  <a:pt x="268990" y="698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5"/>
          <p:cNvSpPr/>
          <p:nvPr/>
        </p:nvSpPr>
        <p:spPr>
          <a:xfrm>
            <a:off x="5057695" y="2921530"/>
            <a:ext cx="115326" cy="184344"/>
          </a:xfrm>
          <a:prstGeom prst="rect">
            <a:avLst/>
          </a:prstGeom>
          <a:blipFill rotWithShape="1">
            <a:blip r:embed="rId2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5"/>
          <p:cNvSpPr/>
          <p:nvPr/>
        </p:nvSpPr>
        <p:spPr>
          <a:xfrm>
            <a:off x="5261588" y="2920949"/>
            <a:ext cx="145043" cy="184925"/>
          </a:xfrm>
          <a:prstGeom prst="rect">
            <a:avLst/>
          </a:prstGeom>
          <a:blipFill rotWithShape="1">
            <a:blip r:embed="rId2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5"/>
          <p:cNvSpPr/>
          <p:nvPr/>
        </p:nvSpPr>
        <p:spPr>
          <a:xfrm>
            <a:off x="5453218" y="2920369"/>
            <a:ext cx="187605" cy="186086"/>
          </a:xfrm>
          <a:prstGeom prst="rect">
            <a:avLst/>
          </a:prstGeom>
          <a:blipFill rotWithShape="1">
            <a:blip r:embed="rId2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5"/>
          <p:cNvSpPr/>
          <p:nvPr/>
        </p:nvSpPr>
        <p:spPr>
          <a:xfrm>
            <a:off x="4504915" y="2177774"/>
            <a:ext cx="210026" cy="104775"/>
          </a:xfrm>
          <a:custGeom>
            <a:avLst/>
            <a:gdLst/>
            <a:ahLst/>
            <a:cxnLst/>
            <a:rect l="l" t="t" r="r" b="b"/>
            <a:pathLst>
              <a:path w="280035" h="139700" extrusionOk="0">
                <a:moveTo>
                  <a:pt x="139807" y="0"/>
                </a:moveTo>
                <a:lnTo>
                  <a:pt x="0" y="139566"/>
                </a:lnTo>
                <a:lnTo>
                  <a:pt x="30443" y="117824"/>
                </a:lnTo>
                <a:lnTo>
                  <a:pt x="64328" y="101762"/>
                </a:lnTo>
                <a:lnTo>
                  <a:pt x="101001" y="91811"/>
                </a:lnTo>
                <a:lnTo>
                  <a:pt x="139807" y="88398"/>
                </a:lnTo>
                <a:lnTo>
                  <a:pt x="178902" y="91919"/>
                </a:lnTo>
                <a:lnTo>
                  <a:pt x="215519" y="102053"/>
                </a:lnTo>
                <a:lnTo>
                  <a:pt x="249216" y="118151"/>
                </a:lnTo>
                <a:lnTo>
                  <a:pt x="279549" y="139566"/>
                </a:lnTo>
                <a:lnTo>
                  <a:pt x="139807" y="0"/>
                </a:lnTo>
                <a:close/>
              </a:path>
            </a:pathLst>
          </a:custGeom>
          <a:solidFill>
            <a:srgbClr val="EB008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5"/>
          <p:cNvSpPr/>
          <p:nvPr/>
        </p:nvSpPr>
        <p:spPr>
          <a:xfrm>
            <a:off x="4748948" y="2316759"/>
            <a:ext cx="105251" cy="209550"/>
          </a:xfrm>
          <a:custGeom>
            <a:avLst/>
            <a:gdLst/>
            <a:ahLst/>
            <a:cxnLst/>
            <a:rect l="l" t="t" r="r" b="b"/>
            <a:pathLst>
              <a:path w="140335" h="279400" extrusionOk="0">
                <a:moveTo>
                  <a:pt x="0" y="0"/>
                </a:moveTo>
                <a:lnTo>
                  <a:pt x="21462" y="30427"/>
                </a:lnTo>
                <a:lnTo>
                  <a:pt x="37609" y="64266"/>
                </a:lnTo>
                <a:lnTo>
                  <a:pt x="47782" y="100863"/>
                </a:lnTo>
                <a:lnTo>
                  <a:pt x="51320" y="139566"/>
                </a:lnTo>
                <a:lnTo>
                  <a:pt x="47782" y="178268"/>
                </a:lnTo>
                <a:lnTo>
                  <a:pt x="37609" y="214866"/>
                </a:lnTo>
                <a:lnTo>
                  <a:pt x="21462" y="248704"/>
                </a:lnTo>
                <a:lnTo>
                  <a:pt x="0" y="279132"/>
                </a:lnTo>
                <a:lnTo>
                  <a:pt x="139807" y="139566"/>
                </a:lnTo>
                <a:lnTo>
                  <a:pt x="0" y="0"/>
                </a:lnTo>
                <a:close/>
              </a:path>
            </a:pathLst>
          </a:custGeom>
          <a:solidFill>
            <a:srgbClr val="EB008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5"/>
          <p:cNvSpPr/>
          <p:nvPr/>
        </p:nvSpPr>
        <p:spPr>
          <a:xfrm>
            <a:off x="4504915" y="2559839"/>
            <a:ext cx="210026" cy="104775"/>
          </a:xfrm>
          <a:custGeom>
            <a:avLst/>
            <a:gdLst/>
            <a:ahLst/>
            <a:cxnLst/>
            <a:rect l="l" t="t" r="r" b="b"/>
            <a:pathLst>
              <a:path w="280035" h="139700" extrusionOk="0">
                <a:moveTo>
                  <a:pt x="279549" y="0"/>
                </a:moveTo>
                <a:lnTo>
                  <a:pt x="249543" y="21741"/>
                </a:lnTo>
                <a:lnTo>
                  <a:pt x="215810" y="37803"/>
                </a:lnTo>
                <a:lnTo>
                  <a:pt x="179011" y="47755"/>
                </a:lnTo>
                <a:lnTo>
                  <a:pt x="139807" y="51167"/>
                </a:lnTo>
                <a:lnTo>
                  <a:pt x="100674" y="47646"/>
                </a:lnTo>
                <a:lnTo>
                  <a:pt x="64037" y="37512"/>
                </a:lnTo>
                <a:lnTo>
                  <a:pt x="30334" y="21415"/>
                </a:lnTo>
                <a:lnTo>
                  <a:pt x="0" y="0"/>
                </a:lnTo>
                <a:lnTo>
                  <a:pt x="139807" y="139566"/>
                </a:lnTo>
                <a:lnTo>
                  <a:pt x="279549" y="0"/>
                </a:lnTo>
                <a:close/>
              </a:path>
            </a:pathLst>
          </a:custGeom>
          <a:solidFill>
            <a:srgbClr val="EB008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5"/>
          <p:cNvSpPr/>
          <p:nvPr/>
        </p:nvSpPr>
        <p:spPr>
          <a:xfrm>
            <a:off x="4365690" y="2316179"/>
            <a:ext cx="105251" cy="209550"/>
          </a:xfrm>
          <a:custGeom>
            <a:avLst/>
            <a:gdLst/>
            <a:ahLst/>
            <a:cxnLst/>
            <a:rect l="l" t="t" r="r" b="b"/>
            <a:pathLst>
              <a:path w="140335" h="279400" extrusionOk="0">
                <a:moveTo>
                  <a:pt x="139807" y="0"/>
                </a:moveTo>
                <a:lnTo>
                  <a:pt x="0" y="139566"/>
                </a:lnTo>
                <a:lnTo>
                  <a:pt x="139807" y="279132"/>
                </a:lnTo>
                <a:lnTo>
                  <a:pt x="118344" y="249140"/>
                </a:lnTo>
                <a:lnTo>
                  <a:pt x="102197" y="215446"/>
                </a:lnTo>
                <a:lnTo>
                  <a:pt x="92024" y="178704"/>
                </a:lnTo>
                <a:lnTo>
                  <a:pt x="88486" y="139566"/>
                </a:lnTo>
                <a:lnTo>
                  <a:pt x="92024" y="100536"/>
                </a:lnTo>
                <a:lnTo>
                  <a:pt x="102197" y="63975"/>
                </a:lnTo>
                <a:lnTo>
                  <a:pt x="118344" y="30318"/>
                </a:lnTo>
                <a:lnTo>
                  <a:pt x="139807" y="0"/>
                </a:lnTo>
                <a:close/>
              </a:path>
            </a:pathLst>
          </a:custGeom>
          <a:solidFill>
            <a:srgbClr val="EB008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6" name="Google Shape;366;p5"/>
          <p:cNvGrpSpPr/>
          <p:nvPr/>
        </p:nvGrpSpPr>
        <p:grpSpPr>
          <a:xfrm>
            <a:off x="6830447" y="2917285"/>
            <a:ext cx="478433" cy="226393"/>
            <a:chOff x="9107260" y="3889711"/>
            <a:chExt cx="637911" cy="301857"/>
          </a:xfrm>
        </p:grpSpPr>
        <p:sp>
          <p:nvSpPr>
            <p:cNvPr id="367" name="Google Shape;367;p5"/>
            <p:cNvSpPr/>
            <p:nvPr/>
          </p:nvSpPr>
          <p:spPr>
            <a:xfrm>
              <a:off x="9107260" y="3889711"/>
              <a:ext cx="211454" cy="294640"/>
            </a:xfrm>
            <a:custGeom>
              <a:avLst/>
              <a:gdLst/>
              <a:ahLst/>
              <a:cxnLst/>
              <a:rect l="l" t="t" r="r" b="b"/>
              <a:pathLst>
                <a:path w="211454" h="294639" extrusionOk="0">
                  <a:moveTo>
                    <a:pt x="185571" y="0"/>
                  </a:moveTo>
                  <a:lnTo>
                    <a:pt x="0" y="0"/>
                  </a:lnTo>
                  <a:lnTo>
                    <a:pt x="0" y="294467"/>
                  </a:lnTo>
                  <a:lnTo>
                    <a:pt x="112822" y="294467"/>
                  </a:lnTo>
                  <a:lnTo>
                    <a:pt x="133793" y="292885"/>
                  </a:lnTo>
                  <a:lnTo>
                    <a:pt x="183468" y="269136"/>
                  </a:lnTo>
                  <a:lnTo>
                    <a:pt x="203251" y="240644"/>
                  </a:lnTo>
                  <a:lnTo>
                    <a:pt x="57991" y="240644"/>
                  </a:lnTo>
                  <a:lnTo>
                    <a:pt x="57991" y="165708"/>
                  </a:lnTo>
                  <a:lnTo>
                    <a:pt x="203531" y="165708"/>
                  </a:lnTo>
                  <a:lnTo>
                    <a:pt x="195312" y="150843"/>
                  </a:lnTo>
                  <a:lnTo>
                    <a:pt x="183468" y="137206"/>
                  </a:lnTo>
                  <a:lnTo>
                    <a:pt x="133347" y="113459"/>
                  </a:lnTo>
                  <a:lnTo>
                    <a:pt x="57991" y="111875"/>
                  </a:lnTo>
                  <a:lnTo>
                    <a:pt x="57991" y="55937"/>
                  </a:lnTo>
                  <a:lnTo>
                    <a:pt x="185571" y="55937"/>
                  </a:lnTo>
                  <a:lnTo>
                    <a:pt x="185571" y="0"/>
                  </a:lnTo>
                  <a:close/>
                </a:path>
                <a:path w="211454" h="294639" extrusionOk="0">
                  <a:moveTo>
                    <a:pt x="203531" y="165708"/>
                  </a:moveTo>
                  <a:lnTo>
                    <a:pt x="112822" y="165708"/>
                  </a:lnTo>
                  <a:lnTo>
                    <a:pt x="121124" y="166301"/>
                  </a:lnTo>
                  <a:lnTo>
                    <a:pt x="128635" y="168080"/>
                  </a:lnTo>
                  <a:lnTo>
                    <a:pt x="152883" y="202647"/>
                  </a:lnTo>
                  <a:lnTo>
                    <a:pt x="152109" y="210941"/>
                  </a:lnTo>
                  <a:lnTo>
                    <a:pt x="121124" y="240033"/>
                  </a:lnTo>
                  <a:lnTo>
                    <a:pt x="112822" y="240644"/>
                  </a:lnTo>
                  <a:lnTo>
                    <a:pt x="203251" y="240644"/>
                  </a:lnTo>
                  <a:lnTo>
                    <a:pt x="203893" y="239456"/>
                  </a:lnTo>
                  <a:lnTo>
                    <a:pt x="209114" y="221794"/>
                  </a:lnTo>
                  <a:lnTo>
                    <a:pt x="210876" y="202647"/>
                  </a:lnTo>
                  <a:lnTo>
                    <a:pt x="209114" y="183664"/>
                  </a:lnTo>
                  <a:lnTo>
                    <a:pt x="203893" y="166363"/>
                  </a:lnTo>
                  <a:lnTo>
                    <a:pt x="203531" y="1657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5"/>
            <p:cNvSpPr/>
            <p:nvPr/>
          </p:nvSpPr>
          <p:spPr>
            <a:xfrm>
              <a:off x="9341339" y="3967809"/>
              <a:ext cx="403832" cy="223759"/>
            </a:xfrm>
            <a:prstGeom prst="rect">
              <a:avLst/>
            </a:prstGeom>
            <a:blipFill rotWithShape="1">
              <a:blip r:embed="rId2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9" name="Google Shape;369;p5"/>
          <p:cNvGrpSpPr/>
          <p:nvPr/>
        </p:nvGrpSpPr>
        <p:grpSpPr>
          <a:xfrm>
            <a:off x="7414057" y="2975066"/>
            <a:ext cx="487161" cy="226535"/>
            <a:chOff x="9885408" y="3966752"/>
            <a:chExt cx="649548" cy="302047"/>
          </a:xfrm>
        </p:grpSpPr>
        <p:sp>
          <p:nvSpPr>
            <p:cNvPr id="370" name="Google Shape;370;p5"/>
            <p:cNvSpPr/>
            <p:nvPr/>
          </p:nvSpPr>
          <p:spPr>
            <a:xfrm>
              <a:off x="9885408" y="3974142"/>
              <a:ext cx="143438" cy="210037"/>
            </a:xfrm>
            <a:prstGeom prst="rect">
              <a:avLst/>
            </a:prstGeom>
            <a:blipFill rotWithShape="1">
              <a:blip r:embed="rId2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5"/>
            <p:cNvSpPr/>
            <p:nvPr/>
          </p:nvSpPr>
          <p:spPr>
            <a:xfrm>
              <a:off x="10058323" y="3967809"/>
              <a:ext cx="226060" cy="300990"/>
            </a:xfrm>
            <a:custGeom>
              <a:avLst/>
              <a:gdLst/>
              <a:ahLst/>
              <a:cxnLst/>
              <a:rect l="l" t="t" r="r" b="b"/>
              <a:pathLst>
                <a:path w="226059" h="300989" extrusionOk="0">
                  <a:moveTo>
                    <a:pt x="53761" y="6332"/>
                  </a:moveTo>
                  <a:lnTo>
                    <a:pt x="0" y="6332"/>
                  </a:lnTo>
                  <a:lnTo>
                    <a:pt x="0" y="300809"/>
                  </a:lnTo>
                  <a:lnTo>
                    <a:pt x="53761" y="300809"/>
                  </a:lnTo>
                  <a:lnTo>
                    <a:pt x="53761" y="192095"/>
                  </a:lnTo>
                  <a:lnTo>
                    <a:pt x="193863" y="192096"/>
                  </a:lnTo>
                  <a:lnTo>
                    <a:pt x="195070" y="191039"/>
                  </a:lnTo>
                  <a:lnTo>
                    <a:pt x="208304" y="174220"/>
                  </a:lnTo>
                  <a:lnTo>
                    <a:pt x="209949" y="170983"/>
                  </a:lnTo>
                  <a:lnTo>
                    <a:pt x="112801" y="170983"/>
                  </a:lnTo>
                  <a:lnTo>
                    <a:pt x="100610" y="169829"/>
                  </a:lnTo>
                  <a:lnTo>
                    <a:pt x="63560" y="145409"/>
                  </a:lnTo>
                  <a:lnTo>
                    <a:pt x="53761" y="110827"/>
                  </a:lnTo>
                  <a:lnTo>
                    <a:pt x="54915" y="98591"/>
                  </a:lnTo>
                  <a:lnTo>
                    <a:pt x="79776" y="61071"/>
                  </a:lnTo>
                  <a:lnTo>
                    <a:pt x="112801" y="51718"/>
                  </a:lnTo>
                  <a:lnTo>
                    <a:pt x="209409" y="51718"/>
                  </a:lnTo>
                  <a:lnTo>
                    <a:pt x="208304" y="49543"/>
                  </a:lnTo>
                  <a:lnTo>
                    <a:pt x="195070" y="32720"/>
                  </a:lnTo>
                  <a:lnTo>
                    <a:pt x="193914" y="31663"/>
                  </a:lnTo>
                  <a:lnTo>
                    <a:pt x="53761" y="31663"/>
                  </a:lnTo>
                  <a:lnTo>
                    <a:pt x="53761" y="6332"/>
                  </a:lnTo>
                  <a:close/>
                </a:path>
                <a:path w="226059" h="300989" extrusionOk="0">
                  <a:moveTo>
                    <a:pt x="193863" y="192096"/>
                  </a:moveTo>
                  <a:lnTo>
                    <a:pt x="53761" y="192095"/>
                  </a:lnTo>
                  <a:lnTo>
                    <a:pt x="67452" y="205339"/>
                  </a:lnTo>
                  <a:lnTo>
                    <a:pt x="83314" y="214920"/>
                  </a:lnTo>
                  <a:lnTo>
                    <a:pt x="101534" y="220740"/>
                  </a:lnTo>
                  <a:lnTo>
                    <a:pt x="122304" y="222702"/>
                  </a:lnTo>
                  <a:lnTo>
                    <a:pt x="142879" y="220724"/>
                  </a:lnTo>
                  <a:lnTo>
                    <a:pt x="161854" y="214787"/>
                  </a:lnTo>
                  <a:lnTo>
                    <a:pt x="179246" y="204893"/>
                  </a:lnTo>
                  <a:lnTo>
                    <a:pt x="193863" y="192096"/>
                  </a:lnTo>
                  <a:close/>
                </a:path>
                <a:path w="226059" h="300989" extrusionOk="0">
                  <a:moveTo>
                    <a:pt x="209409" y="51718"/>
                  </a:moveTo>
                  <a:lnTo>
                    <a:pt x="112801" y="51718"/>
                  </a:lnTo>
                  <a:lnTo>
                    <a:pt x="125042" y="52724"/>
                  </a:lnTo>
                  <a:lnTo>
                    <a:pt x="136294" y="55808"/>
                  </a:lnTo>
                  <a:lnTo>
                    <a:pt x="167761" y="87344"/>
                  </a:lnTo>
                  <a:lnTo>
                    <a:pt x="171841" y="110827"/>
                  </a:lnTo>
                  <a:lnTo>
                    <a:pt x="170836" y="123525"/>
                  </a:lnTo>
                  <a:lnTo>
                    <a:pt x="145912" y="161635"/>
                  </a:lnTo>
                  <a:lnTo>
                    <a:pt x="112801" y="170983"/>
                  </a:lnTo>
                  <a:lnTo>
                    <a:pt x="209949" y="170983"/>
                  </a:lnTo>
                  <a:lnTo>
                    <a:pt x="217859" y="155421"/>
                  </a:lnTo>
                  <a:lnTo>
                    <a:pt x="223653" y="134642"/>
                  </a:lnTo>
                  <a:lnTo>
                    <a:pt x="225602" y="111884"/>
                  </a:lnTo>
                  <a:lnTo>
                    <a:pt x="223653" y="89125"/>
                  </a:lnTo>
                  <a:lnTo>
                    <a:pt x="217859" y="68345"/>
                  </a:lnTo>
                  <a:lnTo>
                    <a:pt x="209409" y="51718"/>
                  </a:lnTo>
                  <a:close/>
                </a:path>
                <a:path w="226059" h="300989" extrusionOk="0">
                  <a:moveTo>
                    <a:pt x="122304" y="0"/>
                  </a:moveTo>
                  <a:lnTo>
                    <a:pt x="101484" y="1996"/>
                  </a:lnTo>
                  <a:lnTo>
                    <a:pt x="83314" y="7918"/>
                  </a:lnTo>
                  <a:lnTo>
                    <a:pt x="67452" y="17813"/>
                  </a:lnTo>
                  <a:lnTo>
                    <a:pt x="53761" y="31663"/>
                  </a:lnTo>
                  <a:lnTo>
                    <a:pt x="193914" y="31663"/>
                  </a:lnTo>
                  <a:lnTo>
                    <a:pt x="179246" y="18259"/>
                  </a:lnTo>
                  <a:lnTo>
                    <a:pt x="161854" y="8050"/>
                  </a:lnTo>
                  <a:lnTo>
                    <a:pt x="142879" y="1996"/>
                  </a:lnTo>
                  <a:lnTo>
                    <a:pt x="1223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5"/>
            <p:cNvSpPr/>
            <p:nvPr/>
          </p:nvSpPr>
          <p:spPr>
            <a:xfrm>
              <a:off x="10310322" y="3966752"/>
              <a:ext cx="224634" cy="222702"/>
            </a:xfrm>
            <a:prstGeom prst="rect">
              <a:avLst/>
            </a:prstGeom>
            <a:blipFill rotWithShape="1">
              <a:blip r:embed="rId3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3" name="Google Shape;373;p5"/>
          <p:cNvSpPr/>
          <p:nvPr/>
        </p:nvSpPr>
        <p:spPr>
          <a:xfrm>
            <a:off x="7939956" y="2980607"/>
            <a:ext cx="143135" cy="158321"/>
          </a:xfrm>
          <a:prstGeom prst="rect">
            <a:avLst/>
          </a:prstGeom>
          <a:blipFill rotWithShape="1">
            <a:blip r:embed="rId3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5"/>
          <p:cNvSpPr/>
          <p:nvPr/>
        </p:nvSpPr>
        <p:spPr>
          <a:xfrm>
            <a:off x="8120245" y="2980607"/>
            <a:ext cx="143927" cy="158321"/>
          </a:xfrm>
          <a:prstGeom prst="rect">
            <a:avLst/>
          </a:prstGeom>
          <a:blipFill rotWithShape="1">
            <a:blip r:embed="rId3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5"/>
          <p:cNvSpPr/>
          <p:nvPr/>
        </p:nvSpPr>
        <p:spPr>
          <a:xfrm>
            <a:off x="8302116" y="2980608"/>
            <a:ext cx="165734" cy="200501"/>
          </a:xfrm>
          <a:custGeom>
            <a:avLst/>
            <a:gdLst/>
            <a:ahLst/>
            <a:cxnLst/>
            <a:rect l="l" t="t" r="r" b="b"/>
            <a:pathLst>
              <a:path w="220979" h="267335" extrusionOk="0">
                <a:moveTo>
                  <a:pt x="184512" y="0"/>
                </a:moveTo>
                <a:lnTo>
                  <a:pt x="130751" y="0"/>
                </a:lnTo>
                <a:lnTo>
                  <a:pt x="130751" y="159375"/>
                </a:lnTo>
                <a:lnTo>
                  <a:pt x="53761" y="159375"/>
                </a:lnTo>
                <a:lnTo>
                  <a:pt x="53761" y="0"/>
                </a:lnTo>
                <a:lnTo>
                  <a:pt x="0" y="0"/>
                </a:lnTo>
                <a:lnTo>
                  <a:pt x="0" y="211094"/>
                </a:lnTo>
                <a:lnTo>
                  <a:pt x="167618" y="211094"/>
                </a:lnTo>
                <a:lnTo>
                  <a:pt x="167618" y="267031"/>
                </a:lnTo>
                <a:lnTo>
                  <a:pt x="220411" y="267031"/>
                </a:lnTo>
                <a:lnTo>
                  <a:pt x="220411" y="159375"/>
                </a:lnTo>
                <a:lnTo>
                  <a:pt x="184512" y="159375"/>
                </a:lnTo>
                <a:lnTo>
                  <a:pt x="18451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5"/>
          <p:cNvSpPr/>
          <p:nvPr/>
        </p:nvSpPr>
        <p:spPr>
          <a:xfrm>
            <a:off x="7096157" y="3266374"/>
            <a:ext cx="1098394" cy="200275"/>
          </a:xfrm>
          <a:prstGeom prst="rect">
            <a:avLst/>
          </a:prstGeom>
          <a:blipFill rotWithShape="1">
            <a:blip r:embed="rId3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7" name="Google Shape;377;p5"/>
          <p:cNvGrpSpPr/>
          <p:nvPr/>
        </p:nvGrpSpPr>
        <p:grpSpPr>
          <a:xfrm>
            <a:off x="6963928" y="1754431"/>
            <a:ext cx="1362062" cy="1363431"/>
            <a:chOff x="9285237" y="2339240"/>
            <a:chExt cx="1816083" cy="1817908"/>
          </a:xfrm>
        </p:grpSpPr>
        <p:sp>
          <p:nvSpPr>
            <p:cNvPr id="378" name="Google Shape;378;p5"/>
            <p:cNvSpPr/>
            <p:nvPr/>
          </p:nvSpPr>
          <p:spPr>
            <a:xfrm>
              <a:off x="9285237" y="2339240"/>
              <a:ext cx="1816083" cy="1817908"/>
            </a:xfrm>
            <a:prstGeom prst="rect">
              <a:avLst/>
            </a:prstGeom>
            <a:blipFill rotWithShape="1">
              <a:blip r:embed="rId3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5"/>
            <p:cNvSpPr/>
            <p:nvPr/>
          </p:nvSpPr>
          <p:spPr>
            <a:xfrm>
              <a:off x="9433058" y="2497777"/>
              <a:ext cx="1509883" cy="1500832"/>
            </a:xfrm>
            <a:prstGeom prst="rect">
              <a:avLst/>
            </a:prstGeom>
            <a:blipFill rotWithShape="1">
              <a:blip r:embed="rId3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5"/>
            <p:cNvSpPr/>
            <p:nvPr/>
          </p:nvSpPr>
          <p:spPr>
            <a:xfrm>
              <a:off x="9949727" y="3007365"/>
              <a:ext cx="480059" cy="481330"/>
            </a:xfrm>
            <a:custGeom>
              <a:avLst/>
              <a:gdLst/>
              <a:ahLst/>
              <a:cxnLst/>
              <a:rect l="l" t="t" r="r" b="b"/>
              <a:pathLst>
                <a:path w="480059" h="481329" extrusionOk="0">
                  <a:moveTo>
                    <a:pt x="334198" y="0"/>
                  </a:moveTo>
                  <a:lnTo>
                    <a:pt x="239346" y="62270"/>
                  </a:lnTo>
                  <a:lnTo>
                    <a:pt x="144406" y="0"/>
                  </a:lnTo>
                  <a:lnTo>
                    <a:pt x="144406" y="145591"/>
                  </a:lnTo>
                  <a:lnTo>
                    <a:pt x="0" y="145591"/>
                  </a:lnTo>
                  <a:lnTo>
                    <a:pt x="61169" y="240626"/>
                  </a:lnTo>
                  <a:lnTo>
                    <a:pt x="0" y="335573"/>
                  </a:lnTo>
                  <a:lnTo>
                    <a:pt x="144406" y="335573"/>
                  </a:lnTo>
                  <a:lnTo>
                    <a:pt x="144406" y="481252"/>
                  </a:lnTo>
                  <a:lnTo>
                    <a:pt x="239346" y="418982"/>
                  </a:lnTo>
                  <a:lnTo>
                    <a:pt x="334198" y="481252"/>
                  </a:lnTo>
                  <a:lnTo>
                    <a:pt x="334198" y="335573"/>
                  </a:lnTo>
                  <a:lnTo>
                    <a:pt x="479731" y="335573"/>
                  </a:lnTo>
                  <a:lnTo>
                    <a:pt x="417523" y="240626"/>
                  </a:lnTo>
                  <a:lnTo>
                    <a:pt x="479731" y="145591"/>
                  </a:lnTo>
                  <a:lnTo>
                    <a:pt x="334198" y="145591"/>
                  </a:lnTo>
                  <a:lnTo>
                    <a:pt x="334198" y="0"/>
                  </a:lnTo>
                  <a:close/>
                </a:path>
              </a:pathLst>
            </a:custGeom>
            <a:solidFill>
              <a:srgbClr val="53BBB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1" name="Google Shape;381;p5"/>
          <p:cNvGrpSpPr/>
          <p:nvPr/>
        </p:nvGrpSpPr>
        <p:grpSpPr>
          <a:xfrm>
            <a:off x="1242783" y="2151583"/>
            <a:ext cx="556093" cy="550034"/>
            <a:chOff x="1656584" y="2816651"/>
            <a:chExt cx="741457" cy="733378"/>
          </a:xfrm>
        </p:grpSpPr>
        <p:sp>
          <p:nvSpPr>
            <p:cNvPr id="382" name="Google Shape;382;p5"/>
            <p:cNvSpPr/>
            <p:nvPr/>
          </p:nvSpPr>
          <p:spPr>
            <a:xfrm>
              <a:off x="1878695" y="2870045"/>
              <a:ext cx="297815" cy="221615"/>
            </a:xfrm>
            <a:custGeom>
              <a:avLst/>
              <a:gdLst/>
              <a:ahLst/>
              <a:cxnLst/>
              <a:rect l="l" t="t" r="r" b="b"/>
              <a:pathLst>
                <a:path w="297814" h="221614" extrusionOk="0">
                  <a:moveTo>
                    <a:pt x="278080" y="0"/>
                  </a:moveTo>
                  <a:lnTo>
                    <a:pt x="273394" y="4043"/>
                  </a:lnTo>
                  <a:lnTo>
                    <a:pt x="148182" y="112550"/>
                  </a:lnTo>
                  <a:lnTo>
                    <a:pt x="18285" y="0"/>
                  </a:lnTo>
                  <a:lnTo>
                    <a:pt x="1725" y="44768"/>
                  </a:lnTo>
                  <a:lnTo>
                    <a:pt x="0" y="90800"/>
                  </a:lnTo>
                  <a:lnTo>
                    <a:pt x="12197" y="134769"/>
                  </a:lnTo>
                  <a:lnTo>
                    <a:pt x="37408" y="173345"/>
                  </a:lnTo>
                  <a:lnTo>
                    <a:pt x="74723" y="203200"/>
                  </a:lnTo>
                  <a:lnTo>
                    <a:pt x="119521" y="219737"/>
                  </a:lnTo>
                  <a:lnTo>
                    <a:pt x="165588" y="221457"/>
                  </a:lnTo>
                  <a:lnTo>
                    <a:pt x="209591" y="209270"/>
                  </a:lnTo>
                  <a:lnTo>
                    <a:pt x="248199" y="184085"/>
                  </a:lnTo>
                  <a:lnTo>
                    <a:pt x="278080" y="146810"/>
                  </a:lnTo>
                  <a:lnTo>
                    <a:pt x="292576" y="111063"/>
                  </a:lnTo>
                  <a:lnTo>
                    <a:pt x="297407" y="73405"/>
                  </a:lnTo>
                  <a:lnTo>
                    <a:pt x="292576" y="35746"/>
                  </a:lnTo>
                  <a:lnTo>
                    <a:pt x="278080" y="0"/>
                  </a:lnTo>
                  <a:close/>
                </a:path>
              </a:pathLst>
            </a:custGeom>
            <a:solidFill>
              <a:srgbClr val="E83E3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5"/>
            <p:cNvSpPr/>
            <p:nvPr/>
          </p:nvSpPr>
          <p:spPr>
            <a:xfrm>
              <a:off x="1976403" y="2816651"/>
              <a:ext cx="101376" cy="101272"/>
            </a:xfrm>
            <a:prstGeom prst="rect">
              <a:avLst/>
            </a:prstGeom>
            <a:blipFill rotWithShape="1">
              <a:blip r:embed="rId36" cstate="print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5"/>
            <p:cNvSpPr/>
            <p:nvPr/>
          </p:nvSpPr>
          <p:spPr>
            <a:xfrm>
              <a:off x="1709597" y="3034145"/>
              <a:ext cx="222250" cy="297180"/>
            </a:xfrm>
            <a:custGeom>
              <a:avLst/>
              <a:gdLst/>
              <a:ahLst/>
              <a:cxnLst/>
              <a:rect l="l" t="t" r="r" b="b"/>
              <a:pathLst>
                <a:path w="222250" h="297179" extrusionOk="0">
                  <a:moveTo>
                    <a:pt x="73458" y="0"/>
                  </a:moveTo>
                  <a:lnTo>
                    <a:pt x="35769" y="4827"/>
                  </a:lnTo>
                  <a:lnTo>
                    <a:pt x="0" y="19311"/>
                  </a:lnTo>
                  <a:lnTo>
                    <a:pt x="4046" y="23992"/>
                  </a:lnTo>
                  <a:lnTo>
                    <a:pt x="112433" y="149097"/>
                  </a:lnTo>
                  <a:lnTo>
                    <a:pt x="0" y="278866"/>
                  </a:lnTo>
                  <a:lnTo>
                    <a:pt x="44797" y="295412"/>
                  </a:lnTo>
                  <a:lnTo>
                    <a:pt x="90864" y="297137"/>
                  </a:lnTo>
                  <a:lnTo>
                    <a:pt x="134867" y="284953"/>
                  </a:lnTo>
                  <a:lnTo>
                    <a:pt x="173475" y="259768"/>
                  </a:lnTo>
                  <a:lnTo>
                    <a:pt x="203356" y="222494"/>
                  </a:lnTo>
                  <a:lnTo>
                    <a:pt x="219997" y="177732"/>
                  </a:lnTo>
                  <a:lnTo>
                    <a:pt x="221733" y="131702"/>
                  </a:lnTo>
                  <a:lnTo>
                    <a:pt x="209505" y="87734"/>
                  </a:lnTo>
                  <a:lnTo>
                    <a:pt x="184253" y="49159"/>
                  </a:lnTo>
                  <a:lnTo>
                    <a:pt x="146917" y="19311"/>
                  </a:lnTo>
                  <a:lnTo>
                    <a:pt x="111148" y="4827"/>
                  </a:lnTo>
                  <a:lnTo>
                    <a:pt x="73458" y="0"/>
                  </a:lnTo>
                  <a:close/>
                </a:path>
              </a:pathLst>
            </a:custGeom>
            <a:solidFill>
              <a:srgbClr val="F7A61E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5"/>
            <p:cNvSpPr/>
            <p:nvPr/>
          </p:nvSpPr>
          <p:spPr>
            <a:xfrm>
              <a:off x="1656584" y="3133254"/>
              <a:ext cx="100045" cy="99977"/>
            </a:xfrm>
            <a:prstGeom prst="rect">
              <a:avLst/>
            </a:prstGeom>
            <a:blipFill rotWithShape="1">
              <a:blip r:embed="rId37" cstate="print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5"/>
            <p:cNvSpPr/>
            <p:nvPr/>
          </p:nvSpPr>
          <p:spPr>
            <a:xfrm>
              <a:off x="2122730" y="3035185"/>
              <a:ext cx="222250" cy="297180"/>
            </a:xfrm>
            <a:custGeom>
              <a:avLst/>
              <a:gdLst/>
              <a:ahLst/>
              <a:cxnLst/>
              <a:rect l="l" t="t" r="r" b="b"/>
              <a:pathLst>
                <a:path w="222250" h="297179" extrusionOk="0">
                  <a:moveTo>
                    <a:pt x="130777" y="0"/>
                  </a:moveTo>
                  <a:lnTo>
                    <a:pt x="86774" y="12184"/>
                  </a:lnTo>
                  <a:lnTo>
                    <a:pt x="48166" y="37368"/>
                  </a:lnTo>
                  <a:lnTo>
                    <a:pt x="18285" y="74643"/>
                  </a:lnTo>
                  <a:lnTo>
                    <a:pt x="1725" y="119411"/>
                  </a:lnTo>
                  <a:lnTo>
                    <a:pt x="0" y="165443"/>
                  </a:lnTo>
                  <a:lnTo>
                    <a:pt x="12197" y="209408"/>
                  </a:lnTo>
                  <a:lnTo>
                    <a:pt x="37408" y="247979"/>
                  </a:lnTo>
                  <a:lnTo>
                    <a:pt x="74723" y="277826"/>
                  </a:lnTo>
                  <a:lnTo>
                    <a:pt x="110493" y="292309"/>
                  </a:lnTo>
                  <a:lnTo>
                    <a:pt x="148182" y="297137"/>
                  </a:lnTo>
                  <a:lnTo>
                    <a:pt x="185872" y="292309"/>
                  </a:lnTo>
                  <a:lnTo>
                    <a:pt x="221641" y="277826"/>
                  </a:lnTo>
                  <a:lnTo>
                    <a:pt x="217595" y="273162"/>
                  </a:lnTo>
                  <a:lnTo>
                    <a:pt x="109208" y="148057"/>
                  </a:lnTo>
                  <a:lnTo>
                    <a:pt x="221641" y="18270"/>
                  </a:lnTo>
                  <a:lnTo>
                    <a:pt x="176843" y="1725"/>
                  </a:lnTo>
                  <a:lnTo>
                    <a:pt x="130777" y="0"/>
                  </a:lnTo>
                  <a:close/>
                </a:path>
              </a:pathLst>
            </a:custGeom>
            <a:solidFill>
              <a:srgbClr val="1E4799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5"/>
            <p:cNvSpPr/>
            <p:nvPr/>
          </p:nvSpPr>
          <p:spPr>
            <a:xfrm>
              <a:off x="2296683" y="3132598"/>
              <a:ext cx="101358" cy="101272"/>
            </a:xfrm>
            <a:prstGeom prst="rect">
              <a:avLst/>
            </a:prstGeom>
            <a:blipFill rotWithShape="1">
              <a:blip r:embed="rId38" cstate="print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5"/>
            <p:cNvSpPr/>
            <p:nvPr/>
          </p:nvSpPr>
          <p:spPr>
            <a:xfrm>
              <a:off x="1877653" y="3274969"/>
              <a:ext cx="297815" cy="221615"/>
            </a:xfrm>
            <a:custGeom>
              <a:avLst/>
              <a:gdLst/>
              <a:ahLst/>
              <a:cxnLst/>
              <a:rect l="l" t="t" r="r" b="b"/>
              <a:pathLst>
                <a:path w="297814" h="221614" extrusionOk="0">
                  <a:moveTo>
                    <a:pt x="131819" y="0"/>
                  </a:moveTo>
                  <a:lnTo>
                    <a:pt x="87816" y="12184"/>
                  </a:lnTo>
                  <a:lnTo>
                    <a:pt x="49208" y="37368"/>
                  </a:lnTo>
                  <a:lnTo>
                    <a:pt x="19327" y="74643"/>
                  </a:lnTo>
                  <a:lnTo>
                    <a:pt x="4831" y="110390"/>
                  </a:lnTo>
                  <a:lnTo>
                    <a:pt x="0" y="148048"/>
                  </a:lnTo>
                  <a:lnTo>
                    <a:pt x="4831" y="185707"/>
                  </a:lnTo>
                  <a:lnTo>
                    <a:pt x="19327" y="221453"/>
                  </a:lnTo>
                  <a:lnTo>
                    <a:pt x="24013" y="217410"/>
                  </a:lnTo>
                  <a:lnTo>
                    <a:pt x="149225" y="109116"/>
                  </a:lnTo>
                  <a:lnTo>
                    <a:pt x="279122" y="221453"/>
                  </a:lnTo>
                  <a:lnTo>
                    <a:pt x="295682" y="176692"/>
                  </a:lnTo>
                  <a:lnTo>
                    <a:pt x="297407" y="130661"/>
                  </a:lnTo>
                  <a:lnTo>
                    <a:pt x="285210" y="86693"/>
                  </a:lnTo>
                  <a:lnTo>
                    <a:pt x="259999" y="48119"/>
                  </a:lnTo>
                  <a:lnTo>
                    <a:pt x="222684" y="18270"/>
                  </a:lnTo>
                  <a:lnTo>
                    <a:pt x="177886" y="1725"/>
                  </a:lnTo>
                  <a:lnTo>
                    <a:pt x="131819" y="0"/>
                  </a:lnTo>
                  <a:close/>
                </a:path>
              </a:pathLst>
            </a:custGeom>
            <a:solidFill>
              <a:srgbClr val="18B3A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5"/>
            <p:cNvSpPr/>
            <p:nvPr/>
          </p:nvSpPr>
          <p:spPr>
            <a:xfrm>
              <a:off x="1976403" y="3448757"/>
              <a:ext cx="101376" cy="101272"/>
            </a:xfrm>
            <a:prstGeom prst="rect">
              <a:avLst/>
            </a:prstGeom>
            <a:blipFill rotWithShape="1">
              <a:blip r:embed="rId39" cstate="print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0" name="Google Shape;390;p5"/>
          <p:cNvGrpSpPr/>
          <p:nvPr/>
        </p:nvGrpSpPr>
        <p:grpSpPr>
          <a:xfrm>
            <a:off x="567524" y="3238422"/>
            <a:ext cx="767876" cy="113456"/>
            <a:chOff x="756240" y="4265770"/>
            <a:chExt cx="1023834" cy="151274"/>
          </a:xfrm>
        </p:grpSpPr>
        <p:sp>
          <p:nvSpPr>
            <p:cNvPr id="391" name="Google Shape;391;p5"/>
            <p:cNvSpPr/>
            <p:nvPr/>
          </p:nvSpPr>
          <p:spPr>
            <a:xfrm>
              <a:off x="756240" y="4271728"/>
              <a:ext cx="393087" cy="145316"/>
            </a:xfrm>
            <a:prstGeom prst="rect">
              <a:avLst/>
            </a:prstGeom>
            <a:blipFill rotWithShape="1">
              <a:blip r:embed="rId4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5"/>
            <p:cNvSpPr/>
            <p:nvPr/>
          </p:nvSpPr>
          <p:spPr>
            <a:xfrm>
              <a:off x="1174034" y="4302153"/>
              <a:ext cx="75819" cy="88510"/>
            </a:xfrm>
            <a:prstGeom prst="rect">
              <a:avLst/>
            </a:prstGeom>
            <a:blipFill rotWithShape="1">
              <a:blip r:embed="rId41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5"/>
            <p:cNvSpPr/>
            <p:nvPr/>
          </p:nvSpPr>
          <p:spPr>
            <a:xfrm>
              <a:off x="1275392" y="4300450"/>
              <a:ext cx="167807" cy="91700"/>
            </a:xfrm>
            <a:prstGeom prst="rect">
              <a:avLst/>
            </a:prstGeom>
            <a:blipFill rotWithShape="1">
              <a:blip r:embed="rId4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5"/>
            <p:cNvSpPr/>
            <p:nvPr/>
          </p:nvSpPr>
          <p:spPr>
            <a:xfrm>
              <a:off x="1464284" y="4302153"/>
              <a:ext cx="79422" cy="88510"/>
            </a:xfrm>
            <a:prstGeom prst="rect">
              <a:avLst/>
            </a:prstGeom>
            <a:blipFill rotWithShape="1">
              <a:blip r:embed="rId4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1566921" y="4302153"/>
              <a:ext cx="109025" cy="88722"/>
            </a:xfrm>
            <a:prstGeom prst="rect">
              <a:avLst/>
            </a:prstGeom>
            <a:blipFill rotWithShape="1">
              <a:blip r:embed="rId4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1704273" y="4265770"/>
              <a:ext cx="75801" cy="124892"/>
            </a:xfrm>
            <a:prstGeom prst="rect">
              <a:avLst/>
            </a:prstGeom>
            <a:blipFill rotWithShape="1">
              <a:blip r:embed="rId4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7" name="Google Shape;397;p5"/>
          <p:cNvGrpSpPr/>
          <p:nvPr/>
        </p:nvGrpSpPr>
        <p:grpSpPr>
          <a:xfrm>
            <a:off x="1387619" y="3238423"/>
            <a:ext cx="274858" cy="119040"/>
            <a:chOff x="1849700" y="4265770"/>
            <a:chExt cx="366477" cy="158720"/>
          </a:xfrm>
        </p:grpSpPr>
        <p:sp>
          <p:nvSpPr>
            <p:cNvPr id="398" name="Google Shape;398;p5"/>
            <p:cNvSpPr/>
            <p:nvPr/>
          </p:nvSpPr>
          <p:spPr>
            <a:xfrm>
              <a:off x="1849700" y="4300237"/>
              <a:ext cx="268314" cy="124253"/>
            </a:xfrm>
            <a:prstGeom prst="rect">
              <a:avLst/>
            </a:prstGeom>
            <a:blipFill rotWithShape="1">
              <a:blip r:embed="rId46" cstate="print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2140376" y="4265770"/>
              <a:ext cx="75801" cy="124892"/>
            </a:xfrm>
            <a:prstGeom prst="rect">
              <a:avLst/>
            </a:prstGeom>
            <a:blipFill rotWithShape="1">
              <a:blip r:embed="rId4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0" name="Google Shape;400;p5"/>
          <p:cNvGrpSpPr/>
          <p:nvPr/>
        </p:nvGrpSpPr>
        <p:grpSpPr>
          <a:xfrm>
            <a:off x="1707044" y="3238423"/>
            <a:ext cx="748675" cy="119040"/>
            <a:chOff x="2275598" y="4265770"/>
            <a:chExt cx="998233" cy="158720"/>
          </a:xfrm>
        </p:grpSpPr>
        <p:sp>
          <p:nvSpPr>
            <p:cNvPr id="401" name="Google Shape;401;p5"/>
            <p:cNvSpPr/>
            <p:nvPr/>
          </p:nvSpPr>
          <p:spPr>
            <a:xfrm>
              <a:off x="2275598" y="4265770"/>
              <a:ext cx="953936" cy="158720"/>
            </a:xfrm>
            <a:prstGeom prst="rect">
              <a:avLst/>
            </a:prstGeom>
            <a:blipFill rotWithShape="1">
              <a:blip r:embed="rId4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5"/>
            <p:cNvSpPr/>
            <p:nvPr/>
          </p:nvSpPr>
          <p:spPr>
            <a:xfrm>
              <a:off x="3256686" y="4271517"/>
              <a:ext cx="17145" cy="119380"/>
            </a:xfrm>
            <a:custGeom>
              <a:avLst/>
              <a:gdLst/>
              <a:ahLst/>
              <a:cxnLst/>
              <a:rect l="l" t="t" r="r" b="b"/>
              <a:pathLst>
                <a:path w="17145" h="119379" extrusionOk="0">
                  <a:moveTo>
                    <a:pt x="17030" y="102552"/>
                  </a:moveTo>
                  <a:lnTo>
                    <a:pt x="0" y="102552"/>
                  </a:lnTo>
                  <a:lnTo>
                    <a:pt x="0" y="119151"/>
                  </a:lnTo>
                  <a:lnTo>
                    <a:pt x="17030" y="119151"/>
                  </a:lnTo>
                  <a:lnTo>
                    <a:pt x="17030" y="102552"/>
                  </a:lnTo>
                  <a:close/>
                </a:path>
                <a:path w="17145" h="119379" extrusionOk="0">
                  <a:moveTo>
                    <a:pt x="17030" y="0"/>
                  </a:moveTo>
                  <a:lnTo>
                    <a:pt x="0" y="0"/>
                  </a:lnTo>
                  <a:lnTo>
                    <a:pt x="0" y="79997"/>
                  </a:lnTo>
                  <a:lnTo>
                    <a:pt x="17030" y="79997"/>
                  </a:lnTo>
                  <a:lnTo>
                    <a:pt x="17030" y="0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3" name="Google Shape;403;p5"/>
          <p:cNvSpPr/>
          <p:nvPr/>
        </p:nvSpPr>
        <p:spPr>
          <a:xfrm>
            <a:off x="470098" y="2961412"/>
            <a:ext cx="615314" cy="151448"/>
          </a:xfrm>
          <a:custGeom>
            <a:avLst/>
            <a:gdLst/>
            <a:ahLst/>
            <a:cxnLst/>
            <a:rect l="l" t="t" r="r" b="b"/>
            <a:pathLst>
              <a:path w="820419" h="201929" extrusionOk="0">
                <a:moveTo>
                  <a:pt x="158648" y="3721"/>
                </a:moveTo>
                <a:lnTo>
                  <a:pt x="115417" y="3721"/>
                </a:lnTo>
                <a:lnTo>
                  <a:pt x="115417" y="83693"/>
                </a:lnTo>
                <a:lnTo>
                  <a:pt x="43230" y="83693"/>
                </a:lnTo>
                <a:lnTo>
                  <a:pt x="43230" y="3721"/>
                </a:lnTo>
                <a:lnTo>
                  <a:pt x="0" y="3721"/>
                </a:lnTo>
                <a:lnTo>
                  <a:pt x="0" y="83693"/>
                </a:lnTo>
                <a:lnTo>
                  <a:pt x="0" y="121780"/>
                </a:lnTo>
                <a:lnTo>
                  <a:pt x="0" y="201764"/>
                </a:lnTo>
                <a:lnTo>
                  <a:pt x="43230" y="201764"/>
                </a:lnTo>
                <a:lnTo>
                  <a:pt x="43230" y="121780"/>
                </a:lnTo>
                <a:lnTo>
                  <a:pt x="115417" y="121780"/>
                </a:lnTo>
                <a:lnTo>
                  <a:pt x="115417" y="201764"/>
                </a:lnTo>
                <a:lnTo>
                  <a:pt x="158648" y="201764"/>
                </a:lnTo>
                <a:lnTo>
                  <a:pt x="158648" y="121780"/>
                </a:lnTo>
                <a:lnTo>
                  <a:pt x="158648" y="83693"/>
                </a:lnTo>
                <a:lnTo>
                  <a:pt x="158648" y="3721"/>
                </a:lnTo>
                <a:close/>
              </a:path>
              <a:path w="820419" h="201929" extrusionOk="0">
                <a:moveTo>
                  <a:pt x="374789" y="201485"/>
                </a:moveTo>
                <a:lnTo>
                  <a:pt x="360108" y="171488"/>
                </a:lnTo>
                <a:lnTo>
                  <a:pt x="342925" y="136372"/>
                </a:lnTo>
                <a:lnTo>
                  <a:pt x="322516" y="94678"/>
                </a:lnTo>
                <a:lnTo>
                  <a:pt x="295986" y="40487"/>
                </a:lnTo>
                <a:lnTo>
                  <a:pt x="295986" y="136372"/>
                </a:lnTo>
                <a:lnTo>
                  <a:pt x="256184" y="136372"/>
                </a:lnTo>
                <a:lnTo>
                  <a:pt x="276174" y="94678"/>
                </a:lnTo>
                <a:lnTo>
                  <a:pt x="295986" y="136372"/>
                </a:lnTo>
                <a:lnTo>
                  <a:pt x="295986" y="40487"/>
                </a:lnTo>
                <a:lnTo>
                  <a:pt x="276174" y="0"/>
                </a:lnTo>
                <a:lnTo>
                  <a:pt x="177584" y="201485"/>
                </a:lnTo>
                <a:lnTo>
                  <a:pt x="224447" y="201485"/>
                </a:lnTo>
                <a:lnTo>
                  <a:pt x="239141" y="171488"/>
                </a:lnTo>
                <a:lnTo>
                  <a:pt x="313029" y="171488"/>
                </a:lnTo>
                <a:lnTo>
                  <a:pt x="327723" y="201485"/>
                </a:lnTo>
                <a:lnTo>
                  <a:pt x="374789" y="201485"/>
                </a:lnTo>
                <a:close/>
              </a:path>
              <a:path w="820419" h="201929" extrusionOk="0">
                <a:moveTo>
                  <a:pt x="609244" y="3721"/>
                </a:moveTo>
                <a:lnTo>
                  <a:pt x="566000" y="3721"/>
                </a:lnTo>
                <a:lnTo>
                  <a:pt x="566000" y="162407"/>
                </a:lnTo>
                <a:lnTo>
                  <a:pt x="522452" y="162407"/>
                </a:lnTo>
                <a:lnTo>
                  <a:pt x="522452" y="3721"/>
                </a:lnTo>
                <a:lnTo>
                  <a:pt x="479234" y="3721"/>
                </a:lnTo>
                <a:lnTo>
                  <a:pt x="479234" y="162407"/>
                </a:lnTo>
                <a:lnTo>
                  <a:pt x="435470" y="162407"/>
                </a:lnTo>
                <a:lnTo>
                  <a:pt x="435470" y="3721"/>
                </a:lnTo>
                <a:lnTo>
                  <a:pt x="392252" y="3721"/>
                </a:lnTo>
                <a:lnTo>
                  <a:pt x="392252" y="162407"/>
                </a:lnTo>
                <a:lnTo>
                  <a:pt x="392252" y="201764"/>
                </a:lnTo>
                <a:lnTo>
                  <a:pt x="609244" y="201764"/>
                </a:lnTo>
                <a:lnTo>
                  <a:pt x="609244" y="162407"/>
                </a:lnTo>
                <a:lnTo>
                  <a:pt x="609244" y="3721"/>
                </a:lnTo>
                <a:close/>
              </a:path>
              <a:path w="820419" h="201929" extrusionOk="0">
                <a:moveTo>
                  <a:pt x="820267" y="201485"/>
                </a:moveTo>
                <a:lnTo>
                  <a:pt x="805586" y="171488"/>
                </a:lnTo>
                <a:lnTo>
                  <a:pt x="788403" y="136372"/>
                </a:lnTo>
                <a:lnTo>
                  <a:pt x="767994" y="94678"/>
                </a:lnTo>
                <a:lnTo>
                  <a:pt x="741476" y="40474"/>
                </a:lnTo>
                <a:lnTo>
                  <a:pt x="741476" y="136372"/>
                </a:lnTo>
                <a:lnTo>
                  <a:pt x="701865" y="136372"/>
                </a:lnTo>
                <a:lnTo>
                  <a:pt x="721880" y="94678"/>
                </a:lnTo>
                <a:lnTo>
                  <a:pt x="741476" y="136372"/>
                </a:lnTo>
                <a:lnTo>
                  <a:pt x="741476" y="40474"/>
                </a:lnTo>
                <a:lnTo>
                  <a:pt x="721677" y="0"/>
                </a:lnTo>
                <a:lnTo>
                  <a:pt x="622871" y="201485"/>
                </a:lnTo>
                <a:lnTo>
                  <a:pt x="669709" y="201485"/>
                </a:lnTo>
                <a:lnTo>
                  <a:pt x="684403" y="171488"/>
                </a:lnTo>
                <a:lnTo>
                  <a:pt x="758494" y="171488"/>
                </a:lnTo>
                <a:lnTo>
                  <a:pt x="773188" y="201485"/>
                </a:lnTo>
                <a:lnTo>
                  <a:pt x="820267" y="201485"/>
                </a:lnTo>
                <a:close/>
              </a:path>
            </a:pathLst>
          </a:custGeom>
          <a:solidFill>
            <a:srgbClr val="1D1D1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0000"/>
              </a:buClr>
              <a:buSzPts val="1800"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4" name="Google Shape;404;p5"/>
          <p:cNvGrpSpPr/>
          <p:nvPr/>
        </p:nvGrpSpPr>
        <p:grpSpPr>
          <a:xfrm>
            <a:off x="1159722" y="2961254"/>
            <a:ext cx="1434752" cy="170029"/>
            <a:chOff x="1545836" y="3896210"/>
            <a:chExt cx="1913003" cy="226705"/>
          </a:xfrm>
        </p:grpSpPr>
        <p:sp>
          <p:nvSpPr>
            <p:cNvPr id="405" name="Google Shape;405;p5"/>
            <p:cNvSpPr/>
            <p:nvPr/>
          </p:nvSpPr>
          <p:spPr>
            <a:xfrm>
              <a:off x="1545836" y="3896210"/>
              <a:ext cx="173557" cy="205736"/>
            </a:xfrm>
            <a:prstGeom prst="rect">
              <a:avLst/>
            </a:prstGeom>
            <a:blipFill rotWithShape="1">
              <a:blip r:embed="rId49" cstate="print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5"/>
            <p:cNvSpPr/>
            <p:nvPr/>
          </p:nvSpPr>
          <p:spPr>
            <a:xfrm>
              <a:off x="1746415" y="3900144"/>
              <a:ext cx="158750" cy="198120"/>
            </a:xfrm>
            <a:custGeom>
              <a:avLst/>
              <a:gdLst/>
              <a:ahLst/>
              <a:cxnLst/>
              <a:rect l="l" t="t" r="r" b="b"/>
              <a:pathLst>
                <a:path w="158750" h="198120" extrusionOk="0">
                  <a:moveTo>
                    <a:pt x="158648" y="0"/>
                  </a:moveTo>
                  <a:lnTo>
                    <a:pt x="115417" y="0"/>
                  </a:lnTo>
                  <a:lnTo>
                    <a:pt x="115417" y="79971"/>
                  </a:lnTo>
                  <a:lnTo>
                    <a:pt x="43243" y="79971"/>
                  </a:lnTo>
                  <a:lnTo>
                    <a:pt x="43243" y="0"/>
                  </a:lnTo>
                  <a:lnTo>
                    <a:pt x="0" y="0"/>
                  </a:lnTo>
                  <a:lnTo>
                    <a:pt x="0" y="79971"/>
                  </a:lnTo>
                  <a:lnTo>
                    <a:pt x="0" y="118059"/>
                  </a:lnTo>
                  <a:lnTo>
                    <a:pt x="0" y="198043"/>
                  </a:lnTo>
                  <a:lnTo>
                    <a:pt x="43243" y="198043"/>
                  </a:lnTo>
                  <a:lnTo>
                    <a:pt x="43243" y="118059"/>
                  </a:lnTo>
                  <a:lnTo>
                    <a:pt x="115417" y="118059"/>
                  </a:lnTo>
                  <a:lnTo>
                    <a:pt x="115417" y="198043"/>
                  </a:lnTo>
                  <a:lnTo>
                    <a:pt x="158648" y="198043"/>
                  </a:lnTo>
                  <a:lnTo>
                    <a:pt x="158648" y="118059"/>
                  </a:lnTo>
                  <a:lnTo>
                    <a:pt x="158648" y="79971"/>
                  </a:lnTo>
                  <a:lnTo>
                    <a:pt x="158648" y="0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5"/>
            <p:cNvSpPr/>
            <p:nvPr/>
          </p:nvSpPr>
          <p:spPr>
            <a:xfrm>
              <a:off x="1931908" y="3896210"/>
              <a:ext cx="173752" cy="205736"/>
            </a:xfrm>
            <a:prstGeom prst="rect">
              <a:avLst/>
            </a:prstGeom>
            <a:blipFill rotWithShape="1">
              <a:blip r:embed="rId50" cstate="print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5"/>
            <p:cNvSpPr/>
            <p:nvPr/>
          </p:nvSpPr>
          <p:spPr>
            <a:xfrm>
              <a:off x="2132495" y="3896220"/>
              <a:ext cx="944244" cy="226695"/>
            </a:xfrm>
            <a:custGeom>
              <a:avLst/>
              <a:gdLst/>
              <a:ahLst/>
              <a:cxnLst/>
              <a:rect l="l" t="t" r="r" b="b"/>
              <a:pathLst>
                <a:path w="944244" h="226695" extrusionOk="0">
                  <a:moveTo>
                    <a:pt x="180797" y="162610"/>
                  </a:moveTo>
                  <a:lnTo>
                    <a:pt x="158216" y="162610"/>
                  </a:lnTo>
                  <a:lnTo>
                    <a:pt x="158216" y="3924"/>
                  </a:lnTo>
                  <a:lnTo>
                    <a:pt x="114769" y="3924"/>
                  </a:lnTo>
                  <a:lnTo>
                    <a:pt x="114769" y="162610"/>
                  </a:lnTo>
                  <a:lnTo>
                    <a:pt x="43446" y="162610"/>
                  </a:lnTo>
                  <a:lnTo>
                    <a:pt x="43446" y="3924"/>
                  </a:lnTo>
                  <a:lnTo>
                    <a:pt x="0" y="3924"/>
                  </a:lnTo>
                  <a:lnTo>
                    <a:pt x="0" y="162610"/>
                  </a:lnTo>
                  <a:lnTo>
                    <a:pt x="0" y="201968"/>
                  </a:lnTo>
                  <a:lnTo>
                    <a:pt x="138836" y="201968"/>
                  </a:lnTo>
                  <a:lnTo>
                    <a:pt x="138836" y="226085"/>
                  </a:lnTo>
                  <a:lnTo>
                    <a:pt x="180797" y="226085"/>
                  </a:lnTo>
                  <a:lnTo>
                    <a:pt x="180797" y="201968"/>
                  </a:lnTo>
                  <a:lnTo>
                    <a:pt x="180797" y="162610"/>
                  </a:lnTo>
                  <a:close/>
                </a:path>
                <a:path w="944244" h="226695" extrusionOk="0">
                  <a:moveTo>
                    <a:pt x="375043" y="0"/>
                  </a:moveTo>
                  <a:lnTo>
                    <a:pt x="244881" y="113182"/>
                  </a:lnTo>
                  <a:lnTo>
                    <a:pt x="244881" y="3619"/>
                  </a:lnTo>
                  <a:lnTo>
                    <a:pt x="201218" y="3619"/>
                  </a:lnTo>
                  <a:lnTo>
                    <a:pt x="201218" y="205727"/>
                  </a:lnTo>
                  <a:lnTo>
                    <a:pt x="331558" y="92329"/>
                  </a:lnTo>
                  <a:lnTo>
                    <a:pt x="331558" y="201904"/>
                  </a:lnTo>
                  <a:lnTo>
                    <a:pt x="375043" y="201904"/>
                  </a:lnTo>
                  <a:lnTo>
                    <a:pt x="375043" y="0"/>
                  </a:lnTo>
                  <a:close/>
                </a:path>
                <a:path w="944244" h="226695" extrusionOk="0">
                  <a:moveTo>
                    <a:pt x="590867" y="201688"/>
                  </a:moveTo>
                  <a:lnTo>
                    <a:pt x="576199" y="171691"/>
                  </a:lnTo>
                  <a:lnTo>
                    <a:pt x="559028" y="136575"/>
                  </a:lnTo>
                  <a:lnTo>
                    <a:pt x="538645" y="94881"/>
                  </a:lnTo>
                  <a:lnTo>
                    <a:pt x="512064" y="40513"/>
                  </a:lnTo>
                  <a:lnTo>
                    <a:pt x="512064" y="136575"/>
                  </a:lnTo>
                  <a:lnTo>
                    <a:pt x="472478" y="136575"/>
                  </a:lnTo>
                  <a:lnTo>
                    <a:pt x="492531" y="94881"/>
                  </a:lnTo>
                  <a:lnTo>
                    <a:pt x="512064" y="136575"/>
                  </a:lnTo>
                  <a:lnTo>
                    <a:pt x="512064" y="40513"/>
                  </a:lnTo>
                  <a:lnTo>
                    <a:pt x="492366" y="203"/>
                  </a:lnTo>
                  <a:lnTo>
                    <a:pt x="393509" y="201688"/>
                  </a:lnTo>
                  <a:lnTo>
                    <a:pt x="440359" y="201688"/>
                  </a:lnTo>
                  <a:lnTo>
                    <a:pt x="455091" y="171691"/>
                  </a:lnTo>
                  <a:lnTo>
                    <a:pt x="529094" y="171691"/>
                  </a:lnTo>
                  <a:lnTo>
                    <a:pt x="543826" y="201688"/>
                  </a:lnTo>
                  <a:lnTo>
                    <a:pt x="590867" y="201688"/>
                  </a:lnTo>
                  <a:close/>
                </a:path>
                <a:path w="944244" h="226695" extrusionOk="0">
                  <a:moveTo>
                    <a:pt x="751484" y="3924"/>
                  </a:moveTo>
                  <a:lnTo>
                    <a:pt x="601510" y="3924"/>
                  </a:lnTo>
                  <a:lnTo>
                    <a:pt x="601510" y="43281"/>
                  </a:lnTo>
                  <a:lnTo>
                    <a:pt x="654748" y="43281"/>
                  </a:lnTo>
                  <a:lnTo>
                    <a:pt x="654748" y="201968"/>
                  </a:lnTo>
                  <a:lnTo>
                    <a:pt x="698411" y="201968"/>
                  </a:lnTo>
                  <a:lnTo>
                    <a:pt x="698411" y="43281"/>
                  </a:lnTo>
                  <a:lnTo>
                    <a:pt x="751484" y="43281"/>
                  </a:lnTo>
                  <a:lnTo>
                    <a:pt x="751484" y="3924"/>
                  </a:lnTo>
                  <a:close/>
                </a:path>
                <a:path w="944244" h="226695" extrusionOk="0">
                  <a:moveTo>
                    <a:pt x="944041" y="0"/>
                  </a:moveTo>
                  <a:lnTo>
                    <a:pt x="813600" y="113182"/>
                  </a:lnTo>
                  <a:lnTo>
                    <a:pt x="813600" y="3619"/>
                  </a:lnTo>
                  <a:lnTo>
                    <a:pt x="770293" y="3619"/>
                  </a:lnTo>
                  <a:lnTo>
                    <a:pt x="770293" y="205727"/>
                  </a:lnTo>
                  <a:lnTo>
                    <a:pt x="900569" y="92329"/>
                  </a:lnTo>
                  <a:lnTo>
                    <a:pt x="900569" y="201904"/>
                  </a:lnTo>
                  <a:lnTo>
                    <a:pt x="944041" y="201904"/>
                  </a:lnTo>
                  <a:lnTo>
                    <a:pt x="944041" y="0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5"/>
            <p:cNvSpPr/>
            <p:nvPr/>
          </p:nvSpPr>
          <p:spPr>
            <a:xfrm>
              <a:off x="3103525" y="3896423"/>
              <a:ext cx="355314" cy="201480"/>
            </a:xfrm>
            <a:prstGeom prst="rect">
              <a:avLst/>
            </a:prstGeom>
            <a:blipFill rotWithShape="1">
              <a:blip r:embed="rId51" cstate="print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rgbClr val="000000"/>
                </a:buClr>
                <a:buSzPts val="1800"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0" name="Google Shape;410;p5"/>
          <p:cNvSpPr txBox="1"/>
          <p:nvPr/>
        </p:nvSpPr>
        <p:spPr>
          <a:xfrm>
            <a:off x="1082787" y="1314125"/>
            <a:ext cx="986189" cy="642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138" rIns="0" bIns="0" anchor="ctr" anchorCtr="0">
            <a:spAutoFit/>
          </a:bodyPr>
          <a:lstStyle/>
          <a:p>
            <a:pPr marL="9525" marR="228594" algn="ctr">
              <a:lnSpc>
                <a:spcPct val="160714"/>
              </a:lnSpc>
              <a:buClr>
                <a:srgbClr val="41338A"/>
              </a:buClr>
              <a:buSzPts val="2800"/>
            </a:pPr>
            <a:r>
              <a:rPr lang="ru-RU" sz="2400" b="1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2019</a:t>
            </a:r>
            <a:endParaRPr sz="2400" b="1" dirty="0"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411" name="Google Shape;411;p5"/>
          <p:cNvSpPr txBox="1"/>
          <p:nvPr/>
        </p:nvSpPr>
        <p:spPr>
          <a:xfrm>
            <a:off x="4186833" y="1295707"/>
            <a:ext cx="986189" cy="642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138" rIns="0" bIns="0" anchor="ctr" anchorCtr="0">
            <a:spAutoFit/>
          </a:bodyPr>
          <a:lstStyle/>
          <a:p>
            <a:pPr marL="9525" marR="228594" algn="ctr">
              <a:lnSpc>
                <a:spcPct val="160714"/>
              </a:lnSpc>
              <a:buClr>
                <a:srgbClr val="41338A"/>
              </a:buClr>
              <a:buSzPts val="2800"/>
            </a:pPr>
            <a:r>
              <a:rPr lang="ru-RU" sz="2400" b="1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2020</a:t>
            </a:r>
            <a:endParaRPr sz="2400" b="1" dirty="0"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412" name="Google Shape;412;p5"/>
          <p:cNvSpPr txBox="1"/>
          <p:nvPr/>
        </p:nvSpPr>
        <p:spPr>
          <a:xfrm>
            <a:off x="7212630" y="1284795"/>
            <a:ext cx="986189" cy="642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138" rIns="0" bIns="0" anchor="ctr" anchorCtr="0">
            <a:spAutoFit/>
          </a:bodyPr>
          <a:lstStyle/>
          <a:p>
            <a:pPr marL="9525" marR="228594" algn="ctr">
              <a:lnSpc>
                <a:spcPct val="160714"/>
              </a:lnSpc>
              <a:buClr>
                <a:srgbClr val="41338A"/>
              </a:buClr>
              <a:buSzPts val="2800"/>
            </a:pPr>
            <a:r>
              <a:rPr lang="ru-RU" sz="2400" b="1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2023</a:t>
            </a:r>
            <a:endParaRPr sz="2400" b="1" dirty="0"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99" name="Google Shape;410;p5">
            <a:extLst>
              <a:ext uri="{FF2B5EF4-FFF2-40B4-BE49-F238E27FC236}">
                <a16:creationId xmlns:a16="http://schemas.microsoft.com/office/drawing/2014/main" id="{E43F200C-68C9-4685-99FC-9BE66FB2F87E}"/>
              </a:ext>
            </a:extLst>
          </p:cNvPr>
          <p:cNvSpPr txBox="1"/>
          <p:nvPr/>
        </p:nvSpPr>
        <p:spPr>
          <a:xfrm>
            <a:off x="1" y="4543614"/>
            <a:ext cx="3021702" cy="443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138" rIns="0" bIns="0" anchor="ctr" anchorCtr="0">
            <a:spAutoFit/>
          </a:bodyPr>
          <a:lstStyle/>
          <a:p>
            <a:pPr marL="9525" marR="228594" algn="ctr">
              <a:lnSpc>
                <a:spcPct val="160714"/>
              </a:lnSpc>
              <a:buClr>
                <a:srgbClr val="41338A"/>
              </a:buClr>
              <a:buSzPts val="2800"/>
            </a:pPr>
            <a:r>
              <a:rPr lang="ru-RU" sz="1600" b="1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РЕАЛИЗОВАНО 1819</a:t>
            </a:r>
            <a:endParaRPr sz="1600" b="1" dirty="0"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100" name="Google Shape;410;p5">
            <a:extLst>
              <a:ext uri="{FF2B5EF4-FFF2-40B4-BE49-F238E27FC236}">
                <a16:creationId xmlns:a16="http://schemas.microsoft.com/office/drawing/2014/main" id="{93088720-66BD-4695-A2A9-4EEA0AFFADB7}"/>
              </a:ext>
            </a:extLst>
          </p:cNvPr>
          <p:cNvSpPr txBox="1"/>
          <p:nvPr/>
        </p:nvSpPr>
        <p:spPr>
          <a:xfrm>
            <a:off x="3115652" y="4541260"/>
            <a:ext cx="3021702" cy="443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138" rIns="0" bIns="0" anchor="ctr" anchorCtr="0">
            <a:spAutoFit/>
          </a:bodyPr>
          <a:lstStyle/>
          <a:p>
            <a:pPr marL="9525" marR="228594" algn="ctr">
              <a:lnSpc>
                <a:spcPct val="160714"/>
              </a:lnSpc>
              <a:buClr>
                <a:srgbClr val="41338A"/>
              </a:buClr>
              <a:buSzPts val="2800"/>
            </a:pPr>
            <a:r>
              <a:rPr lang="ru-RU" sz="1600" b="1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РЕАЛИЗОВАНО 1142</a:t>
            </a:r>
            <a:endParaRPr sz="1600" b="1" dirty="0"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sp>
        <p:nvSpPr>
          <p:cNvPr id="101" name="Google Shape;410;p5">
            <a:extLst>
              <a:ext uri="{FF2B5EF4-FFF2-40B4-BE49-F238E27FC236}">
                <a16:creationId xmlns:a16="http://schemas.microsoft.com/office/drawing/2014/main" id="{BD8D761E-CC45-4FFD-8AC2-0F2E7A8C0BB5}"/>
              </a:ext>
            </a:extLst>
          </p:cNvPr>
          <p:cNvSpPr txBox="1"/>
          <p:nvPr/>
        </p:nvSpPr>
        <p:spPr>
          <a:xfrm>
            <a:off x="6103289" y="4515600"/>
            <a:ext cx="3021702" cy="443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138" rIns="0" bIns="0" anchor="ctr" anchorCtr="0">
            <a:spAutoFit/>
          </a:bodyPr>
          <a:lstStyle/>
          <a:p>
            <a:pPr marL="9525" marR="228594" algn="ctr">
              <a:lnSpc>
                <a:spcPct val="160714"/>
              </a:lnSpc>
              <a:buClr>
                <a:srgbClr val="41338A"/>
              </a:buClr>
              <a:buSzPts val="2800"/>
            </a:pPr>
            <a:r>
              <a:rPr lang="ru-RU" sz="1600" b="1" dirty="0">
                <a:latin typeface="Times New Roman" panose="02020603050405020304" pitchFamily="18" charset="0"/>
                <a:ea typeface="Montserrat"/>
                <a:cs typeface="Times New Roman" panose="02020603050405020304" pitchFamily="18" charset="0"/>
                <a:sym typeface="Montserrat"/>
              </a:rPr>
              <a:t>РЕАЛИЗОВАНО 432</a:t>
            </a:r>
            <a:endParaRPr sz="1600" b="1" dirty="0"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pic>
        <p:nvPicPr>
          <p:cNvPr id="103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 flipH="1">
            <a:off x="7989725" y="112495"/>
            <a:ext cx="1001191" cy="94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13853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-3000"/>
            <a:ext cx="4716016" cy="5143500"/>
          </a:xfrm>
          <a:prstGeom prst="rect">
            <a:avLst/>
          </a:prstGeom>
          <a:solidFill>
            <a:srgbClr val="A5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F7FF57-7985-4BDB-A6C5-DA156F01329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70012" y="2924964"/>
            <a:ext cx="4320480" cy="733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схода/собрания</a:t>
            </a:r>
          </a:p>
          <a:p>
            <a:pPr marL="385763" indent="-385763" algn="ctr">
              <a:buFont typeface="+mj-lt"/>
              <a:buAutoNum type="arabicPeriod"/>
            </a:pPr>
            <a:endParaRPr lang="ru-RU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C5A1B8-C9BC-45F6-AFBF-96CCE86607F4}"/>
              </a:ext>
            </a:extLst>
          </p:cNvPr>
          <p:cNvSpPr txBox="1"/>
          <p:nvPr/>
        </p:nvSpPr>
        <p:spPr>
          <a:xfrm flipH="1">
            <a:off x="0" y="1841628"/>
            <a:ext cx="5436096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alt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 СОБРАНИЯ</a:t>
            </a:r>
            <a:endParaRPr lang="ru-RU" sz="3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268253" y="-14782"/>
            <a:ext cx="875747" cy="82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36512" y="264375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rgbClr val="2AABA8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82"/>
          <a:stretch/>
        </p:blipFill>
        <p:spPr bwMode="auto">
          <a:xfrm>
            <a:off x="4427984" y="1347614"/>
            <a:ext cx="4524670" cy="345638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36687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70276" y="-623853"/>
            <a:ext cx="4803999" cy="6795334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CF7FF57-7985-4BDB-A6C5-DA156F01329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0133" y="714970"/>
            <a:ext cx="2132059" cy="531672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Подписной лист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C5A1B8-C9BC-45F6-AFBF-96CCE86607F4}"/>
              </a:ext>
            </a:extLst>
          </p:cNvPr>
          <p:cNvSpPr txBox="1"/>
          <p:nvPr/>
        </p:nvSpPr>
        <p:spPr>
          <a:xfrm flipH="1">
            <a:off x="94040" y="22917"/>
            <a:ext cx="5436096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alt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 СОБРАНИЯ</a:t>
            </a:r>
            <a:endParaRPr lang="ru-RU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2659B8-3B4C-4069-83BC-B27BA0D55A6A}"/>
              </a:ext>
            </a:extLst>
          </p:cNvPr>
          <p:cNvSpPr txBox="1"/>
          <p:nvPr/>
        </p:nvSpPr>
        <p:spPr>
          <a:xfrm>
            <a:off x="28125" y="1337569"/>
            <a:ext cx="25820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Наименование должно отражать суть проекта (отвечать на 3 вопроса):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Что? С чем/чего? Где?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Что?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чем/чего?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площадки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Где?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адресу г. Ижевск, ул. Мира д.1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Название проекта на подписном листе должно совпадать с п.1.1. в Заявке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Подписной лист должен заполняться вручную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94040" y="48290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rgbClr val="2AABA8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</a:p>
        </p:txBody>
      </p:sp>
      <p:pic>
        <p:nvPicPr>
          <p:cNvPr id="9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202699" y="142028"/>
            <a:ext cx="724760" cy="681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3421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182"/>
            <a:ext cx="8388424" cy="4241295"/>
          </a:xfrm>
          <a:prstGeom prst="rect">
            <a:avLst/>
          </a:prstGeom>
          <a:solidFill>
            <a:srgbClr val="A5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1CF7FF57-7985-4BDB-A6C5-DA156F013299}"/>
              </a:ext>
            </a:extLst>
          </p:cNvPr>
          <p:cNvSpPr txBox="1">
            <a:spLocks/>
          </p:cNvSpPr>
          <p:nvPr/>
        </p:nvSpPr>
        <p:spPr>
          <a:xfrm>
            <a:off x="658995" y="901492"/>
            <a:ext cx="5497181" cy="35921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Фотографии либо видео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C5A1B8-C9BC-45F6-AFBF-96CCE86607F4}"/>
              </a:ext>
            </a:extLst>
          </p:cNvPr>
          <p:cNvSpPr txBox="1"/>
          <p:nvPr/>
        </p:nvSpPr>
        <p:spPr>
          <a:xfrm flipH="1">
            <a:off x="201686" y="64772"/>
            <a:ext cx="5436096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alt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 СОБРАНИЯ</a:t>
            </a:r>
            <a:endParaRPr lang="ru-RU" sz="3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3694" y="2980273"/>
            <a:ext cx="4730354" cy="81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людей в Протоколе и подписных листах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должно быть больше количества жителей, присутствующих на фотографиях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01686" y="1564245"/>
            <a:ext cx="4730354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ПРИЛОЖИТЕ 1-2 ФОТОГРАФИИ ЛИБО ВИДЕО С СОБРАНИЯ в  хорошем качестве и с удачного  ракурса, </a:t>
            </a:r>
          </a:p>
          <a:p>
            <a:r>
              <a:rPr lang="ru-RU" sz="2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которому можно установить точное количество участников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940152" y="4371950"/>
            <a:ext cx="2592288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подсчете учитываются лица старше 18 лет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76056" y="1437164"/>
            <a:ext cx="3367093" cy="2041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фото и видео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быть виден плакат, на котором указано название конкурса и год участия в нем</a:t>
            </a:r>
          </a:p>
          <a:p>
            <a:endParaRPr lang="ru-RU" sz="2000" b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лист размера А2-А3, где прописано «Наша инициатива-2027»</a:t>
            </a:r>
          </a:p>
          <a:p>
            <a:endParaRPr lang="ru-RU" sz="2000" b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Можете указать наименование проекта и населенного пункта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64958" y="2501096"/>
            <a:ext cx="4739090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Зафиксируйте на ВИДЕО момент оглашения инициативных проектов и процесс выбора приоритетного</a:t>
            </a:r>
          </a:p>
        </p:txBody>
      </p:sp>
      <p:pic>
        <p:nvPicPr>
          <p:cNvPr id="36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411704" y="84998"/>
            <a:ext cx="687955" cy="64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047" y="4309459"/>
            <a:ext cx="897469" cy="5105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3721"/>
            <a:ext cx="268001" cy="26264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9" y="2457197"/>
            <a:ext cx="268001" cy="262641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" y="3254191"/>
            <a:ext cx="268001" cy="262641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035" y="1706806"/>
            <a:ext cx="268001" cy="262641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035" y="2576019"/>
            <a:ext cx="268001" cy="26264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8406" y="667492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rgbClr val="2AABA8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820820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144000" cy="1136168"/>
          </a:xfrm>
          <a:prstGeom prst="rect">
            <a:avLst/>
          </a:prstGeom>
          <a:solidFill>
            <a:srgbClr val="A5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553242" y="129324"/>
            <a:ext cx="5674942" cy="93025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ФОТОГРАФИЙ</a:t>
            </a:r>
          </a:p>
        </p:txBody>
      </p:sp>
      <p:pic>
        <p:nvPicPr>
          <p:cNvPr id="3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100392" y="142028"/>
            <a:ext cx="898884" cy="84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isu.mfur.ru/web/uploads/2025/%D0%98%D0%B6%D0%B5%D0%B2%D1%81%D0%BA/%D0%9E%D0%BA%D1%82%D1%8F%D0%B1%D1%80%D1%8C%D1%81%D0%BA%D0%B8%D0%B9/meetings/2851-1-1732805881-1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356" y="1259586"/>
            <a:ext cx="5112568" cy="383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FC1C9A7-CEFA-4749-831F-A1B8A9D2A16A}"/>
              </a:ext>
            </a:extLst>
          </p:cNvPr>
          <p:cNvSpPr/>
          <p:nvPr/>
        </p:nvSpPr>
        <p:spPr>
          <a:xfrm rot="542836">
            <a:off x="3722265" y="3645775"/>
            <a:ext cx="421733" cy="216024"/>
          </a:xfrm>
          <a:prstGeom prst="rect">
            <a:avLst/>
          </a:prstGeom>
          <a:solidFill>
            <a:srgbClr val="D9D5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73630B-CA75-45FF-BB23-E97A3999BBB3}"/>
              </a:ext>
            </a:extLst>
          </p:cNvPr>
          <p:cNvSpPr txBox="1"/>
          <p:nvPr/>
        </p:nvSpPr>
        <p:spPr>
          <a:xfrm rot="360747">
            <a:off x="3661262" y="3607772"/>
            <a:ext cx="54373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rgbClr val="A62F3B"/>
                </a:solidFill>
                <a:latin typeface="Arial Black" panose="020B0A04020102020204" pitchFamily="34" charset="0"/>
              </a:rPr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26190859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827584" y="902205"/>
            <a:ext cx="8316416" cy="4241295"/>
          </a:xfrm>
          <a:prstGeom prst="rect">
            <a:avLst/>
          </a:prstGeom>
          <a:solidFill>
            <a:srgbClr val="A5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761B3F45-6055-44D9-BD55-413C2DE51A9A}"/>
              </a:ext>
            </a:extLst>
          </p:cNvPr>
          <p:cNvGrpSpPr/>
          <p:nvPr/>
        </p:nvGrpSpPr>
        <p:grpSpPr>
          <a:xfrm>
            <a:off x="4860033" y="1671347"/>
            <a:ext cx="4112160" cy="2399351"/>
            <a:chOff x="2411760" y="1671347"/>
            <a:chExt cx="6560433" cy="4920324"/>
          </a:xfrm>
        </p:grpSpPr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id="{E7B2E758-5D4A-4135-847E-C4A0A48E98CB}"/>
                </a:ext>
              </a:extLst>
            </p:cNvPr>
            <p:cNvGrpSpPr/>
            <p:nvPr/>
          </p:nvGrpSpPr>
          <p:grpSpPr>
            <a:xfrm>
              <a:off x="2411760" y="1671347"/>
              <a:ext cx="6560433" cy="4920324"/>
              <a:chOff x="2411760" y="1671347"/>
              <a:chExt cx="6560433" cy="4920324"/>
            </a:xfrm>
          </p:grpSpPr>
          <p:pic>
            <p:nvPicPr>
              <p:cNvPr id="8194" name="Picture 2" descr="http://isu.mfur.ru/web/uploads/2025/%D0%98%D0%B6%D0%B5%D0%B2%D1%81%D0%BA/%D0%98%D0%BD%D0%B4%D1%83%D1%81%D1%82%D1%80%D0%B8%D0%B0%D0%BB%D1%8C%D0%BD%D1%8B%D0%B9/meetings/2835-1-1734098391-197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11760" y="1671347"/>
                <a:ext cx="6560433" cy="492032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B41D6675-BACA-4E7E-AE94-9222A341BAF7}"/>
                  </a:ext>
                </a:extLst>
              </p:cNvPr>
              <p:cNvSpPr/>
              <p:nvPr/>
            </p:nvSpPr>
            <p:spPr>
              <a:xfrm rot="196429">
                <a:off x="4815880" y="3957027"/>
                <a:ext cx="288032" cy="130796"/>
              </a:xfrm>
              <a:prstGeom prst="rect">
                <a:avLst/>
              </a:prstGeom>
              <a:solidFill>
                <a:srgbClr val="C2D0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A9BEE83-CF1C-420F-9136-2AA43D88535A}"/>
                </a:ext>
              </a:extLst>
            </p:cNvPr>
            <p:cNvSpPr txBox="1"/>
            <p:nvPr/>
          </p:nvSpPr>
          <p:spPr>
            <a:xfrm rot="164295">
              <a:off x="4715311" y="3848857"/>
              <a:ext cx="863416" cy="347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500" b="1" dirty="0">
                  <a:latin typeface="Segoe UI" panose="020B0502040204020203" pitchFamily="34" charset="0"/>
                  <a:cs typeface="Segoe UI" panose="020B0502040204020203" pitchFamily="34" charset="0"/>
                </a:rPr>
                <a:t>2027</a:t>
              </a:r>
            </a:p>
          </p:txBody>
        </p:sp>
      </p:grpSp>
      <p:pic>
        <p:nvPicPr>
          <p:cNvPr id="2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202699" y="142028"/>
            <a:ext cx="724760" cy="681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\\Ceey-srv\файлообменник\_2 БЮДЖЕТИРОВАНИЕ - ИБ\_НАША_ИНИЦИАТИВА\Наша инициатива 2023\2. Обучение\Для Ушиба фото\1345-3-1646846386-1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09865"/>
            <a:ext cx="4448200" cy="2960833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99592" y="4161472"/>
            <a:ext cx="34453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ПЛОХОЙ ПРИМЕР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36096" y="1141225"/>
            <a:ext cx="38175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ХОРОШИЙ ПРИМЕР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56" t="22751" r="9459" b="16508"/>
          <a:stretch/>
        </p:blipFill>
        <p:spPr>
          <a:xfrm>
            <a:off x="179512" y="835256"/>
            <a:ext cx="1008112" cy="97905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8" t="14667" r="50178" b="16148"/>
          <a:stretch/>
        </p:blipFill>
        <p:spPr>
          <a:xfrm>
            <a:off x="4499993" y="972725"/>
            <a:ext cx="1152127" cy="112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2341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3182"/>
            <a:ext cx="8316416" cy="4241295"/>
          </a:xfrm>
          <a:prstGeom prst="rect">
            <a:avLst/>
          </a:prstGeom>
          <a:solidFill>
            <a:srgbClr val="A5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1481" y="90990"/>
            <a:ext cx="2160240" cy="848434"/>
          </a:xfrm>
          <a:prstGeom prst="roundRect">
            <a:avLst/>
          </a:prstGeom>
          <a:solidFill>
            <a:schemeClr val="bg1"/>
          </a:solidFill>
          <a:ln>
            <a:solidFill>
              <a:srgbClr val="2AA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F7FF57-7985-4BDB-A6C5-DA156F01329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076056" y="129848"/>
            <a:ext cx="2085665" cy="9264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Инициативный </a:t>
            </a:r>
          </a:p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marL="0" indent="0">
              <a:buNone/>
            </a:pPr>
            <a:endParaRPr lang="ru-RU" sz="2700" dirty="0">
              <a:latin typeface="Arial" pitchFamily="34" charset="0"/>
              <a:cs typeface="Arial" pitchFamily="34" charset="0"/>
            </a:endParaRPr>
          </a:p>
          <a:p>
            <a:pPr marL="385763" indent="-385763">
              <a:buFont typeface="+mj-lt"/>
              <a:buAutoNum type="arabicPeriod"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C5A1B8-C9BC-45F6-AFBF-96CCE86607F4}"/>
              </a:ext>
            </a:extLst>
          </p:cNvPr>
          <p:cNvSpPr txBox="1"/>
          <p:nvPr/>
        </p:nvSpPr>
        <p:spPr>
          <a:xfrm flipH="1">
            <a:off x="161054" y="142028"/>
            <a:ext cx="5436096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alt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 СОБРАНИЯ</a:t>
            </a:r>
            <a:endParaRPr lang="ru-RU" sz="3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316416" y="142028"/>
            <a:ext cx="822334" cy="77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984" y="67132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rgbClr val="2AABA8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54" y="1105691"/>
            <a:ext cx="2780875" cy="395126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105691"/>
            <a:ext cx="2798329" cy="394262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073687"/>
            <a:ext cx="2808312" cy="398327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86399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0" y="902203"/>
            <a:ext cx="8316416" cy="4241295"/>
          </a:xfrm>
          <a:prstGeom prst="rect">
            <a:avLst/>
          </a:prstGeom>
          <a:solidFill>
            <a:srgbClr val="A5E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с двумя скругленными соседними углами 11"/>
          <p:cNvSpPr/>
          <p:nvPr/>
        </p:nvSpPr>
        <p:spPr>
          <a:xfrm rot="5400000">
            <a:off x="2510685" y="1581983"/>
            <a:ext cx="817598" cy="5940152"/>
          </a:xfrm>
          <a:prstGeom prst="round2SameRect">
            <a:avLst/>
          </a:prstGeom>
          <a:solidFill>
            <a:schemeClr val="bg1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с двумя скругленными соседними углами 10"/>
          <p:cNvSpPr/>
          <p:nvPr/>
        </p:nvSpPr>
        <p:spPr>
          <a:xfrm rot="5400000">
            <a:off x="2502669" y="624220"/>
            <a:ext cx="817598" cy="5940152"/>
          </a:xfrm>
          <a:prstGeom prst="round2SameRect">
            <a:avLst/>
          </a:prstGeom>
          <a:solidFill>
            <a:schemeClr val="bg1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с двумя скругленными соседними углами 9"/>
          <p:cNvSpPr/>
          <p:nvPr/>
        </p:nvSpPr>
        <p:spPr>
          <a:xfrm rot="5400000">
            <a:off x="2502669" y="-394219"/>
            <a:ext cx="817598" cy="5940152"/>
          </a:xfrm>
          <a:prstGeom prst="round2SameRect">
            <a:avLst/>
          </a:prstGeom>
          <a:solidFill>
            <a:schemeClr val="bg1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 rot="5400000">
            <a:off x="2502669" y="-1421093"/>
            <a:ext cx="817598" cy="5940152"/>
          </a:xfrm>
          <a:prstGeom prst="round2SameRect">
            <a:avLst/>
          </a:prstGeom>
          <a:solidFill>
            <a:schemeClr val="bg1"/>
          </a:solidFill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69330" y="142028"/>
            <a:ext cx="8495749" cy="57606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 СХОДА/СОБРАНИЯ</a:t>
            </a:r>
          </a:p>
        </p:txBody>
      </p:sp>
      <p:pic>
        <p:nvPicPr>
          <p:cNvPr id="5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115637" y="110814"/>
            <a:ext cx="898884" cy="84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67152" y="1303188"/>
            <a:ext cx="3909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собрания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330" y="2345024"/>
            <a:ext cx="3955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Подписной лист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152" y="4333891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Выбранный инициативный проект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152" y="3363463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Фотографии или видео собрания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31742" y="107235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rgbClr val="2AABA8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ru-RU" sz="5400" b="1" cap="none" spc="0" dirty="0">
              <a:ln w="12700">
                <a:solidFill>
                  <a:srgbClr val="2AABA8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331740" y="210123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rgbClr val="2AABA8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12700">
                <a:solidFill>
                  <a:srgbClr val="2AABA8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48504" y="313263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rgbClr val="2AABA8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12700">
                <a:solidFill>
                  <a:srgbClr val="2AABA8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331742" y="4090393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rgbClr val="2AABA8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</a:t>
            </a:r>
            <a:endParaRPr lang="ru-RU" sz="5400" b="1" cap="none" spc="0" dirty="0">
              <a:ln w="12700">
                <a:solidFill>
                  <a:srgbClr val="2AABA8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10072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08520" y="1707654"/>
            <a:ext cx="9333543" cy="1944216"/>
          </a:xfrm>
          <a:prstGeom prst="rect">
            <a:avLst/>
          </a:prstGeom>
          <a:solidFill>
            <a:srgbClr val="A5EBE9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1734789" y="2247714"/>
            <a:ext cx="5646923" cy="86409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ВОПРОСЫ-ОТВЕТЫ</a:t>
            </a:r>
          </a:p>
        </p:txBody>
      </p:sp>
      <p:pic>
        <p:nvPicPr>
          <p:cNvPr id="3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539552" y="2157704"/>
            <a:ext cx="1109980" cy="1044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83518"/>
            <a:ext cx="3284984" cy="195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085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8" name="Picture 1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002" y="530338"/>
            <a:ext cx="3743996" cy="408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1637172"/>
            <a:ext cx="9144000" cy="1872208"/>
          </a:xfrm>
          <a:prstGeom prst="rect">
            <a:avLst/>
          </a:prstGeom>
          <a:solidFill>
            <a:srgbClr val="FF00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179512" y="2141228"/>
            <a:ext cx="2260581" cy="86409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2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5263572" y="1820657"/>
            <a:ext cx="3850070" cy="150523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ЗАЯВКИ</a:t>
            </a:r>
          </a:p>
        </p:txBody>
      </p:sp>
    </p:spTree>
    <p:extLst>
      <p:ext uri="{BB962C8B-B14F-4D97-AF65-F5344CB8AC3E}">
        <p14:creationId xmlns:p14="http://schemas.microsoft.com/office/powerpoint/2010/main" val="25337263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трелка вправо 5"/>
          <p:cNvSpPr/>
          <p:nvPr/>
        </p:nvSpPr>
        <p:spPr>
          <a:xfrm>
            <a:off x="5508104" y="1764181"/>
            <a:ext cx="3384375" cy="2911281"/>
          </a:xfrm>
          <a:prstGeom prst="rightArrow">
            <a:avLst>
              <a:gd name="adj1" fmla="val 50000"/>
              <a:gd name="adj2" fmla="val 49738"/>
            </a:avLst>
          </a:prstGeom>
          <a:solidFill>
            <a:srgbClr val="FFE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7154300" y="2713582"/>
            <a:ext cx="1512168" cy="1011887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5597034" y="2713583"/>
            <a:ext cx="1512168" cy="1011887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7976" y="2499742"/>
            <a:ext cx="5135920" cy="1440160"/>
          </a:xfrm>
          <a:prstGeom prst="rect">
            <a:avLst/>
          </a:prstGeom>
          <a:solidFill>
            <a:srgbClr val="FF00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705650" y="2715766"/>
            <a:ext cx="1512168" cy="1011887"/>
          </a:xfrm>
          <a:prstGeom prst="roundRect">
            <a:avLst/>
          </a:prstGeom>
          <a:solidFill>
            <a:schemeClr val="bg1"/>
          </a:solidFill>
          <a:ln>
            <a:solidFill>
              <a:srgbClr val="D542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223963" y="2713877"/>
            <a:ext cx="1267917" cy="1011887"/>
          </a:xfrm>
          <a:prstGeom prst="roundRect">
            <a:avLst/>
          </a:prstGeom>
          <a:solidFill>
            <a:schemeClr val="bg1"/>
          </a:solidFill>
          <a:ln>
            <a:solidFill>
              <a:srgbClr val="D542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6291" y="2715766"/>
            <a:ext cx="1512168" cy="1011887"/>
          </a:xfrm>
          <a:prstGeom prst="roundRect">
            <a:avLst/>
          </a:prstGeom>
          <a:solidFill>
            <a:schemeClr val="bg1"/>
          </a:solidFill>
          <a:ln>
            <a:solidFill>
              <a:srgbClr val="D542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Picture backgroun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0" descr="Picture background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2" descr="Picture background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4" descr="Picture background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55574" y="37493"/>
            <a:ext cx="78008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РАБОТЫ ПРИ ПРЕДОСТАВЛЕНИИ ДОКУМЕНТОВ</a:t>
            </a:r>
            <a:endParaRPr lang="ru-RU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8592" y="2867766"/>
            <a:ext cx="1573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Инициативная группа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243096" y="2865877"/>
            <a:ext cx="12052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Куратор в МО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05650" y="2960099"/>
            <a:ext cx="1552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МО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33038" y="2865877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Проектный центр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625870" y="1468754"/>
            <a:ext cx="2500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уровень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508104" y="1113468"/>
            <a:ext cx="30569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уровень</a:t>
            </a:r>
          </a:p>
        </p:txBody>
      </p:sp>
      <p:sp>
        <p:nvSpPr>
          <p:cNvPr id="42" name="Левая фигурная скобка 41"/>
          <p:cNvSpPr/>
          <p:nvPr/>
        </p:nvSpPr>
        <p:spPr>
          <a:xfrm rot="5400000">
            <a:off x="6893301" y="166613"/>
            <a:ext cx="286583" cy="3056977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Левая фигурная скобка 42"/>
          <p:cNvSpPr/>
          <p:nvPr/>
        </p:nvSpPr>
        <p:spPr>
          <a:xfrm rot="5400000">
            <a:off x="2677286" y="-429487"/>
            <a:ext cx="397297" cy="5135922"/>
          </a:xfrm>
          <a:prstGeom prst="leftBrace">
            <a:avLst>
              <a:gd name="adj1" fmla="val 8333"/>
              <a:gd name="adj2" fmla="val 4927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115637" y="110814"/>
            <a:ext cx="898884" cy="84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7173144" y="2867766"/>
            <a:ext cx="1527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Минфин УР</a:t>
            </a:r>
          </a:p>
        </p:txBody>
      </p:sp>
    </p:spTree>
    <p:extLst>
      <p:ext uri="{BB962C8B-B14F-4D97-AF65-F5344CB8AC3E}">
        <p14:creationId xmlns:p14="http://schemas.microsoft.com/office/powerpoint/2010/main" val="3904664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7822" y="12129"/>
            <a:ext cx="3426358" cy="5143500"/>
          </a:xfrm>
          <a:prstGeom prst="rect">
            <a:avLst/>
          </a:prstGeom>
          <a:solidFill>
            <a:srgbClr val="CFE4F3"/>
          </a:solidFill>
          <a:ln>
            <a:solidFill>
              <a:srgbClr val="CFE4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0" y="1275606"/>
            <a:ext cx="34263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конкурса </a:t>
            </a:r>
          </a:p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«Наша инициатива -2026»</a:t>
            </a:r>
          </a:p>
        </p:txBody>
      </p:sp>
      <p:pic>
        <p:nvPicPr>
          <p:cNvPr id="3090" name="Picture 18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88" y="3862758"/>
            <a:ext cx="936104" cy="110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D64F7800-F532-4C32-9B6C-F06178B2EB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543513"/>
              </p:ext>
            </p:extLst>
          </p:nvPr>
        </p:nvGraphicFramePr>
        <p:xfrm>
          <a:off x="3703139" y="250337"/>
          <a:ext cx="5261781" cy="4744591"/>
        </p:xfrm>
        <a:graphic>
          <a:graphicData uri="http://schemas.openxmlformats.org/drawingml/2006/table">
            <a:tbl>
              <a:tblPr/>
              <a:tblGrid>
                <a:gridCol w="551454">
                  <a:extLst>
                    <a:ext uri="{9D8B030D-6E8A-4147-A177-3AD203B41FA5}">
                      <a16:colId xmlns:a16="http://schemas.microsoft.com/office/drawing/2014/main" val="2125982237"/>
                    </a:ext>
                  </a:extLst>
                </a:gridCol>
                <a:gridCol w="1436075">
                  <a:extLst>
                    <a:ext uri="{9D8B030D-6E8A-4147-A177-3AD203B41FA5}">
                      <a16:colId xmlns:a16="http://schemas.microsoft.com/office/drawing/2014/main" val="1792000212"/>
                    </a:ext>
                  </a:extLst>
                </a:gridCol>
                <a:gridCol w="1125883">
                  <a:extLst>
                    <a:ext uri="{9D8B030D-6E8A-4147-A177-3AD203B41FA5}">
                      <a16:colId xmlns:a16="http://schemas.microsoft.com/office/drawing/2014/main" val="2079668039"/>
                    </a:ext>
                  </a:extLst>
                </a:gridCol>
                <a:gridCol w="1091417">
                  <a:extLst>
                    <a:ext uri="{9D8B030D-6E8A-4147-A177-3AD203B41FA5}">
                      <a16:colId xmlns:a16="http://schemas.microsoft.com/office/drawing/2014/main" val="383272410"/>
                    </a:ext>
                  </a:extLst>
                </a:gridCol>
                <a:gridCol w="1056952">
                  <a:extLst>
                    <a:ext uri="{9D8B030D-6E8A-4147-A177-3AD203B41FA5}">
                      <a16:colId xmlns:a16="http://schemas.microsoft.com/office/drawing/2014/main" val="3076490205"/>
                    </a:ext>
                  </a:extLst>
                </a:gridCol>
              </a:tblGrid>
              <a:tr h="4011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№</a:t>
                      </a:r>
                    </a:p>
                  </a:txBody>
                  <a:tcPr marL="3956" marR="3956" marT="3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3956" marR="3956" marT="3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проектов - победителей</a:t>
                      </a:r>
                    </a:p>
                  </a:txBody>
                  <a:tcPr marL="3956" marR="3956" marT="3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Стоимость проектов, руб.</a:t>
                      </a:r>
                    </a:p>
                  </a:txBody>
                  <a:tcPr marL="3956" marR="3956" marT="3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Средства из бюджета УР, руб.</a:t>
                      </a:r>
                    </a:p>
                  </a:txBody>
                  <a:tcPr marL="3956" marR="3956" marT="39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247290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Шарканский</a:t>
                      </a:r>
                      <a:endParaRPr lang="ru-RU" sz="9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42 653 464,23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29473543,9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1341926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Сарапульский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23 152 981,50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15998710,06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3763139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Ижевск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27 577 031,08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19055728,5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6913746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Вавожский</a:t>
                      </a:r>
                      <a:endParaRPr lang="ru-RU" sz="9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23 244 384,80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16061858,63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8651899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Увинский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14 429 690,41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9970915,85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4890252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Селтинский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13 620 100,88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9411488,98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2152734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Можга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7 822 555,92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5405385,73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4199903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Глазовский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13 653 009,91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9434228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0843769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Можгинский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12 725 829,20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8793547,41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1060147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Алнашский</a:t>
                      </a:r>
                      <a:endParaRPr lang="ru-RU" sz="9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16 298 032,36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11261870,7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9697145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Балезинский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14 875 398,27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10278901,19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0961203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Кезский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13 648 418,90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9431057,42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7031010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Сарапул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16 185 074,11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11183885,99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3315496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Дебёсский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B8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7 329 873,06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5064942,29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4043025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Киясовский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A0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6 244 468,94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4314928,03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8339802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Завьяловский</a:t>
                      </a:r>
                      <a:endParaRPr lang="ru-RU" sz="9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A03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9 491 184,70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6558408,62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7190203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Ярский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883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3 453 896,51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2386641,86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5284225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Сюмсинский</a:t>
                      </a:r>
                      <a:endParaRPr lang="ru-RU" sz="9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1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5 649 145,17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3903559,27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9817271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Юкаменский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1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5 142 229,52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3553276,75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1450565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Воткинский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1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5 910 983,32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4084489,44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9733197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Глазов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1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7 250 006,83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5009754,73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5127516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Игринский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1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6 421 790,93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4437456,08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6588757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Воткинск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1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6 794 156,11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4694761,85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1409334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Камбарский</a:t>
                      </a:r>
                      <a:endParaRPr lang="ru-RU" sz="9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1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3 438 344,13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2375895,79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9562018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Кизнерский</a:t>
                      </a:r>
                      <a:endParaRPr lang="ru-RU" sz="9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1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1 939 184,24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1339972,54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5215035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Каракулинский</a:t>
                      </a:r>
                      <a:endParaRPr lang="ru-RU" sz="9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1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1 029 850,00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711626,35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2802165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Якшур-Бодьинский</a:t>
                      </a:r>
                      <a:endParaRPr lang="ru-RU" sz="9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1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1 710 163,26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1181722,81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8207917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Малопургинский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1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537 126,51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371154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551088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Граховский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1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4729098"/>
                  </a:ext>
                </a:extLst>
              </a:tr>
              <a:tr h="1337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3956" marR="3956" marT="395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Красногорский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12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4939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33654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2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кругленный прямоугольник 34"/>
          <p:cNvSpPr/>
          <p:nvPr/>
        </p:nvSpPr>
        <p:spPr>
          <a:xfrm>
            <a:off x="4813999" y="3578114"/>
            <a:ext cx="3816424" cy="1487770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767969" y="2281582"/>
            <a:ext cx="3816424" cy="1226271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767969" y="1791208"/>
            <a:ext cx="3816424" cy="420502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767969" y="846986"/>
            <a:ext cx="3816424" cy="86066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39552" y="4047539"/>
            <a:ext cx="3816424" cy="1008112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39552" y="3003798"/>
            <a:ext cx="3816424" cy="1008112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39552" y="1914019"/>
            <a:ext cx="3816424" cy="1008112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24312" y="846986"/>
            <a:ext cx="3816424" cy="1008112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4A22A68-AA84-4D63-8EDE-C0CB9C31E4B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3914BAB-CABD-49A5-A39F-8D0D88C6D69E}" type="slidenum">
              <a:rPr lang="ru-RU" smtClean="0"/>
              <a:pPr/>
              <a:t>50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5ACD4E-64FE-493B-9A63-9428D949F20E}"/>
              </a:ext>
            </a:extLst>
          </p:cNvPr>
          <p:cNvSpPr txBox="1"/>
          <p:nvPr/>
        </p:nvSpPr>
        <p:spPr>
          <a:xfrm>
            <a:off x="556866" y="913929"/>
            <a:ext cx="3816424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мероприятия, инициативный проект, протокол собрания и подписные листы, фотографии с мероприятий и фото текущего состояния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C99946-B4B7-4381-8C35-07711FE46860}"/>
              </a:ext>
            </a:extLst>
          </p:cNvPr>
          <p:cNvSpPr txBox="1"/>
          <p:nvPr/>
        </p:nvSpPr>
        <p:spPr>
          <a:xfrm>
            <a:off x="4813999" y="1750698"/>
            <a:ext cx="3770393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документы, подтверждающие стоимость проекта (смета + ПЗ, КП)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88ACC95-3B28-4DA5-94E0-0800D87DAA08}"/>
              </a:ext>
            </a:extLst>
          </p:cNvPr>
          <p:cNvSpPr/>
          <p:nvPr/>
        </p:nvSpPr>
        <p:spPr>
          <a:xfrm>
            <a:off x="646188" y="3103897"/>
            <a:ext cx="3637779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гарантийные письма от ЮЛ, ИП, ФЛ о готовности принять участие в финансировании проекта</a:t>
            </a:r>
            <a:endParaRPr lang="ru-RU" sz="16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B9042C-F474-4BC6-88B2-2354216A903D}"/>
              </a:ext>
            </a:extLst>
          </p:cNvPr>
          <p:cNvSpPr txBox="1"/>
          <p:nvPr/>
        </p:nvSpPr>
        <p:spPr>
          <a:xfrm>
            <a:off x="4767970" y="806207"/>
            <a:ext cx="3816423" cy="114646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подтверждающие право собственности Администрации МО на объект недвижимости или земельный участок</a:t>
            </a:r>
          </a:p>
          <a:p>
            <a:pPr marL="257175" indent="-257175">
              <a:buAutoNum type="arabicPeriod" startAt="6"/>
            </a:pPr>
            <a:endParaRPr lang="ru-RU" sz="1400" dirty="0"/>
          </a:p>
        </p:txBody>
      </p:sp>
      <p:pic>
        <p:nvPicPr>
          <p:cNvPr id="23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360469" y="92754"/>
            <a:ext cx="783531" cy="73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182348" y="3807"/>
            <a:ext cx="6912974" cy="63541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К ЗАЯВКЕ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6188" y="4072291"/>
            <a:ext cx="36377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документы, подтверждающие имущественное/трудовое участие жителей, иных заинтересованных лиц в реализации проекта (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фотофиксация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акт выполненных работ, гарантийные письма)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4423C93-5602-46CF-87C2-789B83FDCBEF}"/>
              </a:ext>
            </a:extLst>
          </p:cNvPr>
          <p:cNvSpPr txBox="1"/>
          <p:nvPr/>
        </p:nvSpPr>
        <p:spPr>
          <a:xfrm>
            <a:off x="4767969" y="2316884"/>
            <a:ext cx="3816423" cy="114646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копии информационных материалов, которые касаются освещения участия МО в процессе отбора проекта + копии материалов о проведении культурно-массовых мероприятий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C6D278E-4DD6-4BDA-92BA-3D77A05E2211}"/>
              </a:ext>
            </a:extLst>
          </p:cNvPr>
          <p:cNvSpPr txBox="1"/>
          <p:nvPr/>
        </p:nvSpPr>
        <p:spPr>
          <a:xfrm>
            <a:off x="4902840" y="3611640"/>
            <a:ext cx="3754070" cy="130035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карта-схема (с указанием границ, размеров и условным изображением территории и объекта общественной инфраструктуры), отражающая визуальное представление проекта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9552" y="1936011"/>
            <a:ext cx="3816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выписка из сводной бюджетной росписи бюджета МО о размере финансирования проекта + выписка на содержание в будущем году</a:t>
            </a:r>
          </a:p>
        </p:txBody>
      </p:sp>
    </p:spTree>
    <p:extLst>
      <p:ext uri="{BB962C8B-B14F-4D97-AF65-F5344CB8AC3E}">
        <p14:creationId xmlns:p14="http://schemas.microsoft.com/office/powerpoint/2010/main" val="16809299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27584" y="902205"/>
            <a:ext cx="8316416" cy="4241295"/>
          </a:xfrm>
          <a:prstGeom prst="rect">
            <a:avLst/>
          </a:prstGeom>
          <a:solidFill>
            <a:srgbClr val="FF00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191705" y="26040"/>
            <a:ext cx="8495749" cy="57606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ТЕКУЩЕГО СОСТОЯНИЯ</a:t>
            </a:r>
          </a:p>
        </p:txBody>
      </p:sp>
      <p:pic>
        <p:nvPicPr>
          <p:cNvPr id="6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258362" y="77065"/>
            <a:ext cx="833797" cy="78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50516EA-D589-4914-ADA2-A1F83BC2AA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69" y="803276"/>
            <a:ext cx="3071362" cy="4095149"/>
          </a:xfrm>
          <a:prstGeom prst="rect">
            <a:avLst/>
          </a:prstGeom>
        </p:spPr>
      </p:pic>
      <p:pic>
        <p:nvPicPr>
          <p:cNvPr id="6146" name="Picture 2" descr="http://isu.mfur.ru/web/uploads/2025/%D0%98%D0%B6%D0%B5%D0%B2%D1%81%D0%BA/%D0%9E%D0%BA%D1%82%D1%8F%D0%B1%D1%80%D1%8C%D1%81%D0%BA%D0%B8%D0%B9/meetings/2851-4-1732806072-4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59561" y="1322787"/>
            <a:ext cx="4138285" cy="3103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0076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-3000"/>
            <a:ext cx="4716016" cy="5143500"/>
          </a:xfrm>
          <a:prstGeom prst="rect">
            <a:avLst/>
          </a:prstGeom>
          <a:solidFill>
            <a:srgbClr val="FF00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defRPr/>
            </a:pPr>
            <a:fld id="{5F4C8BD8-17EC-42F6-B2F3-6A8B01C0326E}" type="slidenum">
              <a:rPr lang="ru-RU">
                <a:solidFill>
                  <a:srgbClr val="FFFFFF">
                    <a:lumMod val="50000"/>
                  </a:srgbClr>
                </a:solidFill>
              </a:rPr>
              <a:pPr defTabSz="685783">
                <a:defRPr/>
              </a:pPr>
              <a:t>52</a:t>
            </a:fld>
            <a:endParaRPr lang="ru-RU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D723E0-2CB5-4D89-A91A-1DC05B08A83F}"/>
              </a:ext>
            </a:extLst>
          </p:cNvPr>
          <p:cNvSpPr txBox="1"/>
          <p:nvPr/>
        </p:nvSpPr>
        <p:spPr>
          <a:xfrm>
            <a:off x="58987" y="1563638"/>
            <a:ext cx="4598042" cy="31162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685783">
              <a:defRPr/>
            </a:pP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быть на имя </a:t>
            </a: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783">
              <a:defRPr/>
            </a:pP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Главы МО</a:t>
            </a:r>
          </a:p>
          <a:p>
            <a:pPr defTabSz="685783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783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Содержать:</a:t>
            </a:r>
          </a:p>
          <a:p>
            <a:pPr marL="342900" indent="-342900" defTabSz="685783">
              <a:buFont typeface="Courier New" panose="02070309020205020404" pitchFamily="49" charset="0"/>
              <a:buChar char="o"/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и год конкурса</a:t>
            </a:r>
          </a:p>
          <a:p>
            <a:pPr marL="342900" indent="-342900" defTabSz="685783">
              <a:buFont typeface="Courier New" panose="02070309020205020404" pitchFamily="49" charset="0"/>
              <a:buChar char="o"/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проекта</a:t>
            </a:r>
          </a:p>
          <a:p>
            <a:pPr marL="342900" indent="-342900" defTabSz="685783">
              <a:buFont typeface="Courier New" panose="02070309020205020404" pitchFamily="49" charset="0"/>
              <a:buChar char="o"/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сумма вклада</a:t>
            </a:r>
          </a:p>
          <a:p>
            <a:pPr marL="342900" indent="-342900" defTabSz="685783">
              <a:buFont typeface="Courier New" panose="02070309020205020404" pitchFamily="49" charset="0"/>
              <a:buChar char="o"/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реквизиты спонсора (для ЮЛ/ИП) или паспортные данные для ФЛ</a:t>
            </a:r>
          </a:p>
          <a:p>
            <a:pPr marL="342900" indent="-342900" defTabSz="685783">
              <a:buFontTx/>
              <a:buChar char="-"/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783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Оригинал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85641" y="59199"/>
            <a:ext cx="7243026" cy="111337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ГАРАНТИЙНЫЕ ПИСЬМА </a:t>
            </a:r>
            <a:b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готовности принять участие </a:t>
            </a:r>
          </a:p>
          <a:p>
            <a:pPr algn="l"/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финансировании проекта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267494"/>
            <a:ext cx="4459217" cy="469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284484" y="51470"/>
            <a:ext cx="829740" cy="78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9645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827584" y="0"/>
            <a:ext cx="8316416" cy="4241295"/>
          </a:xfrm>
          <a:prstGeom prst="rect">
            <a:avLst/>
          </a:prstGeom>
          <a:solidFill>
            <a:srgbClr val="FF00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defRPr/>
            </a:pPr>
            <a:fld id="{5F4C8BD8-17EC-42F6-B2F3-6A8B01C0326E}" type="slidenum">
              <a:rPr lang="ru-RU">
                <a:solidFill>
                  <a:srgbClr val="FFFFFF">
                    <a:lumMod val="50000"/>
                  </a:srgbClr>
                </a:solidFill>
              </a:rPr>
              <a:pPr defTabSz="685783">
                <a:defRPr/>
              </a:pPr>
              <a:t>53</a:t>
            </a:fld>
            <a:endParaRPr lang="ru-RU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D723E0-2CB5-4D89-A91A-1DC05B08A83F}"/>
              </a:ext>
            </a:extLst>
          </p:cNvPr>
          <p:cNvSpPr txBox="1"/>
          <p:nvPr/>
        </p:nvSpPr>
        <p:spPr>
          <a:xfrm>
            <a:off x="509404" y="1125057"/>
            <a:ext cx="3990587" cy="31162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685783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783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Фото- или видеофиксация до, во время и после выполненных работ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defTabSz="685783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каждый пункт трудового участия</a:t>
            </a:r>
          </a:p>
          <a:p>
            <a:pPr defTabSz="685783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783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 выполненных работ, заверенный главой/представителем администрации МО и печатью</a:t>
            </a:r>
          </a:p>
          <a:p>
            <a:pPr defTabSz="685783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783">
              <a:defRPr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Калькуляция в п.4.4.2 Заявки</a:t>
            </a:r>
          </a:p>
          <a:p>
            <a:pPr defTabSz="685783">
              <a:defRPr/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092447" y="130663"/>
            <a:ext cx="898884" cy="84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179512" y="0"/>
            <a:ext cx="7243026" cy="151216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 УЧАСТИЕ. </a:t>
            </a:r>
          </a:p>
          <a:p>
            <a:pPr algn="l"/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ПОДТВЕРДИТЬ?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0115" y="1275606"/>
            <a:ext cx="44435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2076" y="2502947"/>
            <a:ext cx="44435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0115" y="3376345"/>
            <a:ext cx="44435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3CC0DD-9CB0-4AF5-A0AE-FD13CE2F35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86" t="22141" r="69097" b="12807"/>
          <a:stretch/>
        </p:blipFill>
        <p:spPr>
          <a:xfrm>
            <a:off x="4787699" y="752991"/>
            <a:ext cx="1861895" cy="28378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906587-E48E-43F0-8886-7C8CAF2F53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750" t="18980" r="35534" b="8298"/>
          <a:stretch/>
        </p:blipFill>
        <p:spPr>
          <a:xfrm>
            <a:off x="6890575" y="1275606"/>
            <a:ext cx="2012444" cy="310831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C462AC4-B549-4DF4-9457-346FCF0ABA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859" t="25372" r="3133" b="7999"/>
          <a:stretch/>
        </p:blipFill>
        <p:spPr>
          <a:xfrm>
            <a:off x="5622252" y="2587114"/>
            <a:ext cx="1861895" cy="2606291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CD94440-A649-4A7B-8A7F-62B7A5C45110}"/>
              </a:ext>
            </a:extLst>
          </p:cNvPr>
          <p:cNvSpPr/>
          <p:nvPr/>
        </p:nvSpPr>
        <p:spPr>
          <a:xfrm>
            <a:off x="4837111" y="1629549"/>
            <a:ext cx="635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32A5BFB-9D3C-452A-9BA9-DB00DB436FEE}"/>
              </a:ext>
            </a:extLst>
          </p:cNvPr>
          <p:cNvSpPr/>
          <p:nvPr/>
        </p:nvSpPr>
        <p:spPr>
          <a:xfrm>
            <a:off x="6988535" y="897890"/>
            <a:ext cx="18165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01BAB4D-338E-445D-B302-EC0BCDCEAC91}"/>
              </a:ext>
            </a:extLst>
          </p:cNvPr>
          <p:cNvSpPr/>
          <p:nvPr/>
        </p:nvSpPr>
        <p:spPr>
          <a:xfrm>
            <a:off x="5608837" y="3782882"/>
            <a:ext cx="13156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9353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02205"/>
            <a:ext cx="8316416" cy="4241295"/>
          </a:xfrm>
          <a:prstGeom prst="rect">
            <a:avLst/>
          </a:prstGeom>
          <a:solidFill>
            <a:srgbClr val="FF00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5506" y="123477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 выполненных работ (трудовое участие)</a:t>
            </a:r>
          </a:p>
        </p:txBody>
      </p:sp>
      <p:pic>
        <p:nvPicPr>
          <p:cNvPr id="4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282508" y="57647"/>
            <a:ext cx="827067" cy="77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0689" y="769808"/>
            <a:ext cx="5096648" cy="40461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503328"/>
            <a:ext cx="4536504" cy="26401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42C8E4C-54CE-48B1-B33F-FB2E780B7426}"/>
              </a:ext>
            </a:extLst>
          </p:cNvPr>
          <p:cNvSpPr txBox="1"/>
          <p:nvPr/>
        </p:nvSpPr>
        <p:spPr>
          <a:xfrm>
            <a:off x="168309" y="4774750"/>
            <a:ext cx="4115659" cy="31547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*Шаблоны на сайте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http://ib.mfur.ru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2486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827584" y="0"/>
            <a:ext cx="8316416" cy="4241295"/>
          </a:xfrm>
          <a:prstGeom prst="rect">
            <a:avLst/>
          </a:prstGeom>
          <a:solidFill>
            <a:srgbClr val="FF00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defRPr/>
            </a:pPr>
            <a:fld id="{5F4C8BD8-17EC-42F6-B2F3-6A8B01C0326E}" type="slidenum">
              <a:rPr lang="ru-RU">
                <a:solidFill>
                  <a:srgbClr val="FFFFFF">
                    <a:lumMod val="50000"/>
                  </a:srgbClr>
                </a:solidFill>
              </a:rPr>
              <a:pPr defTabSz="685783">
                <a:defRPr/>
              </a:pPr>
              <a:t>55</a:t>
            </a:fld>
            <a:endParaRPr lang="ru-RU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D723E0-2CB5-4D89-A91A-1DC05B08A83F}"/>
              </a:ext>
            </a:extLst>
          </p:cNvPr>
          <p:cNvSpPr txBox="1"/>
          <p:nvPr/>
        </p:nvSpPr>
        <p:spPr>
          <a:xfrm>
            <a:off x="842998" y="1465352"/>
            <a:ext cx="4598628" cy="157735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685783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Гарантийные письма </a:t>
            </a:r>
          </a:p>
          <a:p>
            <a:pPr defTabSz="685783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имя Главы МО</a:t>
            </a:r>
          </a:p>
          <a:p>
            <a:pPr defTabSz="685783">
              <a:defRPr/>
            </a:pP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783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Калькуляция в п.4.4.2 Заявки</a:t>
            </a:r>
          </a:p>
          <a:p>
            <a:pPr defTabSz="685783">
              <a:defRPr/>
            </a:pPr>
            <a:endParaRPr lang="ru-RU" dirty="0">
              <a:solidFill>
                <a:prstClr val="black"/>
              </a:solidFill>
              <a:latin typeface="Bahnschrift SemiBold Condensed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092447" y="130663"/>
            <a:ext cx="898884" cy="84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179512" y="0"/>
            <a:ext cx="7848872" cy="151216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ИМУЩЕСТВЕННОЕ УЧАСТИЕ. </a:t>
            </a:r>
          </a:p>
          <a:p>
            <a:pPr algn="l"/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ПОДТВЕРДИТЬ?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5799" y="1451992"/>
            <a:ext cx="44435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1390" y="2205613"/>
            <a:ext cx="44435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</a:p>
        </p:txBody>
      </p:sp>
      <p:sp>
        <p:nvSpPr>
          <p:cNvPr id="6" name="AutoShape 10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2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4" descr="Picture backgroun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792" y="838418"/>
            <a:ext cx="4150161" cy="4150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561488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8316416" cy="5174063"/>
          </a:xfrm>
          <a:prstGeom prst="rect">
            <a:avLst/>
          </a:prstGeom>
          <a:solidFill>
            <a:srgbClr val="FF00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282508" y="123705"/>
            <a:ext cx="827067" cy="77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7049" y="-13769"/>
            <a:ext cx="758692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Заявки  </a:t>
            </a:r>
            <a:r>
              <a:rPr lang="ru-RU" altLang="ru-RU" sz="16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4.4.2. Имущественное и (или) трудовое участие жителей,  членов ТСЖ, жителей  ТОС, ИЖД, МКД, иных заинтересованных в реализации проекта лиц (описание выполненных работ, предоставление на безвозмездной основе услуг, материалы, оборудования):</a:t>
            </a: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Таблица 5</a:t>
            </a: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83900"/>
              </p:ext>
            </p:extLst>
          </p:nvPr>
        </p:nvGraphicFramePr>
        <p:xfrm>
          <a:off x="594853" y="1323439"/>
          <a:ext cx="7272807" cy="378811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80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5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14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84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55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616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513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работ, услуг, материалов, оборудования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 за единицу (руб.)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стоимость (руб.)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18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Имущественное</a:t>
                      </a:r>
                      <a:r>
                        <a:rPr lang="ru-RU" sz="1100" baseline="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участие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4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13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2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2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5640659"/>
                  </a:ext>
                </a:extLst>
              </a:tr>
              <a:tr h="283218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Трудовое</a:t>
                      </a:r>
                      <a:r>
                        <a:rPr lang="ru-RU" sz="11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участие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8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2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2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74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988" marR="34988" marT="57561" marB="5756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502298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70" y="179175"/>
            <a:ext cx="4621933" cy="477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0" y="-3000"/>
            <a:ext cx="4716016" cy="5143500"/>
          </a:xfrm>
          <a:prstGeom prst="rect">
            <a:avLst/>
          </a:prstGeom>
          <a:solidFill>
            <a:srgbClr val="FF00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defRPr/>
            </a:pPr>
            <a:fld id="{5F4C8BD8-17EC-42F6-B2F3-6A8B01C0326E}" type="slidenum">
              <a:rPr lang="ru-RU">
                <a:solidFill>
                  <a:srgbClr val="FFFFFF">
                    <a:lumMod val="50000"/>
                  </a:srgbClr>
                </a:solidFill>
              </a:rPr>
              <a:pPr defTabSz="685783">
                <a:defRPr/>
              </a:pPr>
              <a:t>57</a:t>
            </a:fld>
            <a:endParaRPr lang="ru-RU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D723E0-2CB5-4D89-A91A-1DC05B08A83F}"/>
              </a:ext>
            </a:extLst>
          </p:cNvPr>
          <p:cNvSpPr txBox="1"/>
          <p:nvPr/>
        </p:nvSpPr>
        <p:spPr>
          <a:xfrm>
            <a:off x="136119" y="1465423"/>
            <a:ext cx="4598042" cy="34547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685783">
              <a:defRPr/>
            </a:pP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быть на имя 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783">
              <a:defRPr/>
            </a:pP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Главы МО</a:t>
            </a:r>
          </a:p>
          <a:p>
            <a:pPr defTabSz="685783">
              <a:defRPr/>
            </a:pP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783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Содержать:</a:t>
            </a:r>
          </a:p>
          <a:p>
            <a:pPr marL="342900" indent="-342900" defTabSz="685783">
              <a:buFont typeface="Courier New" panose="02070309020205020404" pitchFamily="49" charset="0"/>
              <a:buChar char="o"/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конкурса</a:t>
            </a:r>
          </a:p>
          <a:p>
            <a:pPr marL="342900" indent="-342900" defTabSz="685783">
              <a:buFont typeface="Courier New" panose="02070309020205020404" pitchFamily="49" charset="0"/>
              <a:buChar char="o"/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проекта</a:t>
            </a:r>
          </a:p>
          <a:p>
            <a:pPr marL="342900" indent="-342900" defTabSz="685783">
              <a:buFont typeface="Courier New" panose="02070309020205020404" pitchFamily="49" charset="0"/>
              <a:buChar char="o"/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сумма и вид имущества</a:t>
            </a:r>
          </a:p>
          <a:p>
            <a:pPr marL="342900" indent="-342900" defTabSz="685783">
              <a:buFont typeface="Courier New" panose="02070309020205020404" pitchFamily="49" charset="0"/>
              <a:buChar char="o"/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реквизиты спонсора (для ЮЛ/ИП) или паспортные данные для ФЛ</a:t>
            </a:r>
          </a:p>
          <a:p>
            <a:pPr marL="342900" indent="-342900" defTabSz="685783">
              <a:buFontTx/>
              <a:buChar char="-"/>
              <a:defRPr/>
            </a:pP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783"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3.Оригинал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53752" y="0"/>
            <a:ext cx="4608512" cy="142569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ГАРАНТИЙНЫЕ ПИСЬМА </a:t>
            </a:r>
          </a:p>
          <a:p>
            <a:pPr algn="l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ИМУЩЕСТВЕННОЕ УЧАСТИЕ</a:t>
            </a:r>
          </a:p>
        </p:txBody>
      </p:sp>
      <p:pic>
        <p:nvPicPr>
          <p:cNvPr id="7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314260" y="100089"/>
            <a:ext cx="829740" cy="78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3578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827584" y="-36453"/>
            <a:ext cx="8316416" cy="5174063"/>
          </a:xfrm>
          <a:prstGeom prst="rect">
            <a:avLst/>
          </a:prstGeom>
          <a:solidFill>
            <a:srgbClr val="FF00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\\Ceey-srv\файлообменник\_2 БЮДЖЕТИРОВАНИЕ - ИБ\_НАША_ИНИЦИАТИВА\Наша инициатива 2023\2. Обучение\Для Ушиба фото\1271-6-1647623827-4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529" y="754600"/>
            <a:ext cx="4193937" cy="331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69330" y="194872"/>
            <a:ext cx="8495749" cy="57606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</a:t>
            </a:r>
          </a:p>
          <a:p>
            <a:pPr algn="l"/>
            <a:endParaRPr lang="ru-RU" sz="27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271412" y="93909"/>
            <a:ext cx="827067" cy="77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39711" y="1097632"/>
            <a:ext cx="46440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различных средств информирования населения об участии в конкурсе: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2297961"/>
            <a:ext cx="47538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стенды (объявления)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2704352"/>
            <a:ext cx="35291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публикация в сети Интернет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3133558"/>
            <a:ext cx="25449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публикация в газете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3505564"/>
            <a:ext cx="33369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ТВ-передача и (или) радио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(эфирная справка, запись)</a:t>
            </a:r>
          </a:p>
        </p:txBody>
      </p:sp>
      <p:pic>
        <p:nvPicPr>
          <p:cNvPr id="7171" name="Picture 3" descr="\\Ceey-srv\файлообменник\_2 БЮДЖЕТИРОВАНИЕ - ИБ\_НАША_ИНИЦИАТИВА\Наша инициатива 2023\2. Обучение\Для Ушиба фото\эфирная справка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4" t="3384" r="4926" b="38461"/>
          <a:stretch/>
        </p:blipFill>
        <p:spPr bwMode="auto">
          <a:xfrm>
            <a:off x="4026501" y="2727243"/>
            <a:ext cx="2657388" cy="2381194"/>
          </a:xfrm>
          <a:prstGeom prst="snip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2366695"/>
            <a:ext cx="268001" cy="26264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7" y="2773086"/>
            <a:ext cx="268001" cy="26264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7" y="3202292"/>
            <a:ext cx="268001" cy="26264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7" y="3574298"/>
            <a:ext cx="268001" cy="26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87011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474E5E2-0723-4BAE-B23D-AEFD6F64AA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63" t="21108" r="15689" b="11475"/>
          <a:stretch/>
        </p:blipFill>
        <p:spPr>
          <a:xfrm>
            <a:off x="0" y="26103"/>
            <a:ext cx="8964488" cy="5266637"/>
          </a:xfrm>
          <a:prstGeom prst="rect">
            <a:avLst/>
          </a:prstGeom>
        </p:spPr>
      </p:pic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D95590C2-D2F5-4F6D-95C5-C5E597B305A8}"/>
              </a:ext>
            </a:extLst>
          </p:cNvPr>
          <p:cNvCxnSpPr/>
          <p:nvPr/>
        </p:nvCxnSpPr>
        <p:spPr>
          <a:xfrm>
            <a:off x="1979712" y="2139702"/>
            <a:ext cx="576064" cy="223224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18A046B4-76F5-4EB1-9336-D27A3ECB55C4}"/>
              </a:ext>
            </a:extLst>
          </p:cNvPr>
          <p:cNvCxnSpPr/>
          <p:nvPr/>
        </p:nvCxnSpPr>
        <p:spPr>
          <a:xfrm flipV="1">
            <a:off x="2123728" y="627534"/>
            <a:ext cx="4176464" cy="151216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4208B9B5-F845-447D-A590-965E303DC771}"/>
              </a:ext>
            </a:extLst>
          </p:cNvPr>
          <p:cNvCxnSpPr>
            <a:cxnSpLocks/>
          </p:cNvCxnSpPr>
          <p:nvPr/>
        </p:nvCxnSpPr>
        <p:spPr>
          <a:xfrm>
            <a:off x="5292080" y="3127105"/>
            <a:ext cx="144016" cy="57606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FC0414BE-0CED-4D20-811B-0414FB13C167}"/>
              </a:ext>
            </a:extLst>
          </p:cNvPr>
          <p:cNvCxnSpPr>
            <a:cxnSpLocks/>
          </p:cNvCxnSpPr>
          <p:nvPr/>
        </p:nvCxnSpPr>
        <p:spPr>
          <a:xfrm flipV="1">
            <a:off x="5364088" y="2499742"/>
            <a:ext cx="1656184" cy="47071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E457D0E4-0030-48AA-B8DF-592E657CE9F5}"/>
              </a:ext>
            </a:extLst>
          </p:cNvPr>
          <p:cNvCxnSpPr>
            <a:cxnSpLocks/>
          </p:cNvCxnSpPr>
          <p:nvPr/>
        </p:nvCxnSpPr>
        <p:spPr>
          <a:xfrm>
            <a:off x="6452404" y="987574"/>
            <a:ext cx="348974" cy="127277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3991F341-8D69-40F3-81D7-BA4BE6D87998}"/>
              </a:ext>
            </a:extLst>
          </p:cNvPr>
          <p:cNvCxnSpPr>
            <a:cxnSpLocks/>
          </p:cNvCxnSpPr>
          <p:nvPr/>
        </p:nvCxnSpPr>
        <p:spPr>
          <a:xfrm flipV="1">
            <a:off x="2777606" y="3687943"/>
            <a:ext cx="2398722" cy="65439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1551F87-ADDA-4BEF-A65F-8083DCA6FF59}"/>
              </a:ext>
            </a:extLst>
          </p:cNvPr>
          <p:cNvSpPr txBox="1"/>
          <p:nvPr/>
        </p:nvSpPr>
        <p:spPr>
          <a:xfrm>
            <a:off x="1757882" y="3255826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10 м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AF2AF60-EABB-460C-82F6-0CB864CE68AD}"/>
              </a:ext>
            </a:extLst>
          </p:cNvPr>
          <p:cNvSpPr txBox="1"/>
          <p:nvPr/>
        </p:nvSpPr>
        <p:spPr>
          <a:xfrm>
            <a:off x="3059832" y="1347614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20 м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E017A1-5844-4333-BBF7-0DDE88EBF781}"/>
              </a:ext>
            </a:extLst>
          </p:cNvPr>
          <p:cNvSpPr txBox="1"/>
          <p:nvPr/>
        </p:nvSpPr>
        <p:spPr>
          <a:xfrm>
            <a:off x="3779912" y="4146634"/>
            <a:ext cx="574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15м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96B1A9-AF3C-4E53-8BBE-4482A7436E6D}"/>
              </a:ext>
            </a:extLst>
          </p:cNvPr>
          <p:cNvSpPr txBox="1"/>
          <p:nvPr/>
        </p:nvSpPr>
        <p:spPr>
          <a:xfrm>
            <a:off x="6536624" y="1254630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8 м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B6FD48-4A5C-4AF2-90BB-B88EB3F2D4E1}"/>
              </a:ext>
            </a:extLst>
          </p:cNvPr>
          <p:cNvSpPr txBox="1"/>
          <p:nvPr/>
        </p:nvSpPr>
        <p:spPr>
          <a:xfrm>
            <a:off x="5322922" y="3198187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2 м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07EBCC-6F57-47AA-A635-343BA0AAAD0A}"/>
              </a:ext>
            </a:extLst>
          </p:cNvPr>
          <p:cNvSpPr txBox="1"/>
          <p:nvPr/>
        </p:nvSpPr>
        <p:spPr>
          <a:xfrm>
            <a:off x="5937142" y="2701828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5 м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7A1D99ED-5BD8-4A2F-98C5-EFA55950015F}"/>
              </a:ext>
            </a:extLst>
          </p:cNvPr>
          <p:cNvSpPr/>
          <p:nvPr/>
        </p:nvSpPr>
        <p:spPr>
          <a:xfrm>
            <a:off x="2368455" y="2261070"/>
            <a:ext cx="481293" cy="25202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</a:t>
            </a:r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C006FDF-20D1-4048-9370-4836F99EE9FA}"/>
              </a:ext>
            </a:extLst>
          </p:cNvPr>
          <p:cNvSpPr/>
          <p:nvPr/>
        </p:nvSpPr>
        <p:spPr>
          <a:xfrm>
            <a:off x="3193716" y="2139702"/>
            <a:ext cx="481293" cy="25202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</a:t>
            </a:r>
            <a:endParaRPr lang="ru-RU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57048CA-EB45-471C-9F7A-4EA5B65CEF27}"/>
              </a:ext>
            </a:extLst>
          </p:cNvPr>
          <p:cNvSpPr/>
          <p:nvPr/>
        </p:nvSpPr>
        <p:spPr>
          <a:xfrm>
            <a:off x="3872815" y="1887674"/>
            <a:ext cx="481293" cy="25202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</a:t>
            </a:r>
            <a:endParaRPr lang="ru-RU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9EA040ED-C04A-4E84-A4C5-57BE006A505C}"/>
              </a:ext>
            </a:extLst>
          </p:cNvPr>
          <p:cNvSpPr/>
          <p:nvPr/>
        </p:nvSpPr>
        <p:spPr>
          <a:xfrm>
            <a:off x="4537781" y="1590932"/>
            <a:ext cx="481293" cy="25202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</a:t>
            </a:r>
            <a:endParaRPr lang="ru-RU" dirty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D984163B-5AF5-4B0A-9CE6-DB2E336CB0F2}"/>
              </a:ext>
            </a:extLst>
          </p:cNvPr>
          <p:cNvSpPr/>
          <p:nvPr/>
        </p:nvSpPr>
        <p:spPr>
          <a:xfrm>
            <a:off x="5301551" y="1406266"/>
            <a:ext cx="481293" cy="25202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</a:t>
            </a:r>
            <a:endParaRPr lang="ru-RU" dirty="0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C0C35959-03DD-43D1-9428-C6912DB3862E}"/>
              </a:ext>
            </a:extLst>
          </p:cNvPr>
          <p:cNvSpPr/>
          <p:nvPr/>
        </p:nvSpPr>
        <p:spPr>
          <a:xfrm>
            <a:off x="2044948" y="2609676"/>
            <a:ext cx="157560" cy="15756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3026FA3C-D4AA-4E85-9721-C92BCEE4DE3D}"/>
              </a:ext>
            </a:extLst>
          </p:cNvPr>
          <p:cNvSpPr/>
          <p:nvPr/>
        </p:nvSpPr>
        <p:spPr>
          <a:xfrm>
            <a:off x="1994318" y="2342182"/>
            <a:ext cx="157560" cy="15756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6C930FF8-C1A5-4979-AEB9-14D07861DAD2}"/>
              </a:ext>
            </a:extLst>
          </p:cNvPr>
          <p:cNvSpPr/>
          <p:nvPr/>
        </p:nvSpPr>
        <p:spPr>
          <a:xfrm>
            <a:off x="1987008" y="2108156"/>
            <a:ext cx="157560" cy="15756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199A87A6-2C71-4F47-90E6-2D76A32572B3}"/>
              </a:ext>
            </a:extLst>
          </p:cNvPr>
          <p:cNvSpPr/>
          <p:nvPr/>
        </p:nvSpPr>
        <p:spPr>
          <a:xfrm>
            <a:off x="3053888" y="1777348"/>
            <a:ext cx="157560" cy="15756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682C6237-6327-4E11-9E49-A5EF065BCBC5}"/>
              </a:ext>
            </a:extLst>
          </p:cNvPr>
          <p:cNvSpPr/>
          <p:nvPr/>
        </p:nvSpPr>
        <p:spPr>
          <a:xfrm>
            <a:off x="2281288" y="1982142"/>
            <a:ext cx="157560" cy="15756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C185A103-E26F-4EAD-A46E-BE10A7A6763C}"/>
              </a:ext>
            </a:extLst>
          </p:cNvPr>
          <p:cNvSpPr/>
          <p:nvPr/>
        </p:nvSpPr>
        <p:spPr>
          <a:xfrm>
            <a:off x="2744887" y="1856128"/>
            <a:ext cx="157560" cy="15756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>
            <a:extLst>
              <a:ext uri="{FF2B5EF4-FFF2-40B4-BE49-F238E27FC236}">
                <a16:creationId xmlns:a16="http://schemas.microsoft.com/office/drawing/2014/main" id="{AC5423C0-489C-475F-B848-86976A908688}"/>
              </a:ext>
            </a:extLst>
          </p:cNvPr>
          <p:cNvSpPr/>
          <p:nvPr/>
        </p:nvSpPr>
        <p:spPr>
          <a:xfrm>
            <a:off x="2509669" y="1921458"/>
            <a:ext cx="157560" cy="15756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75BA340D-3819-4D65-BC6F-5D5F0580C192}"/>
              </a:ext>
            </a:extLst>
          </p:cNvPr>
          <p:cNvSpPr/>
          <p:nvPr/>
        </p:nvSpPr>
        <p:spPr>
          <a:xfrm>
            <a:off x="3284109" y="1716946"/>
            <a:ext cx="157560" cy="15756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>
            <a:extLst>
              <a:ext uri="{FF2B5EF4-FFF2-40B4-BE49-F238E27FC236}">
                <a16:creationId xmlns:a16="http://schemas.microsoft.com/office/drawing/2014/main" id="{05BFB540-F995-4B98-B374-36B178608CF8}"/>
              </a:ext>
            </a:extLst>
          </p:cNvPr>
          <p:cNvSpPr/>
          <p:nvPr/>
        </p:nvSpPr>
        <p:spPr>
          <a:xfrm>
            <a:off x="3542783" y="1623962"/>
            <a:ext cx="157560" cy="15756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>
            <a:extLst>
              <a:ext uri="{FF2B5EF4-FFF2-40B4-BE49-F238E27FC236}">
                <a16:creationId xmlns:a16="http://schemas.microsoft.com/office/drawing/2014/main" id="{47D64144-030C-47E3-B56F-A2ABA83B96E8}"/>
              </a:ext>
            </a:extLst>
          </p:cNvPr>
          <p:cNvSpPr/>
          <p:nvPr/>
        </p:nvSpPr>
        <p:spPr>
          <a:xfrm>
            <a:off x="3777247" y="1546794"/>
            <a:ext cx="157560" cy="15756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>
            <a:extLst>
              <a:ext uri="{FF2B5EF4-FFF2-40B4-BE49-F238E27FC236}">
                <a16:creationId xmlns:a16="http://schemas.microsoft.com/office/drawing/2014/main" id="{B204E2BB-D2DC-41FD-B9BD-614CBF224FB2}"/>
              </a:ext>
            </a:extLst>
          </p:cNvPr>
          <p:cNvSpPr/>
          <p:nvPr/>
        </p:nvSpPr>
        <p:spPr>
          <a:xfrm>
            <a:off x="4034681" y="1466402"/>
            <a:ext cx="157560" cy="15756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>
            <a:extLst>
              <a:ext uri="{FF2B5EF4-FFF2-40B4-BE49-F238E27FC236}">
                <a16:creationId xmlns:a16="http://schemas.microsoft.com/office/drawing/2014/main" id="{9909F639-1354-4FFE-9DB0-84AB7E198EA6}"/>
              </a:ext>
            </a:extLst>
          </p:cNvPr>
          <p:cNvSpPr/>
          <p:nvPr/>
        </p:nvSpPr>
        <p:spPr>
          <a:xfrm>
            <a:off x="4317158" y="1370982"/>
            <a:ext cx="157560" cy="15756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id="{4493C902-DB5F-46D1-974D-A7E7E10DB505}"/>
              </a:ext>
            </a:extLst>
          </p:cNvPr>
          <p:cNvSpPr/>
          <p:nvPr/>
        </p:nvSpPr>
        <p:spPr>
          <a:xfrm>
            <a:off x="4841415" y="1198385"/>
            <a:ext cx="157560" cy="15756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52A1D2CE-7624-4140-BFCE-11BA8C4C846A}"/>
              </a:ext>
            </a:extLst>
          </p:cNvPr>
          <p:cNvSpPr/>
          <p:nvPr/>
        </p:nvSpPr>
        <p:spPr>
          <a:xfrm>
            <a:off x="5097548" y="1097070"/>
            <a:ext cx="157560" cy="15756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F7B6F5F3-14EE-4C2F-8BD7-A613F6D5B958}"/>
              </a:ext>
            </a:extLst>
          </p:cNvPr>
          <p:cNvSpPr/>
          <p:nvPr/>
        </p:nvSpPr>
        <p:spPr>
          <a:xfrm>
            <a:off x="5381590" y="1000336"/>
            <a:ext cx="157560" cy="15756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B75AD9FC-B117-48DF-9297-8B23A9175ACB}"/>
              </a:ext>
            </a:extLst>
          </p:cNvPr>
          <p:cNvSpPr/>
          <p:nvPr/>
        </p:nvSpPr>
        <p:spPr>
          <a:xfrm>
            <a:off x="5625284" y="907962"/>
            <a:ext cx="157560" cy="15756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097616A9-18F2-4A25-8A3E-997E7FAEEEB4}"/>
              </a:ext>
            </a:extLst>
          </p:cNvPr>
          <p:cNvSpPr/>
          <p:nvPr/>
        </p:nvSpPr>
        <p:spPr>
          <a:xfrm>
            <a:off x="5904132" y="829182"/>
            <a:ext cx="157560" cy="15756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00721B5-3D1D-4E26-B71D-30B2C3382FD3}"/>
              </a:ext>
            </a:extLst>
          </p:cNvPr>
          <p:cNvSpPr/>
          <p:nvPr/>
        </p:nvSpPr>
        <p:spPr>
          <a:xfrm rot="20772971">
            <a:off x="2819790" y="3813956"/>
            <a:ext cx="481293" cy="25202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2</a:t>
            </a:r>
            <a:endParaRPr lang="ru-RU" dirty="0"/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00304713-FF6A-490D-8E7A-097A91ED5887}"/>
              </a:ext>
            </a:extLst>
          </p:cNvPr>
          <p:cNvSpPr/>
          <p:nvPr/>
        </p:nvSpPr>
        <p:spPr>
          <a:xfrm rot="20772971">
            <a:off x="4165953" y="3472636"/>
            <a:ext cx="481293" cy="25202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2</a:t>
            </a:r>
            <a:endParaRPr lang="ru-RU" dirty="0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00523A69-5614-450C-98B3-23FAE1050E1D}"/>
              </a:ext>
            </a:extLst>
          </p:cNvPr>
          <p:cNvSpPr/>
          <p:nvPr/>
        </p:nvSpPr>
        <p:spPr>
          <a:xfrm rot="20772971">
            <a:off x="2624406" y="3514377"/>
            <a:ext cx="233910" cy="25202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3</a:t>
            </a:r>
            <a:endParaRPr lang="ru-RU" dirty="0"/>
          </a:p>
        </p:txBody>
      </p:sp>
      <p:sp>
        <p:nvSpPr>
          <p:cNvPr id="71" name="Фигура, имеющая форму буквы L 70">
            <a:extLst>
              <a:ext uri="{FF2B5EF4-FFF2-40B4-BE49-F238E27FC236}">
                <a16:creationId xmlns:a16="http://schemas.microsoft.com/office/drawing/2014/main" id="{D86C6250-DEE8-4508-9336-8867A040EC9E}"/>
              </a:ext>
            </a:extLst>
          </p:cNvPr>
          <p:cNvSpPr/>
          <p:nvPr/>
        </p:nvSpPr>
        <p:spPr>
          <a:xfrm rot="4444018">
            <a:off x="3656619" y="243912"/>
            <a:ext cx="2056927" cy="4691375"/>
          </a:xfrm>
          <a:prstGeom prst="corner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5D8FC3B4-1183-4F09-A5C3-83618D5401C7}"/>
              </a:ext>
            </a:extLst>
          </p:cNvPr>
          <p:cNvSpPr/>
          <p:nvPr/>
        </p:nvSpPr>
        <p:spPr>
          <a:xfrm rot="20631340">
            <a:off x="3539289" y="2718409"/>
            <a:ext cx="1562946" cy="1033575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Прямоугольник: скругленные углы 72">
            <a:extLst>
              <a:ext uri="{FF2B5EF4-FFF2-40B4-BE49-F238E27FC236}">
                <a16:creationId xmlns:a16="http://schemas.microsoft.com/office/drawing/2014/main" id="{E2BE842A-939A-417D-B7D8-4DC677C89EAD}"/>
              </a:ext>
            </a:extLst>
          </p:cNvPr>
          <p:cNvSpPr/>
          <p:nvPr/>
        </p:nvSpPr>
        <p:spPr>
          <a:xfrm rot="21079165">
            <a:off x="2868881" y="2492449"/>
            <a:ext cx="2069170" cy="68848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74" name="Прямоугольник: скругленные углы 73">
            <a:extLst>
              <a:ext uri="{FF2B5EF4-FFF2-40B4-BE49-F238E27FC236}">
                <a16:creationId xmlns:a16="http://schemas.microsoft.com/office/drawing/2014/main" id="{EEC7C994-2EB4-463E-835E-6128C0C51584}"/>
              </a:ext>
            </a:extLst>
          </p:cNvPr>
          <p:cNvSpPr/>
          <p:nvPr/>
        </p:nvSpPr>
        <p:spPr>
          <a:xfrm rot="20509789">
            <a:off x="3142256" y="3214708"/>
            <a:ext cx="927743" cy="42710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1A1BC0ED-8D95-4E62-A12E-A9521B82C41B}"/>
              </a:ext>
            </a:extLst>
          </p:cNvPr>
          <p:cNvSpPr/>
          <p:nvPr/>
        </p:nvSpPr>
        <p:spPr>
          <a:xfrm rot="20772971">
            <a:off x="3460196" y="3625543"/>
            <a:ext cx="539539" cy="28206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2</a:t>
            </a:r>
            <a:endParaRPr lang="ru-RU" dirty="0"/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ABAA0A9E-BC32-4BA6-9DC5-6AD796782B93}"/>
              </a:ext>
            </a:extLst>
          </p:cNvPr>
          <p:cNvSpPr/>
          <p:nvPr/>
        </p:nvSpPr>
        <p:spPr>
          <a:xfrm rot="20772971">
            <a:off x="4595281" y="3074903"/>
            <a:ext cx="233910" cy="25202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3</a:t>
            </a:r>
            <a:endParaRPr lang="ru-RU" dirty="0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C78CB3E2-F996-445A-8A5F-CC2755AA3439}"/>
              </a:ext>
            </a:extLst>
          </p:cNvPr>
          <p:cNvSpPr/>
          <p:nvPr/>
        </p:nvSpPr>
        <p:spPr>
          <a:xfrm>
            <a:off x="7201907" y="1118954"/>
            <a:ext cx="481293" cy="25202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</a:t>
            </a:r>
            <a:endParaRPr lang="ru-RU" dirty="0"/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0369F921-4005-4043-A218-5747B04C0AC0}"/>
              </a:ext>
            </a:extLst>
          </p:cNvPr>
          <p:cNvSpPr/>
          <p:nvPr/>
        </p:nvSpPr>
        <p:spPr>
          <a:xfrm>
            <a:off x="7177491" y="1507614"/>
            <a:ext cx="539539" cy="28206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2</a:t>
            </a:r>
            <a:endParaRPr lang="ru-RU" dirty="0"/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D5AAC2C1-4AA5-414D-8CAE-15F57E957AA7}"/>
              </a:ext>
            </a:extLst>
          </p:cNvPr>
          <p:cNvSpPr/>
          <p:nvPr/>
        </p:nvSpPr>
        <p:spPr>
          <a:xfrm>
            <a:off x="7398529" y="1878896"/>
            <a:ext cx="233910" cy="25202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3</a:t>
            </a:r>
            <a:endParaRPr lang="ru-RU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EA737E5-7F5D-4686-BB9F-065C99F20E56}"/>
              </a:ext>
            </a:extLst>
          </p:cNvPr>
          <p:cNvSpPr txBox="1"/>
          <p:nvPr/>
        </p:nvSpPr>
        <p:spPr>
          <a:xfrm>
            <a:off x="7390453" y="213970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4</a:t>
            </a:r>
          </a:p>
        </p:txBody>
      </p:sp>
      <p:sp>
        <p:nvSpPr>
          <p:cNvPr id="79" name="Овал 78">
            <a:extLst>
              <a:ext uri="{FF2B5EF4-FFF2-40B4-BE49-F238E27FC236}">
                <a16:creationId xmlns:a16="http://schemas.microsoft.com/office/drawing/2014/main" id="{A813DF55-ED35-4F99-BDC7-53B90812CC6F}"/>
              </a:ext>
            </a:extLst>
          </p:cNvPr>
          <p:cNvSpPr/>
          <p:nvPr/>
        </p:nvSpPr>
        <p:spPr>
          <a:xfrm>
            <a:off x="7564267" y="2735097"/>
            <a:ext cx="157560" cy="15756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Знак ''минус'' 81">
            <a:extLst>
              <a:ext uri="{FF2B5EF4-FFF2-40B4-BE49-F238E27FC236}">
                <a16:creationId xmlns:a16="http://schemas.microsoft.com/office/drawing/2014/main" id="{E7FAA8D4-CDD7-44B6-9AB0-8BDFD524132B}"/>
              </a:ext>
            </a:extLst>
          </p:cNvPr>
          <p:cNvSpPr/>
          <p:nvPr/>
        </p:nvSpPr>
        <p:spPr>
          <a:xfrm>
            <a:off x="7717030" y="1244968"/>
            <a:ext cx="232312" cy="45719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Знак ''минус'' 82">
            <a:extLst>
              <a:ext uri="{FF2B5EF4-FFF2-40B4-BE49-F238E27FC236}">
                <a16:creationId xmlns:a16="http://schemas.microsoft.com/office/drawing/2014/main" id="{81ED7D8D-1C19-40E6-9849-9388AD51D6D0}"/>
              </a:ext>
            </a:extLst>
          </p:cNvPr>
          <p:cNvSpPr/>
          <p:nvPr/>
        </p:nvSpPr>
        <p:spPr>
          <a:xfrm>
            <a:off x="7747387" y="1648648"/>
            <a:ext cx="232312" cy="45719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Знак ''минус'' 83">
            <a:extLst>
              <a:ext uri="{FF2B5EF4-FFF2-40B4-BE49-F238E27FC236}">
                <a16:creationId xmlns:a16="http://schemas.microsoft.com/office/drawing/2014/main" id="{595D4FF3-67C1-4679-9568-0718389EF849}"/>
              </a:ext>
            </a:extLst>
          </p:cNvPr>
          <p:cNvSpPr/>
          <p:nvPr/>
        </p:nvSpPr>
        <p:spPr>
          <a:xfrm>
            <a:off x="7747387" y="2038062"/>
            <a:ext cx="232312" cy="45719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Знак ''минус'' 84">
            <a:extLst>
              <a:ext uri="{FF2B5EF4-FFF2-40B4-BE49-F238E27FC236}">
                <a16:creationId xmlns:a16="http://schemas.microsoft.com/office/drawing/2014/main" id="{3C9C7390-CAB6-4D4C-B560-D3E0C2FD8BCD}"/>
              </a:ext>
            </a:extLst>
          </p:cNvPr>
          <p:cNvSpPr/>
          <p:nvPr/>
        </p:nvSpPr>
        <p:spPr>
          <a:xfrm>
            <a:off x="7745268" y="2341365"/>
            <a:ext cx="232312" cy="45719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Знак ''минус'' 85">
            <a:extLst>
              <a:ext uri="{FF2B5EF4-FFF2-40B4-BE49-F238E27FC236}">
                <a16:creationId xmlns:a16="http://schemas.microsoft.com/office/drawing/2014/main" id="{03475400-18D4-4590-9D9E-8DC919820827}"/>
              </a:ext>
            </a:extLst>
          </p:cNvPr>
          <p:cNvSpPr/>
          <p:nvPr/>
        </p:nvSpPr>
        <p:spPr>
          <a:xfrm>
            <a:off x="7749532" y="2798555"/>
            <a:ext cx="232312" cy="45719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8C1C4A6-2148-401A-8A6A-BBF7D5CEC978}"/>
              </a:ext>
            </a:extLst>
          </p:cNvPr>
          <p:cNvSpPr txBox="1"/>
          <p:nvPr/>
        </p:nvSpPr>
        <p:spPr>
          <a:xfrm>
            <a:off x="7896435" y="1050130"/>
            <a:ext cx="1144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Тренажер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D618E64-BF6E-4D07-9B08-4D84F159B9C5}"/>
              </a:ext>
            </a:extLst>
          </p:cNvPr>
          <p:cNvSpPr txBox="1"/>
          <p:nvPr/>
        </p:nvSpPr>
        <p:spPr>
          <a:xfrm>
            <a:off x="7905583" y="1463868"/>
            <a:ext cx="1133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Скамейка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F3C330DD-C9F7-4D62-91A2-40B41611541B}"/>
              </a:ext>
            </a:extLst>
          </p:cNvPr>
          <p:cNvSpPr txBox="1"/>
          <p:nvPr/>
        </p:nvSpPr>
        <p:spPr>
          <a:xfrm>
            <a:off x="7950995" y="1856138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Урна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FCB5691-4A8D-46CA-AA48-0D5B945161E5}"/>
              </a:ext>
            </a:extLst>
          </p:cNvPr>
          <p:cNvSpPr txBox="1"/>
          <p:nvPr/>
        </p:nvSpPr>
        <p:spPr>
          <a:xfrm>
            <a:off x="7976761" y="2179558"/>
            <a:ext cx="10397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Резиновое </a:t>
            </a:r>
            <a:br>
              <a:rPr lang="ru-RU" sz="1400" dirty="0"/>
            </a:br>
            <a:r>
              <a:rPr lang="ru-RU" sz="1400" dirty="0"/>
              <a:t>покрытие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33D654D8-3DB7-43B9-8393-A9E936747C98}"/>
              </a:ext>
            </a:extLst>
          </p:cNvPr>
          <p:cNvSpPr txBox="1"/>
          <p:nvPr/>
        </p:nvSpPr>
        <p:spPr>
          <a:xfrm>
            <a:off x="7980588" y="2662675"/>
            <a:ext cx="7539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/>
              <a:t>Дерево</a:t>
            </a:r>
          </a:p>
        </p:txBody>
      </p:sp>
      <p:sp>
        <p:nvSpPr>
          <p:cNvPr id="92" name="Заголовок 1">
            <a:extLst>
              <a:ext uri="{FF2B5EF4-FFF2-40B4-BE49-F238E27FC236}">
                <a16:creationId xmlns:a16="http://schemas.microsoft.com/office/drawing/2014/main" id="{6AFF0A06-D85A-446D-AEDE-8DBBA4164EFE}"/>
              </a:ext>
            </a:extLst>
          </p:cNvPr>
          <p:cNvSpPr txBox="1">
            <a:spLocks/>
          </p:cNvSpPr>
          <p:nvPr/>
        </p:nvSpPr>
        <p:spPr>
          <a:xfrm>
            <a:off x="532594" y="323775"/>
            <a:ext cx="8495749" cy="57606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 территории</a:t>
            </a:r>
          </a:p>
          <a:p>
            <a:pPr algn="l"/>
            <a:endParaRPr lang="ru-RU" sz="2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Овал 96">
            <a:extLst>
              <a:ext uri="{FF2B5EF4-FFF2-40B4-BE49-F238E27FC236}">
                <a16:creationId xmlns:a16="http://schemas.microsoft.com/office/drawing/2014/main" id="{EB602A03-B351-4231-ADD3-9B7854A8E132}"/>
              </a:ext>
            </a:extLst>
          </p:cNvPr>
          <p:cNvSpPr/>
          <p:nvPr/>
        </p:nvSpPr>
        <p:spPr>
          <a:xfrm>
            <a:off x="4600121" y="1310939"/>
            <a:ext cx="157560" cy="15756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9EB3EAB-048B-49CC-8D0A-850393386FA1}"/>
              </a:ext>
            </a:extLst>
          </p:cNvPr>
          <p:cNvSpPr txBox="1"/>
          <p:nvPr/>
        </p:nvSpPr>
        <p:spPr>
          <a:xfrm rot="20528187">
            <a:off x="1905379" y="905732"/>
            <a:ext cx="4360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Ул. Советская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5E493B1-A7CB-4489-848F-6FE82028EEDD}"/>
              </a:ext>
            </a:extLst>
          </p:cNvPr>
          <p:cNvSpPr txBox="1"/>
          <p:nvPr/>
        </p:nvSpPr>
        <p:spPr>
          <a:xfrm rot="15435536">
            <a:off x="-745160" y="1430143"/>
            <a:ext cx="4360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Ул. Майская</a:t>
            </a:r>
          </a:p>
        </p:txBody>
      </p:sp>
    </p:spTree>
    <p:extLst>
      <p:ext uri="{BB962C8B-B14F-4D97-AF65-F5344CB8AC3E}">
        <p14:creationId xmlns:p14="http://schemas.microsoft.com/office/powerpoint/2010/main" val="2850340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805617" y="-1948"/>
            <a:ext cx="4321021" cy="5143500"/>
          </a:xfrm>
          <a:prstGeom prst="rect">
            <a:avLst/>
          </a:prstGeom>
          <a:solidFill>
            <a:srgbClr val="CFE4F3"/>
          </a:solidFill>
          <a:ln>
            <a:solidFill>
              <a:srgbClr val="CFE4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8D67A05A-0F37-439C-A927-FAA2612FB741}"/>
              </a:ext>
            </a:extLst>
          </p:cNvPr>
          <p:cNvGrpSpPr/>
          <p:nvPr/>
        </p:nvGrpSpPr>
        <p:grpSpPr>
          <a:xfrm>
            <a:off x="7058191" y="1556609"/>
            <a:ext cx="1977565" cy="2407108"/>
            <a:chOff x="6732240" y="2527153"/>
            <a:chExt cx="2160240" cy="2584650"/>
          </a:xfrm>
        </p:grpSpPr>
        <p:sp>
          <p:nvSpPr>
            <p:cNvPr id="14" name="Загнутый угол 13"/>
            <p:cNvSpPr/>
            <p:nvPr/>
          </p:nvSpPr>
          <p:spPr>
            <a:xfrm flipH="1">
              <a:off x="6732240" y="2687310"/>
              <a:ext cx="2160240" cy="2424493"/>
            </a:xfrm>
            <a:prstGeom prst="foldedCorne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460432" y="2527153"/>
              <a:ext cx="357575" cy="35837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6732240" y="3068559"/>
              <a:ext cx="2160239" cy="191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Срок реализации проектов </a:t>
              </a:r>
            </a:p>
            <a:p>
              <a:pPr algn="ctr"/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2000" b="1" dirty="0">
                  <a:solidFill>
                    <a:srgbClr val="005A9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 31</a:t>
              </a:r>
              <a:r>
                <a:rPr lang="en-US" sz="2000" b="1" dirty="0">
                  <a:solidFill>
                    <a:srgbClr val="005A9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b="1" dirty="0">
                  <a:solidFill>
                    <a:srgbClr val="005A9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декабря </a:t>
              </a:r>
              <a:endParaRPr lang="en-US" sz="2000" b="1" dirty="0">
                <a:solidFill>
                  <a:srgbClr val="005A9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2000" b="1" dirty="0">
                  <a:solidFill>
                    <a:srgbClr val="005A9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2027 года</a:t>
              </a:r>
              <a:endParaRPr lang="ru-RU" sz="2400" b="1" dirty="0">
                <a:solidFill>
                  <a:srgbClr val="005A9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8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7989725" y="112495"/>
            <a:ext cx="1001191" cy="94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D7848FD9-6957-4711-885B-5037C36AA4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391955"/>
              </p:ext>
            </p:extLst>
          </p:nvPr>
        </p:nvGraphicFramePr>
        <p:xfrm>
          <a:off x="6511" y="1"/>
          <a:ext cx="6960799" cy="51442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89514">
                  <a:extLst>
                    <a:ext uri="{9D8B030D-6E8A-4147-A177-3AD203B41FA5}">
                      <a16:colId xmlns:a16="http://schemas.microsoft.com/office/drawing/2014/main" val="909132127"/>
                    </a:ext>
                  </a:extLst>
                </a:gridCol>
                <a:gridCol w="1243669">
                  <a:extLst>
                    <a:ext uri="{9D8B030D-6E8A-4147-A177-3AD203B41FA5}">
                      <a16:colId xmlns:a16="http://schemas.microsoft.com/office/drawing/2014/main" val="501726789"/>
                    </a:ext>
                  </a:extLst>
                </a:gridCol>
                <a:gridCol w="2327616">
                  <a:extLst>
                    <a:ext uri="{9D8B030D-6E8A-4147-A177-3AD203B41FA5}">
                      <a16:colId xmlns:a16="http://schemas.microsoft.com/office/drawing/2014/main" val="884358456"/>
                    </a:ext>
                  </a:extLst>
                </a:gridCol>
              </a:tblGrid>
              <a:tr h="2470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Мероприятие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Период проведения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Ответственные за мероприятие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753138"/>
                  </a:ext>
                </a:extLst>
              </a:tr>
              <a:tr h="247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Проведение семинара для кураторов и модераторов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24 июля 2026 года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Минфин УР, ЦФП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9088708"/>
                  </a:ext>
                </a:extLst>
              </a:tr>
              <a:tr h="1618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Старт конкурса "Наша инициатива" на 2026 год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24 июля 2026 года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Минфин УР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5780403"/>
                  </a:ext>
                </a:extLst>
              </a:tr>
              <a:tr h="3336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Проведение информационной кампании через СМИ и интернет-ресурсы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постоянно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Администрация МО, кураторы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862361"/>
                  </a:ext>
                </a:extLst>
              </a:tr>
              <a:tr h="3742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Проведение обучающих мероприятий для сотрудников ОМСУ и инициативных граждан кураторами МО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 27 июля по 10 августа 2026 года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Администрация МО, кураторы и модераторы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3614683"/>
                  </a:ext>
                </a:extLst>
              </a:tr>
              <a:tr h="5055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Проведение предварительных мероприятий в муниципальных районах Удмуртской Республики.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 24 июля по 16 сентября 2026 года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Руководитель инициативной группы, представитель администрации (куратор/модератор и </a:t>
                      </a:r>
                      <a:r>
                        <a:rPr lang="ru-RU" sz="1000" dirty="0" err="1">
                          <a:effectLst/>
                        </a:rPr>
                        <a:t>тд</a:t>
                      </a:r>
                      <a:r>
                        <a:rPr lang="ru-RU" sz="1000" dirty="0">
                          <a:effectLst/>
                        </a:rPr>
                        <a:t>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493600"/>
                  </a:ext>
                </a:extLst>
              </a:tr>
              <a:tr h="3742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Формирование инициативных групп и работа над инициативными проектами.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 24 июля по 16 сентября 2026 года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Руководитель инициативной группы 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9281550"/>
                  </a:ext>
                </a:extLst>
              </a:tr>
              <a:tr h="5055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Проведение сходов/собраний граждан в муниципальных образованиях Удмуртской Республики.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до 1 октября 2026 года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Руководитель инициативной группы, представитель администрации (куратор/модерато и </a:t>
                      </a:r>
                      <a:r>
                        <a:rPr lang="ru-RU" sz="1000" dirty="0" err="1">
                          <a:effectLst/>
                        </a:rPr>
                        <a:t>тд</a:t>
                      </a:r>
                      <a:r>
                        <a:rPr lang="ru-RU" sz="1000" dirty="0">
                          <a:effectLst/>
                        </a:rPr>
                        <a:t>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786056"/>
                  </a:ext>
                </a:extLst>
              </a:tr>
              <a:tr h="5055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Объявление о начале конкурсного отбора и реализации в УР инициативных проектов, выдвигаемых для получения финансовой поддержки за счет ИМБТ УР на 2026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 ноября2026 года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Минфин УР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118054"/>
                  </a:ext>
                </a:extLst>
              </a:tr>
              <a:tr h="3742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Формирование полного пакета документов и загрузка заявок в Свод-Смарт.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 3 ноября по 16 ноября 2026 года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Администрация МО (куратор, модератор, управление финансов МО)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8896933"/>
                  </a:ext>
                </a:extLst>
              </a:tr>
              <a:tr h="3336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Проверка документов к заявкам. Прием и регистрация заявок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 17 ноября по 16 декабря 2026 года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Проектный центр ЦФП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742974"/>
                  </a:ext>
                </a:extLst>
              </a:tr>
              <a:tr h="2567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Заседание конкурсной комиссии.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20 января 2027 года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Минфин УР, ЦФП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479049"/>
                  </a:ext>
                </a:extLst>
              </a:tr>
              <a:tr h="3336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Подготовка Постановления Правительства УР о распределении ИМБТ и подписание соглашений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до 22 февраля 2027 года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Минфин УР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246210"/>
                  </a:ext>
                </a:extLst>
              </a:tr>
              <a:tr h="1983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Конкурсные процедуры, торги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с марта 2027 года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Администрация МО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992558"/>
                  </a:ext>
                </a:extLst>
              </a:tr>
              <a:tr h="3336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Реализация проектов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до 31 декабря 2027 года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Администрация МО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02" marR="2250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118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08351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0"/>
            <a:ext cx="9144000" cy="1136168"/>
          </a:xfrm>
          <a:prstGeom prst="rect">
            <a:avLst/>
          </a:prstGeom>
          <a:solidFill>
            <a:srgbClr val="FF00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5122" name="Picture 2" descr="\\Ceey-srv\файлообменник\_2 БЮДЖЕТИРОВАНИЕ - ИБ\_НАША_ИНИЦИАТИВА\Наша инициатива 2023\2. Обучение\Для Ушиба фото\егрн_1_Страница_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" t="2987" r="-414" b="52234"/>
          <a:stretch/>
        </p:blipFill>
        <p:spPr bwMode="auto">
          <a:xfrm>
            <a:off x="697284" y="1833414"/>
            <a:ext cx="7955859" cy="275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>
              <a:defRPr/>
            </a:pPr>
            <a:fld id="{5F4C8BD8-17EC-42F6-B2F3-6A8B01C0326E}" type="slidenum">
              <a:rPr lang="ru-RU" smtClean="0">
                <a:solidFill>
                  <a:srgbClr val="FFFFFF">
                    <a:lumMod val="50000"/>
                  </a:srgbClr>
                </a:solidFill>
              </a:rPr>
              <a:pPr defTabSz="685783">
                <a:defRPr/>
              </a:pPr>
              <a:t>60</a:t>
            </a:fld>
            <a:endParaRPr lang="ru-RU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9136" y="1325433"/>
            <a:ext cx="7110347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342900" indent="-34290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Выписка из ЕГРН с разделом «правообладатель»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971600" y="3003798"/>
            <a:ext cx="2028422" cy="65682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sz="2400"/>
          </a:p>
        </p:txBody>
      </p:sp>
      <p:sp>
        <p:nvSpPr>
          <p:cNvPr id="6" name="TextBox 5"/>
          <p:cNvSpPr txBox="1"/>
          <p:nvPr/>
        </p:nvSpPr>
        <p:spPr>
          <a:xfrm>
            <a:off x="669136" y="4604390"/>
            <a:ext cx="72778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выдачи Выписки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года до подачи заявки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10255" y="-1557"/>
            <a:ext cx="8495749" cy="99414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ДОКУМЕНТЫ, ПОДТВЕРЖДАЮЩИЕ ПРАВО</a:t>
            </a:r>
          </a:p>
          <a:p>
            <a:pPr algn="l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СОБСТВЕННОСТИ  МУНИЦИПАЛЬНОГО ОБРАЗОВАНИЯ</a:t>
            </a:r>
          </a:p>
        </p:txBody>
      </p:sp>
      <p:pic>
        <p:nvPicPr>
          <p:cNvPr id="17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212967" y="142028"/>
            <a:ext cx="822334" cy="77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4302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0"/>
            <a:ext cx="6372200" cy="5143500"/>
          </a:xfrm>
          <a:prstGeom prst="rect">
            <a:avLst/>
          </a:prstGeom>
          <a:solidFill>
            <a:srgbClr val="FF00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1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7781417" y="30441"/>
            <a:ext cx="1282854" cy="120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400656" y="1851670"/>
            <a:ext cx="5570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Выписка из ЕГРН, подтверждающая право собственности МО на объект общественной инфраструктуры.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00656" y="3291830"/>
            <a:ext cx="56115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создании нового объекта общественной инфраструктуры – выписка из ЕГРН на земельный участок, на котором создается объект.</a:t>
            </a:r>
          </a:p>
        </p:txBody>
      </p: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0" y="30441"/>
            <a:ext cx="6372201" cy="109989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ДОКУМЕНТЫ, ПОДТВЕРЖДАЮЩИЕ ПРАВО СОБСТВЕННОСТИ МУНИЦИПАЛЬНОГО ОБРАЗОВАНИЯ</a:t>
            </a:r>
          </a:p>
        </p:txBody>
      </p:sp>
      <p:pic>
        <p:nvPicPr>
          <p:cNvPr id="19464" name="Picture 8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562" y="4387416"/>
            <a:ext cx="1344051" cy="75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2" y="2320513"/>
            <a:ext cx="268001" cy="2626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1" y="3760673"/>
            <a:ext cx="268001" cy="262641"/>
          </a:xfrm>
          <a:prstGeom prst="rect">
            <a:avLst/>
          </a:prstGeom>
        </p:spPr>
      </p:pic>
      <p:pic>
        <p:nvPicPr>
          <p:cNvPr id="12" name="Picture 8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612" y="4387416"/>
            <a:ext cx="1344051" cy="75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562" y="3645272"/>
            <a:ext cx="1344051" cy="75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613" y="3645272"/>
            <a:ext cx="1344051" cy="75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562" y="2889188"/>
            <a:ext cx="1344051" cy="75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613" y="2889188"/>
            <a:ext cx="1344051" cy="75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562" y="2073791"/>
            <a:ext cx="1344051" cy="75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613" y="2073791"/>
            <a:ext cx="1344051" cy="75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562" y="1289105"/>
            <a:ext cx="1344051" cy="75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949" y="1272106"/>
            <a:ext cx="1344051" cy="75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562" y="491963"/>
            <a:ext cx="1344051" cy="75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562" y="-243144"/>
            <a:ext cx="1344051" cy="75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52982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/>
          <p:cNvSpPr/>
          <p:nvPr/>
        </p:nvSpPr>
        <p:spPr>
          <a:xfrm>
            <a:off x="0" y="-1"/>
            <a:ext cx="9144000" cy="1216313"/>
          </a:xfrm>
          <a:prstGeom prst="rect">
            <a:avLst/>
          </a:prstGeom>
          <a:solidFill>
            <a:srgbClr val="FF00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80" y="1429433"/>
            <a:ext cx="42689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ДОРОГ БЕЗ ТВЕРДОГО ПОКРЫТИЯ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96386" y="1421952"/>
            <a:ext cx="4535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ДОРОГ С ТВЕРДЫМ  ПОКРЫТИЕМ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2322" y="2241388"/>
            <a:ext cx="30882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Копия выписки ЕГРН на земельный участок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2322" y="3134959"/>
            <a:ext cx="27968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Копия выписки ЕГРН на автомобильную дорогу или копия выписки из реестра муниципальной  собственности на автомобильную дорогу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716942" y="2821492"/>
            <a:ext cx="32105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Копия выписки ЕГРН на автомобильную дорогу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579" y="2272165"/>
            <a:ext cx="280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Bahnschrift SemiBold Condensed" panose="020B0502040204020203" pitchFamily="34" charset="0"/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579" y="3658179"/>
            <a:ext cx="3289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Bahnschrift SemiBold Condensed" panose="020B0502040204020203" pitchFamily="34" charset="0"/>
              </a:rPr>
              <a:t>2</a:t>
            </a:r>
          </a:p>
        </p:txBody>
      </p:sp>
      <p:pic>
        <p:nvPicPr>
          <p:cNvPr id="31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 flipH="1">
            <a:off x="8017611" y="116416"/>
            <a:ext cx="975435" cy="91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0" y="25244"/>
            <a:ext cx="8495749" cy="109989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ДОКУМЕНТЫ, ПОДТВЕРЖДАЮЩИЕ ПРАВО</a:t>
            </a:r>
          </a:p>
          <a:p>
            <a:pPr algn="l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СОБСТВЕННОСТИ  МУНИЦИПАЛЬНОГО ОБРАЗОВАНИЯ</a:t>
            </a:r>
          </a:p>
        </p:txBody>
      </p:sp>
      <p:pic>
        <p:nvPicPr>
          <p:cNvPr id="25602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909071"/>
            <a:ext cx="2409618" cy="240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5786700" y="2852269"/>
            <a:ext cx="280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Bahnschrift SemiBold Condensed" panose="020B0502040204020203" pitchFamily="34" charset="0"/>
              </a:rPr>
              <a:t>1</a:t>
            </a:r>
          </a:p>
        </p:txBody>
      </p:sp>
      <p:sp>
        <p:nvSpPr>
          <p:cNvPr id="5" name="Стрелка вправо с вырезом 4"/>
          <p:cNvSpPr/>
          <p:nvPr/>
        </p:nvSpPr>
        <p:spPr>
          <a:xfrm rot="5400000">
            <a:off x="1481475" y="1924268"/>
            <a:ext cx="397188" cy="254128"/>
          </a:xfrm>
          <a:prstGeom prst="notched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с вырезом 33"/>
          <p:cNvSpPr/>
          <p:nvPr/>
        </p:nvSpPr>
        <p:spPr>
          <a:xfrm rot="5400000">
            <a:off x="7123606" y="1937709"/>
            <a:ext cx="397188" cy="254128"/>
          </a:xfrm>
          <a:prstGeom prst="notched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877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2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соседними углами 7"/>
          <p:cNvSpPr/>
          <p:nvPr/>
        </p:nvSpPr>
        <p:spPr>
          <a:xfrm rot="16200000">
            <a:off x="5506375" y="1482380"/>
            <a:ext cx="3352079" cy="3970157"/>
          </a:xfrm>
          <a:prstGeom prst="round2Same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двумя скругленными соседними углами 6"/>
          <p:cNvSpPr/>
          <p:nvPr/>
        </p:nvSpPr>
        <p:spPr>
          <a:xfrm>
            <a:off x="207882" y="1707654"/>
            <a:ext cx="3472751" cy="3435846"/>
          </a:xfrm>
          <a:prstGeom prst="round2Same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207882" y="0"/>
            <a:ext cx="7676486" cy="127560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ДОКУМЕНТЫ, ПОДТВЕРЖДАЮЩИЕ СТОИМОСТЬ ПРОЕКТА</a:t>
            </a:r>
          </a:p>
        </p:txBody>
      </p:sp>
      <p:pic>
        <p:nvPicPr>
          <p:cNvPr id="6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221203" y="116791"/>
            <a:ext cx="827067" cy="77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12243" y="2110568"/>
            <a:ext cx="3464025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сметный расчет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положительное заключение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97335" y="1947097"/>
            <a:ext cx="39701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реальных коммерческих предложения от разных организация          НМЦК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97336" y="4291571"/>
            <a:ext cx="38509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*НМЦК- обоснование начальной (максимальной) цены контракта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49403" y="3480173"/>
            <a:ext cx="37366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 установка спортивной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и/или детской площадки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8687" y="4101789"/>
            <a:ext cx="3151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  ремонт дороги,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кладбища</a:t>
            </a:r>
          </a:p>
        </p:txBody>
      </p:sp>
      <p:sp>
        <p:nvSpPr>
          <p:cNvPr id="9" name="Плюс 8"/>
          <p:cNvSpPr/>
          <p:nvPr/>
        </p:nvSpPr>
        <p:spPr>
          <a:xfrm>
            <a:off x="1692229" y="2643370"/>
            <a:ext cx="504056" cy="504056"/>
          </a:xfrm>
          <a:prstGeom prst="mathPlus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люс 22"/>
          <p:cNvSpPr/>
          <p:nvPr/>
        </p:nvSpPr>
        <p:spPr>
          <a:xfrm>
            <a:off x="7308304" y="2639537"/>
            <a:ext cx="504056" cy="504056"/>
          </a:xfrm>
          <a:prstGeom prst="mathPlus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139952" y="2253087"/>
            <a:ext cx="6367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</a:t>
            </a:r>
            <a:endParaRPr lang="ru-RU" sz="5400" b="1" cap="none" spc="0" dirty="0">
              <a:ln w="12700">
                <a:solidFill>
                  <a:srgbClr val="C00000"/>
                </a:solidFill>
                <a:prstDash val="solid"/>
              </a:ln>
              <a:solidFill>
                <a:schemeClr val="bg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655861" y="3248542"/>
            <a:ext cx="1524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ИЛИ</a:t>
            </a:r>
          </a:p>
        </p:txBody>
      </p:sp>
    </p:spTree>
    <p:extLst>
      <p:ext uri="{BB962C8B-B14F-4D97-AF65-F5344CB8AC3E}">
        <p14:creationId xmlns:p14="http://schemas.microsoft.com/office/powerpoint/2010/main" val="28194129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5308054"/>
          </a:xfrm>
          <a:prstGeom prst="rect">
            <a:avLst/>
          </a:prstGeom>
          <a:solidFill>
            <a:srgbClr val="FF00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172400" y="138434"/>
            <a:ext cx="827067" cy="77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\\Ceey-srv\файлообменник\_2 БЮДЖЕТИРОВАНИЕ - ИБ\_НАША_ИНИЦИАТИВА\Наша инициатива 2023\2. Обучение\Для Ушиба фото\ПЗ+ЛСР+ВО_Страница_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49" y="142028"/>
            <a:ext cx="3468963" cy="492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\\Ceey-srv\файлообменник\_2 БЮДЖЕТИРОВАНИЕ - ИБ\_НАША_ИНИЦИАТИВА\Наша инициатива 2023\2. Обучение\Для Ушиба фото\ПЗ+ЛСР+ВО_Страница_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696" y="138434"/>
            <a:ext cx="3424497" cy="4870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\\Ceey-srv\файлообменник\_2 БЮДЖЕТИРОВАНИЕ - ИБ\_НАША_ИНИЦИАТИВА\Наша инициатива 2023\2. Обучение\Для Ушиба фото\ПЗ+ЛСР+ВО_Страница_0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696" y="1718993"/>
            <a:ext cx="4715499" cy="3344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-16264" y="3651871"/>
            <a:ext cx="3987552" cy="1501270"/>
          </a:xfrm>
          <a:prstGeom prst="roundRect">
            <a:avLst/>
          </a:prstGeom>
          <a:solidFill>
            <a:srgbClr val="C00000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53FAE8-B61A-4DE5-A16A-C521DD34D7BE}"/>
              </a:ext>
            </a:extLst>
          </p:cNvPr>
          <p:cNvSpPr txBox="1"/>
          <p:nvPr/>
        </p:nvSpPr>
        <p:spPr>
          <a:xfrm>
            <a:off x="456522" y="3802341"/>
            <a:ext cx="3531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В ПЗ НЕ ОБЯЗАТЕЛЬНО ДОЛЖНО СОВПАДАТЬ С НАЗВАНИЕМ В ПОДПИСНЫХ ЛИСТАХ</a:t>
            </a:r>
          </a:p>
        </p:txBody>
      </p:sp>
      <p:pic>
        <p:nvPicPr>
          <p:cNvPr id="9" name="Picture 6" descr="C:\Users\ceeyb\Downloads\free-icon-attention-6553544.png">
            <a:extLst>
              <a:ext uri="{FF2B5EF4-FFF2-40B4-BE49-F238E27FC236}">
                <a16:creationId xmlns:a16="http://schemas.microsoft.com/office/drawing/2014/main" id="{7278E1AE-212C-447D-8014-33D5C3378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95" y="4201842"/>
            <a:ext cx="459017" cy="45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10649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2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с двумя скругленными соседними углами 15"/>
          <p:cNvSpPr/>
          <p:nvPr/>
        </p:nvSpPr>
        <p:spPr>
          <a:xfrm rot="5400000">
            <a:off x="1322925" y="68678"/>
            <a:ext cx="930342" cy="3630960"/>
          </a:xfrm>
          <a:prstGeom prst="round2Same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-27384" y="-25494"/>
            <a:ext cx="81997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ОФОРМЛЕНИЮ КОММЕРЧЕСКИХ ПРЕДЛОЖЕНИЙ</a:t>
            </a:r>
          </a:p>
        </p:txBody>
      </p:sp>
      <p:pic>
        <p:nvPicPr>
          <p:cNvPr id="3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172400" y="137102"/>
            <a:ext cx="827067" cy="77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530215"/>
            <a:ext cx="3343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Одинаковое количество однотипных позиций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с двумя скругленными соседними углами 6"/>
          <p:cNvSpPr/>
          <p:nvPr/>
        </p:nvSpPr>
        <p:spPr>
          <a:xfrm rot="5400000">
            <a:off x="1339301" y="1287902"/>
            <a:ext cx="930342" cy="3630960"/>
          </a:xfrm>
          <a:prstGeom prst="round2Same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двумя скругленными соседними углами 7"/>
          <p:cNvSpPr/>
          <p:nvPr/>
        </p:nvSpPr>
        <p:spPr>
          <a:xfrm rot="16200000" flipH="1">
            <a:off x="6863796" y="-208073"/>
            <a:ext cx="924199" cy="3620968"/>
          </a:xfrm>
          <a:prstGeom prst="round2Same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с двумя скругленными соседними углами 8"/>
          <p:cNvSpPr/>
          <p:nvPr/>
        </p:nvSpPr>
        <p:spPr>
          <a:xfrm rot="5400000">
            <a:off x="1275590" y="2514284"/>
            <a:ext cx="1057764" cy="3620968"/>
          </a:xfrm>
          <a:prstGeom prst="round2Same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с двумя скругленными соседними углами 9"/>
          <p:cNvSpPr/>
          <p:nvPr/>
        </p:nvSpPr>
        <p:spPr>
          <a:xfrm rot="16200000" flipH="1">
            <a:off x="6377321" y="1292898"/>
            <a:ext cx="1880800" cy="3620969"/>
          </a:xfrm>
          <a:prstGeom prst="round2Same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2749439"/>
            <a:ext cx="34931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Присутствие реквизитов организаций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454" y="3970825"/>
            <a:ext cx="34800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Имеется печать и подпись  организации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612824" y="1279245"/>
            <a:ext cx="3563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Фирменный бланк  (это может быть и счёт на оплату)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80112" y="2324965"/>
            <a:ext cx="356388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наименования организации – получателя коммерческого предложения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(может быть инициативная группа)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с двумя скругленными соседними углами 16"/>
          <p:cNvSpPr/>
          <p:nvPr/>
        </p:nvSpPr>
        <p:spPr>
          <a:xfrm rot="16200000" flipH="1">
            <a:off x="6847751" y="2756866"/>
            <a:ext cx="924199" cy="3620968"/>
          </a:xfrm>
          <a:prstGeom prst="round2Same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580112" y="4244184"/>
            <a:ext cx="35158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составления / срок действия документа </a:t>
            </a:r>
          </a:p>
        </p:txBody>
      </p:sp>
      <p:pic>
        <p:nvPicPr>
          <p:cNvPr id="266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362150"/>
            <a:ext cx="1433736" cy="1433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47712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2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9502"/>
            <a:ext cx="2952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конкурсе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68144" y="3291830"/>
            <a:ext cx="3275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Постановлению</a:t>
            </a:r>
          </a:p>
        </p:txBody>
      </p:sp>
      <p:sp>
        <p:nvSpPr>
          <p:cNvPr id="4" name="AutoShape 10" descr="data:image/png;base64,iVBORw0KGgoAAAANSUhEUgAAAtQAAAQACAYAAADBUs7zAAAQAElEQVR4Aey9Cbxl11XeudYbalBVqUpTCRsExlMMCaOxSdMhJnQwv/51cAOBOCEMDoTYZjIQKaFJBO4GgwFbWMQYYqAhDRgj2x07HWwTCGODgWYKRMKWB2xjGQ+yLcmWXG+6u//f2nufe+5995WqpHqv3qtaR3vvtda3hr3Pd169s+rq6WnJ8koGkoFkIBlIBpKBZCAZSAaSgYfMQDbUD5m6TEwGkoG9ZSB3SwaSgWQgGUgG9icD2VDvz+eSp0oGkoFkIBlIBpKBg8pAnvuyYyAb6svukecNJwPJQDKQDCQDyUAykAxcSAayob6QbGatvWQg90oGkoFkIBlIBpKBZGBfMJAN9b54DHmIZCAZSAaSgUuXgbyzZCAZuNQZyIb6Un/CeX/JQDKQDCQDyUAykAwkA7vKwCXTUO8qS1k8GUgGkoFkIBlIBpKBZCAZ2IGBbKh3ICbhZCAZSAZ2iYEsmwwkA8lAMnCJMZAN9SX2QPN2koFkIBlIBpKBZCAZuDAMZJVzZSAb6nNlKuOSgWQgGUgGkoFkIBlIBpKBBQxkQ72AlISSgb1kIPdKBpKBZCAZSAaSgYPNQDbUB/v55emTgWQgGUgGkoG9YiD3SQaSgR0YyIZ6B2ISTgaSgWQgGUgGkoFkIBlIBs6FgWyoz4WlvYzJvZKBZCAZSAaSgWQgGUgGDhQD2VAfqMeVh00GkoFkYP8wkCdJBpKBZCAZqAxkQ115yDUZSAaSgWQgGUgGkoFk4NJkYNfvKhvqXac4N0gGkoFkIBlIBpKBZCAZuJQZyIb6Un66eW/JwF4ykHslA8lAMpAMJAOXKQPZUF+mDz5vOxlIBpKBZCAZuFwZyPtOBi40A9lQX2hGs14ykAwkA8lAMpAMJAPJwGXFQDbUl9Xj3subzb2SgWQgGUgGkoFkIBm4PBjIhvryeM55l8lAMpAMJAM7MZB4MpAMJAMPk4FsqB8mgZmeDCQDyUAykAwkA8lAMnB5M7BXDfXlzXLefTKQDCQDyUAykAwkA8nAJctANtSX7KPNG0sGkoGHxkBmJQPJQDKQDCQD58dANtTnx1dGJwPJQDKQDCQDyUAysD8YyFPsGwayod43jyIPkgwkA8lAMpAMJAPJQDJwEBnIhvogPrU8814ykHslA8lAMpAMJAPJQDJwVgayoT4rPelMBpKBZCAZSAYOCgN5zmQgGbhYDGRDfbGYz32TgWQgGUgGkoFkIBlIBi4JBrKhPs/HmOHJQDKQDCQDyUAykAwkA8nAmIFsqMdspJ4MJAPJwKXDQN5JMpAMJAPJwB4xkA31HhGd2yQDyUAykAwkA8lAMpAMLGLg4GPZUB/8Z5h3kAwkA8lAMpAMJAPJQDJwERnIhvoikp9bJwN7yUDulQwkA8lAMpAMJAO7w0A21LvDa1ZNBpKBZCAZSAaSgYfGQGYlAweOgWyoD9wjywMnA8lAMpAMJAPJQDKQDOwnBrKh3k9PYy/PknslA8lAMpAMJAPJQDKQDFwQBrKhviA0ZpFkIBlIBpKB3WIg6yYDyUAysN8ZyIZ6vz+hPF8ykAwkA8lAMpAMJAPJwL5moDXU+/qMebhkIBlIBpKBZCAZSAaSgWRg3zKQDfW+fTR5sGQgGVjIQILJQDKQDCQDycA+YyAb6n32QPI4yUAykAwkA8lAMnBpMJB3cfkwkA315fOs806TgWQgGUgGkoFkIBlIBnaBgWyod4HULLmXDOReyUAykAwkA8lAMpAMXFwGsqG+uPzn7slAMpAMJAOXCwN5n8lAMnDJMpAN9SX7aPPGkoFkIBlIBpKBZCAZSAb2goFLraHeC85yj2QgGUgGkoFkIBlIBpKBZGBgIBvqgYpUkoFkIBnYSwZyr2QgGUgGkoFLhYFsqC+VJ5n3kQwkA8lAMpAMJAPJwG4wkDUflIFsqB+UogxIBpKBZCAZSAaSgWQgGUgGdmYgG+qduUlPMrCXDOReyUAykAwkA8lAMnBAGciG+oA+uDx2MpAMJAPJQDJwcRjIXZOBZGCegWyo5xlJOxlIBpKBZCAZSAaSgWQgGTgPBrKhPg+y9jI090oGkoFkIBlIBpKBZCAZOBgMZEN9MJ5TnjIZSAaSgf3KQJ4rGUgGkoHLnoFsqC/7L4EkIBlIBpKBZCAZSAaSgcuBgd27x2yod4/brJwMJAPJQDKQDCQDyUAycBkwkA31ZfCQ8xaTgb1kIPdKBpKBZCAZSAYuNwayob7cnnjebzKQDCQDyUAykAyIgZzJwAVjIBvqC0ZlFkoGkoFkIBlIBpKBZCAZuBwZyIb6cnzqe3nPuVcykAwkA8lAMpAMJAOXOAPZUF/iDzhvLxlIBpKBZODcGMioZCAZSAYeKgPZUD9U5jIvGUgGkoFkIBlIBpKBZCAZgIE9bqjZMUcykAwkA8lAMpAMJAPJQDJwCTGQDfUl9DDzVpKBZOACMpClkoFkIBlIBpKBc2QgG+pzJCrDkoFkIBlIBpKBZCAZ2I8M5JkuPgPZUF/8Z5AnSAaSgWQgGUgGkoFkIBk4wAxkQ32AH14efS8ZyL2SgWQgGUgGkoFkIBlYzEA21It5STQZSAaSgWQgGTiYDOSpk4FkYM8ZyIZ6zynPDZOBZCAZSAaSgWQgGUgGLiUGsqF+aE8zs5KBZCAZSAaSgWQgGUgGkoFgIBvqoCGXZCAZSAYuVQbyvpKBZCAZSAZ2m4FsqHeb4ayfDCQDyUAykAwkA8lAMvDgDBzgiGyoD/DDy6MnA8lAMpAMJAPJQDKQDFx8BrKhvvjPIE+QDOwlA7lXMpAMJAPJQDKQDFxgBrKhvsCEZrlkIBlIBpKBZCAZuBAMZI1k4OAwkA31wXlWedJkIBlIBpKBZCAZSAaSgX3IQDbU+/Ch7OWRcq9kIBlIBpKBZCAZSAaSgYfHQDbUD4+/zE4GkoFkIBnYGwZyl2QgGUgG9i0D2VDv20eTB0sGkoFkIBlIBpKBZCAZOAgMzDbUB+HEecZkIBlIBpKBZCAZSAaSgWRgHzGQDfU+ehh5lGQgGTh3BjIyGUgGkoFkIBnYLwxkQ71fnkSeIxlIBpKBZCAZSAYuRQbyni4DBrKhvgwect5iMpAMJAPJQDKQDCQDycDuMZAN9e5xm5X3koHcKxlIBpKBZCAZSAaSgYvEQDbUF4n43DYZSAaSgWTg8mQg7zoZSAYuPQayob70nmneUTKQDCQDyUAykAwkA8nAHjJwiTbUe8hgbpUMJAPJQDKQDCQDyUAycFkzkA31Zf348+aTgWTgojOQB0gGkoFkIBk48AxkQ33gH2HeQDKQDCQDyUAykAwkA7vPQO6wMwPZUO/MTXqSgWQgGUgGkoFkIBlIBpKBB2UgG+oHpSgDkoG9ZCD3SgaSgWQgGUgGkoGDxkA21AftieV5k4FkIBlIBpKB/cBAniEZSAYGBrKhHqhIJRlIBpKBZCAZSAaSgWQgGTh/BrKhPn/O9jIj90oGkoFkIBlIBpKBZCAZ2OcMZEO9zx9QHi8ZSAaSgYPBQJ4yGUgGkoHLl4FsqC/fZ593ngwkA8lAMpAMJAPJwOXHwC7ccTbUu0BqlkwGkoFkIBlIBpKBZCAZuHwYyIb68nnWeafJwF4ykHslA8lAMpAMJAOXDQPZUF82jzpvNBlIBpKBZCAZSAa2M5BIMvDwGciG+uFzmBWSgWQgGUgGkoFkIBlIBi5jBrKhvowf/l7eeu6VDCQDyUAykAwkA8nApcpANtSX6pPN+0oGkoFkIBl4KAxkTjKQDCQD581ANtTnTVkmJAPJQDKQDCQDyUAykAwkA1MGLk5DPd0/tWQgGUgGkoFkIBlIBpKBZOBAM5AN9YF+fHn4ZCAZ2G0Gsn4ykAwkA8lAMvBgDGRD/WAMpT8ZSAaSgWQgGUgGkoH9z0Ce8CIykA31RSQ/t04GkoFkIBlIBpKBZCAZOPgMZEN98J9h3sFeMpB7JQPJQDKQDCQDyUAyMMdANtRzhKSZDCQDyUAykAxcCgzkPSQDycDeMZAN9d5xnTslA8lAMpAMJAPJQDKQDFyCDGRD/bAeaiYnA8lAMpAMJAPJQDKQDFzuDGRDfbl/BeT9JwPJwOXBQN5lMpAMJAPJwK4xkA31rlGbhZOBZCAZSAaSgWQgGUgGzpeBgxifDfVBfGp55mQgGUgGkoFkIBlIBpKBfcNANtT75lHkQZKBvWQg90oGkoFkIBlIBpKBC8VANtQXismskwwkA8lAMpAMJAMXnoGsmAwcAAayoT4ADymPmAwkA8lAMpAMJAPJQDKwfxnIhnr/Ppu9PFnulQwkA8lAMpAMJAPJQDLwEBnIhvohEpdpyUAykAwkAxeDgdwzGUgGkoH9x0A21PvvmeSJkoFkIBlIBpKBZCAZSAYOEAMLG+oDdP48ajKQDCQDyUAykAwkA8lAMnBRGciG+qLSn5snA8nAw2Qg05OBZCAZSAaSgYvOQDbUF/0R5AGSgWQgGUgGkoFk4NJnIO/wUmYgG+pL+enmvSUDyUAykAwkA8lAMpAM7DoD2VDvOsW5wV4ykHslA8lAMpAMJAPJQDKw1wxkQ73XjOd+yUAykAwkA8mAWXKQDCQDlxAD2VBfQg8zbyUZSAaSgWQgGUgGkoFkYO8ZuLQb6r3nM3dMBpKBZCAZSAaSgWQgGbjMGMiG+jJ74Hm7yUAysD8ZyFMlA8lAMpAMHFwGsqE+uM8uT54MJAPJQDKQDCQDycBeM5D7LWAgG+oFpCSUDCQDyUAykAwkA8lAMpAMnCsD2VCfK1MZlwzsJQO5VzKQDCQDyUAykAwcGAayoT4wjyoPmgwkA8lAMpAM7D8G8kTJQDJglg11fhUkA8lAMpAMJAPJQDKQDCQDD4OBbKgfBnl7l5o7JQPJQDKQDCQDyUAykAzsVwayod6vTybPlQwkA8nAQWQgz5wMJAPJwGXIQDbUl+FDz1tOBpKBZCAZSAaSgWTgcmfgQt5/NtQXks2slQwkA8lAMpAMJAPJQDJw2TGQDfVl98jzhpOBvWQg90oGkoFkIBlIBi59BrKhvvSfcd5hMpAMJAPJQDKQDDwYA+lPBh4GA9lQPwzyMjUZSAaSgWQgGUgGkoFkIBnIhjq/BvaSgdwrGUgGkoFkIBlIBpKBS46BbKgvuUeaN3S+DLzwhS98xnd/983f/+3f/u0vfdaznvWyr/mar37N05/+5b88P7/ma77qPz372c/6BeJ+4ru+67u+74d+6Ie+7nz3yvhkIBk4KAzkOZOBZCAZOHcGsqE+d64y8hJhgGb4e2mWf/VRn3DDh05debx8z//x3J++9UUv+o7/86de+vUv/4Wf/yevefV/fNovv/51T/3l173+qb/8embI1z31Na9+9Rf9wst+/h8T989/5EU//L8973v/j588deXxycff8LEf+bIv+9LfuPnmf/P9lwhFeRvJQDKQDCQDyUAycB4MXNSG+jzOmaHJwMNi4FnPfObLHvPoT3z3tddcdf+PvOiW76RR/vx77rnnpLlTyb5wIAAAEABJREFUtzAZRToyRtdLMbcSUKzY5miluPumLy1N7rvv3it+9Vd+5Sn/7tZbv+PUyRNqsD/4zGc+8xdvvfXWL4m8XJKBZCAZSAaSgWTgkmYgG+pL+vFe3jf33O/6ruc++clPfPPVp65cu+22l3/ZBz9493VbW1uHjE4YZtQx0yrTG5vUhrTeGctMfbO5nMw6cKMY072UssJcJhBbHp9YKXbfffed/MWX//w/eu5333zbE5/4GW/77u/+7udZXgedgTx/MpAMJAPJQDKwIwPZUO9ITToOKgPf9m3PeeknfPzHffBFt/7wzW++885PdF8qtLvqdZdogOe+5msvLP9wv+qxZZTmk96nIOldSq9TyJK5SzJprs38L9/2to/7kVt/+F993Mc+8p5ve85z/k/LKxlIBpKBZCAZ2FUGsvjFYGDpYmyaeyYDu8HANz77WT9//fXXnfkPP/MzX/ORD3/4KHvwKbItb022Dk/KZBVbX++aVhtoOmdaXzMWhvUrPpkejK40SSBpzWiiA12qoKl5X55sTVbYy++//yPHfuY//PRXP+JjTt/3Td/wDT/bElMkA8lAMpAMJAPJwCXAQG0uLoEbyVu4fBl4/vOf/+wn/I3H3/3zL/v5f7yxvr5UJmVpUsoKjDjNbGuesaLfjcWi5Y0FmzENomEO3KwLG1+KdbMxNNXJlb8D0l0/OFL6n7OytrZ25Bd+8WVf/imf8sl3/eAP/uC39dCUyUAykAwkA8lAMnBwGegv+oN7B3nyy5qBf/z0L//1F77gB2+9++73xyfSk8lkpVhZKchKjLpaTVmSLqX2zzKja5bScHllxtQioM3S7JBNV8c+qF0hfqRaKXxSrjOVZT6xXi6TsvTuu+66mnN/71d+5T99LdE5koFkIBnYLQaybjKQDOwBA9lQ7wHJucWFZ+B5z3veTY99zKM//PrXv/4pmxsbS1tbW4dpXLXRqDOWeZbZI0P2DhgpO37sQ8pcfkCxTB3xY9PN7C5J1SiqJwO/F6d/dzXU5u6c2V//utd+3qf8zU+66/nP/75/RUSOZCAZSAaSgWQgGTiADGRDfSEeWtbYUwb++df9s1f98C0v+P4PfCA+ldZnxMullGU1qcNB3KsqqSmrQVLjI2o1u8o2OTTl6RJ9pGKZLawzFxQ1rV700kNOIBHrfIK+tLW5dYi/CByhqT707vf89TU/8iO3fuc3fuM3/kyE5ZIMJAPJQDKQDCQDB4qBbKgP1OPKw/5Pn//5d7zqVa96Gg1pKRPj65dPfaMpbtwUpCZiZgSmhjYUXNLbDCiW6LNxIuVDa3B8+j3o4H2MsWi4W578suXXlK1zVl0/2+00215KWZpsTpbX1zZWXvWK2572tKd90W9EaC7JwC4xkGWTgWQgGUgGLjwDNCQXvmhWTAZ2g4FP/7RPee+f/ukffSJN6DKf8vKJtLlpxDSaYCZIN7HaoIsVHlZTJDQD09IMCcKHGrLDjcKQWieG4mToU2lM9ctDXuAswjVRTb1/17s00yfWy5MtPrFm/t4bfvczPv/z/u4fW17JQDKQDCQDycDlzcCBuvtsqA/U47p8D/s3P/kJ977rXe86Qe+63FiYtqQNmGlmhanh1ZS+05R/vlK35dOM3EGxmX0Uq0+ijUs6IobCx7bAsS2/pnAzn5TJcilbzLL032+//dF/9+/+nT+xvJKBZCAZSAaSgWTgQDCQDfWBeEyX9yE/7dP+1vvf+973rm5ubh7Rb/GAjXFrWj+ZBtw2ZqNwTztYjDp6zAJXBHR/GG2hqzfFL/JFCM7uQw2oL4M9KN2zNJmUVT5916/9W/6LO+54zFOe8nf/qDt3TWbhZCAZSAaSgWQgGXjYDGRD/bApzAK7ycDf/uwn3XXXX911bDKZzH4yPe5He/O640FagH7koscoX1O2ZAuROcwZDENxcuoTaUyp0ViHMl5wDrFjHB1X/A1gQY0yKctbW1uHaarjXt/4F3c8+gu+4H96A1k5koFkIBm47BlIApKB/cxANtT7+elc5md76hf8/T9/8513XrM12TpEQ71K8xrt6AwtvXEVWEZGV3uGfF1XrOa8LaznSWqyqeCYHkCo0RRL69jYFThLx7R316PeaOPAYzH9KImaaZrqQ2YW/8Hin/23//aEL/ni//VXLa9kIBlIBpKBZCAZ2LcMZEO9bx/NxTjY/tnzq77qq173x3/8R4+2JTc+uV2iDx11oZyzW10CmT71ldTsja50kmd8wpTX+liTLkxz0HGGHos8TOngDBuShBkXIENbYQz99mArTP7IQ2GYGm3hkTBdSpksb25uHp1MyvKET+Z/7/fe8KnPfOYzf3YakVoykAwkA8lAMpAM7CcGsqHeT08jzxIM3HzzzT/wutf+56fQSC9vbW4eogd1psU0rqJuFDk/ZmBv3hmwYU30kGbOiHFzHg7V0cRQ3qIzCNckJM4qvc+OScoZuBaAJtDqYO9SytLW1uZhAP0PYA7/5//nNZ//vOc972bsHMlAMiAGciYDyUAysI8YyIZ6Hz2MPIrZLbfc8o9++qd+8lnu9JGTrUNm3tpNmlmG6RKyU0PbYxQXk2D97HTgsQRaPzke2UIHc1D4pLnr1FGMpiCZkrLHM7BYpuicSdEYscR9qNg0vGn6kQ8+qd44quZ6Y2P92P/1H37mK370R3/06c2fIhlIBpKBZCAZSAb2CQNna6j3yRHzGJcTAy/7+Z/9obX1Nd/Y2DjGfXv8WETtfjH7oAFlVLh3q0iGCe9hkmpY9eMfgccidHYqT0h3dzuwDoahpU1wRhixR2gW+6uBt3aNfQ0KEbks/e8L9WbCNajF1FQvbW7Gbzc59KEPffCR//crb/vWGpRrMpAMJAPJQDKQDOwXBrKh3i9PIs9hz/nmb/zpt7/97de2ZroyEg0njaesJmrDicGoOs7ClI0YRjSzgPINYFOAm2bRBNvoij1H9ryq3KgZi9k4XpD8xhV6N7CH0TECGPFJtXWMoK5WqaZaP0u9MpmU5dtvv+Nx3/Ed33ErUTlmGEgjGUgGkoFkIBm4eAxkQ33xuM+dRwy86EUv+oeveOUrv7hBaiX5dFqWOk5NIAlBQxeNoWZWuCTmzBBWcJI6TokY4dMmlqCImCwtLW0dPnx469ixY5snT55cv+qqq9auvPLKzWPHj28dOnTYlpbiN9pRggKFj74RGNOhvbolPfxSALULon7qjjLzSTZ2H5GDEfGR6zTTq5OtzUObW1tHXv0fX/X5L3nJS55GRI5kIBlIBpKBg8ZAnveSZCAb6kvysR68m/rN3/j1f7m+vrE6mWytxOnVTKqXjKYzFIv+N/Bmmy4AmVJnJrhsNdUhWRokjcZ4A9eW9EOHDm194qMf876v/xfP/Il/e/N3P/O977t75a53v2f1He981+G/fPs7j7zzr+5aveuuv1553/vv9u/8Nzd/9bOe/Y0vfsInffI7Dx0+5EYR1XBf2lpaWlpH5wPn6UZhD0vDaw4otldhkqgxun+M4ZiUyQr8HLrn3ns/5o/+6P/7CqAcyUAykAwkA8lAMrAPGMiGeh88hMv9CC984Qu//nd+5//95Mlkk4a6rPIJrs80mPrwOBprmHKmBr2ohA2BA2BmxuyBqD2Xwmp6V1dX719aXtq46qqrP/y1X/d1P/2+939g9U/+5E8/5od+6AXP+vZv//afImPHceONN/7s85///G/+vd//g0eR51/3dV//k1dfffVHSynuS16WV5bXUDYpMGEydI5+NulApdvoGr2Blt5dXQrrs5j7kk30SfWv/9qvf9qLX/zif9xdKZOBZCAZSAaSgWTg4jGQDfXF4z53bgz8yn/55WdOtia1mTZzGzeYblwsXvjkF9WaVEw0ps2Wa6fppdBIb6weOnT/0tLyxokTJybf/M3P+eG3/eU7rrrllhd93U5p54K/8JZbvp46x/7ljf/qO6+79rr7tja3DpmO694a6tH5wA1zWlcAVtwHUqNBqiFzfm5tTlY3NzeP3nffvTf83u/9bn5KPU9Q2snAgWMgD5wMJAOXAgPZUF8KT/EA38Mtt9zyz/7kj//4MTSQvZWcvZuh2cTNMAI1TNeMLWPcrQ46Hx27fjZ63d0PP+Offe3P0QCf/O7nPvffqsSFmjfffPMPvPFNbz79rGd/4wv4tHqFuexum6bGGqXuw5l0zG5LlyMkPulNSB1m56Dm8WdWCW5veMPvPjZ/jd7AUirJQDKQDCQDycBFY4CX80Xbe882zo32LwO//du//YytyWR1a2tr1frHt+OmsjaR9QZ6Yyl/13tOjZiuRU2nxSfTS0tLG9ddd93k3978b7/iBS94wbOmQRdee/7zn/+v7rn3w37DDR//Lo64zCn4pFoHZq96JiltIoZBZAsboK6MOQCbTOJnqVcf+MgD1/7Zn/3pFwHlSAaSgWQgGUgGkoGLyEA21BeR/Mt96xe/+MX/6Pd/7w1/q5St5TIpy8bHuXbWi6Zz8Evvs4Oym+7RTG8u+dLWp336p//VX7zxziu/5Vu+7ZXNu+viz//77R//pCd/9u+XOMbyhrtvmY4XTbMUzTA4i/Qmmoo1HaXFNYEjoja3No/81m/91qf82I/92D8Ay3FpMJB3kQwkA8lAMnAAGciG+gA+tEvlyLff/udftLm5scKn0/Fzx8N9ee8cu+yeZqudHGK6D9kbT1RD9yWfPPnJT77z137tNx8vaK/nr/zKr/4Pn/M/fu5v6xNl9qa3ZtXZ+6fq7XZA+XB+bAQyt4z9xai5qt/X/aEPfujj/uqv3vnUueA0k4FkIBlIBpKBXWYgy48ZyIZ6zEbqe8rAH/z+7/8PNIYrZq42k8+UaRoZNvxoBDCNsekSbtjSY6KHD0fIAPtSnE+EP/FRn3jPa1//y5/ewYshX/va133eJ33yJ/95/Zlq36xn6GdHVmDx2u8rwmJpcehFt+hlfX3txB/90R9+RnOkSAaSgWQgGUgGkoGLwEA21BeB9NzS7AUveME/v+tdd10NF3SHRlcsDZVhM58+C5CPOT/CpUUTp1e5vLy0dvLUqclXftXX/AvQiz7e8Ibf/7Rrr732r4uVpeWVpbXhQF5vO+x29sZE/cTa3cIXf5Egtt7e4HOL/9hy461veevV+R8nVqZyTQaSgWQgGUgGLgYD2VBfDNZzT7vzzjv//ubW5uEt/ceIhY6xjEnxaghrKl2k2bgBHTpPM7KtX+6+ZeaH/8Uzn/2/f+u3fut/sn1yfc0zvvbFR6+4ov5aPd2Mc2OFOX8+QXHfKJLh70qTuASrQecT/tX77//Ide95z7s/S1jOZCAZSAYuEgO5bTJwWTOQDfVl/fgv3s2/6U13PIHdvf7HiLTEapbVL2rimPbLHaCLHDegoQtTcJuEllKWvuCpX/A73/md3/l9Dd0X4uabb/7+v/M5f+d3Tbdqo99Rbe3i7FWToonF7Q089PsFttBppycl/vzyl5LDd77xTvEpb85kIFzfupUAABAASURBVBlIBpKBZCAZ2GMG4oW8x3vmdg+VgUso7+1vf8cjS5k4/WVhcmduIRHWr9Bj0We6oIXJaCLAcFdgeXV57aqrrvrIy1/+is8lat+NV7zqVf/LIx75iLcVm3j86Ic+pe6nHN2HbcNxMnpolQBeWKg2may89S/f+jEVzzUZSAaSgWQgGUgG9pqBbKj3mvHcz57/fd/3HR994IFDjYr6HyM2YxC0ilWvzbLJ7o1m6NUbTXVXkV/4hf/z6xD7dnzO53zuG1ZWDn3UCv/MH77e5A5nbzzIq/uXJL4UW5rQUN999/tP/siP/MgzAs4lGdgHDOQRkoFkIBm4nBjIhvpyetr75F7f9ra3feZkUlZoBpfjSGqUMUIfL9FDtu4x9OYc6zSVFtMmS7586Mf//b9/uu3j61M/9VNfeerkqfdtbU0Ou/4vijrr/L3P3J8CmMI0UcejTIoa6tUzZ9au+uDdd3/y2Jd6MpAMJAPJQDKQDDwoAxckIBvqC0JjFjkfBt7xjnc8ig9nfTKZ1IZayd4b53HX2HVkcyt0mMDU6aY/6UlP+otu7Ff5nOc85zWPf/zj3j46t9lw78bFTfV7RR3ihGkSUUc4zZx/WNfOnDn1jr96Z/4cteWVDCQDyUAykAzsPQPZUO8955f9jvfc+6HjZt46QmsXJsOiPzQujGg0kQMGrOFamPLHjxErxvzJn/23Xw2678dnftaTfm9lZfWjfLpc/0JR4vxWb5ObG9u6P5u7Ipy4AS4TVP/A3XdfidyfI0+VDCQDyUAykAxcwgxkQ30JP9z9emv33nvvCXrh4v1HHnRQNYnqETVl1+4SbQD4sFZBQOMRbrfl5WV77nOf+2/sAFzXX3/9Hxw7duxDHHWytLS0YR43gamhexzZg4oybrQjVLFmbkuTJV/avPe+e/vPpVteyUAykAwkAw+NgcxKBh4KA9lQPxTWMuchM3Drrbd+yYc//OH+88N0iZSqfSHKeAAyrDeRcvXGU7js/t/1UeVxj3/8OwM6AMs3f/M3v/qGj//4u+iEzZecT5eHGzr76Z0bjXtuYWGb+ZIVX/Kt++67LxtqyysZSAaSgWQgGdh7BrKh3nvOL+sdJ5PNk1tbW7SANttFjnvF8AAwzLU0yoRrCpIUXGSY3fBxN7xL5kGZ11x9zQfdvfAXBma9hx3Prnvt0xSL0f+igUoeq5ePPvDAykte8pKnYedIBpKBZCAZSAaSgT1kIBvqPSQ7tzLb3Ny4ukwmy+atExYp6hEXSWFzfXf0k4G3Rbm0k6evv/7dDTkQ4rrT13yAWyv0xTv/GcQZN+PcoO4zDC0YzgQWHxRZKmVreWNtXZ9QX6mInMlAMnCBGMgyyUAykAycAwM7v8zPITlDkoHzZWAy8c3CJ7OTiX5tXqErpCVUY4h40FqKHppMRQtAIo4dO/ZBtAMzrj517XuXlnxrMpkc2nbr3E/ciJrmqsS6Y5xBaLHlzTJZ3dzcPFaDc00GkoFkIBlIBpKBvWJgPzTUe3Wvuc/+YCC+5oqVZY5TW0etvVEGND66DaElmm0pTOlDk4ndh/BJWe/mQZCrhw+fWV5ZObPtrPo7hu5Hji5DHxsCmAHBZCnLNOark62tQw888MB1eHIkA8lAMpAMJAPJwB4yEM3NHu6XW+1jBm6++ebv+dIv+eL/8tlPeuJf3PBxj3zf9aev/VCd1zSJfd21Hzp97dX3VPzaioN1+/R1V99z+tprwj+VV99z7TVXf+T0ddfc8wPf/7wf2NzYOL61uXUIKtx6Iz3TKNNhq1nURCWujq73nC692Et/4t9/06krT5RTJ0+Ua6+56oHT1159bz/TWJ7mfLLxxxmlaw548wvrcz62412O/ae5915L/tPXXj3sc901V3+Y821dc9WpMz/2khfftL62fuXMXx50l9yLRMx+vzLET79f2fpLR/hZGv7h++77+Od///O+hz3KVSdPbFx37dUf1hk0dabTnK3rkuPZfR07zbmVc31/tl3yNSFfjws58oV9un69KP9027PifL302CblV9w2P/sM2A766X7GHfzjfMXK7nt1KUxzm01t4X0O+dfW59lt+U9zj+P8bkvK36fscZxwYZJ9nt5hX/nnfcI0T7P/WEpfNPveksqR7HGyu95l93ff1O4cXBNf2x0f8to9dHzIb+ecxl1zT48R1uOk7zQVc5rvI3Ve+8FP/qS/8bav+Iqn/9L3fM/3/Ov4Y5FLMpAMJAMXiYFsqC8S8ftp22c846tf/shHXP8+mrxv/83f+PXPfcvb3vqJDzxw/4mtra3Dmpubm0c2tzaPbqyvH9vY3Lhic3Prio2NjWMbmusbx9bX149vSI+5Scz6cZrFE8RWfHPj2ObGxhXr62snJ6Uc0qep3D+doNYqorFWA61GEThGc1VfOFv/2RxNWP9Ut9mbmxtH1zc2rlxbWzul/+HJ2hmkdOb6+sZJ4c1/Et9J7CvX19cVP0jwK9fOnDkJzn1sHl9bOyPfCbCQ4HGPyPBLxj1vbMDLZnDC/Vbf2voJ9ONbk63D3NfS1mTzMJ8mr9afI2+HbreHnzFjtHsGU1ONN/gw8oBkSq0STAo4PfbKxsY659a9nzm1zn2vb6yf5Pyhr8GF9JDo6+tx/+EHO0ks9wmHPDPZa12eWTu5vg6+duYUOBPZfWtrJ8GY2qfGrfe6g48YPY+WM+yzdubkGrWHfcbx0s+wj+RornMOzTWeU92X2iN/YC1vvX499LM3SbzOQk7UQfacHh82eLfn5RpnXt9Yr1wRp/hu88yvlB1TcevrbV/uVbGcW7Hhl81cb+dcq+c+NdhT36nuI++U5jp113ge6xvwzrNcixl8hb/aa6fW1zfgmK+FtY2Tig07YvH13MpH5IUfW7GqEXbsQ52Q6yfXJFVXdYhdQxIX9z3Ijfq1BR/Ewzn3QpzOIN5OSOeewkZXbp81vnFBzCnOQo74Xj+xsb5+4q//+q9veN0vvfYLb3nhD33vx33sIz7wLd/yDT+pPwI5k4FkwMyShD1lIBvqPaV7f2126623fs3jHvuYO1/7S7/0P29sbBzldO4ev9N4Y2lpmbmkub68vLK+5Evryysra4EvL68jmfL7xvKK7NA3l5eRvrSxvLy8Rt4ZJHNlbXk1YtbdfJMOkZaP3awJqcN0tDncwRgRLqlJ1DBm7eLuW5xpTTPOubyksw5T+PLS8vryypLm2gr3xTlDop9hrq2sriBXP7q8RMyy9BXdx5mVVTBsxcNHYPU+8a9oLq+RD17vf2V55aMrK8vM1TNLS3C1vHRmeWV5DZ43rYwO3tW49W60O+xm+MC8A+iLRzE++3f3raWlJd33hqT2ZZ7hfJxn5aPSl5eWzsQZV3VO5urqA/iFKW77FC+aK6tRYwW5vLy0tm2uLAUPKxFb+VtZQcque83VXoWzlqO4+bka+83mqJbiVldncWF9trx+vjjDSo0PbIXnMXf+FXLCN4cvxFYW3Dt5sU87V+QpbqXvpa8N8vg6CB/x2+TKsvjQnOdWXz/CpzPqDvENn7dj75ob8c1enpPzvnl7udedl9TpsSvc2/KCWe9p/n7Wde9w3p+hvm4UE7h88XW6rPrsyfcabPnWq1ze4M/hGn8G6cXXVl/287/wTz7vKZ/7By/J33az+DtDoslAMrBrDGRDvWvU7u/Ct9xyy7NueeEPfte9995zemtr89Dm5uZRPtk9wifR+vSZT5bX+VRVnwStnVznkyAabjA+adanzTHXj5FzheJDbm5esbm5RY2to1uTrahDPT6tXT+xiU8/4jHZmhwqVlZgpnWETfBxqjk6Ax8DhWEF1aSMpfRwSKkz8qvK6qWU5a2NrcPseXhSJof4RLzNrZDCOWP4t7Y4K/e+tTU5wjl1fklNdDjZ4tP5zQ3dG9gGGPoGM7AN8BkdP5/kb4gncqm7sbnOJ/Yb8AC2sXUF+x3e2phUHvqt1Rvl7xmcXvc74LK5V4a0xVPOcQK2q4jBg+lnq7nnsioO4r6H+9w8qnvemnDfW5s6N/eiZxgTe4sZ+IPKqEPdeVn5PLcaio2zwJn02Snez73ObG7N62cb+zo2LxUzj52vrRp9nm/upRG/deR87qNz1eWOuZv1z7X8xOprlq/PDb6WNw9PJlur7j65/fbbP+mlL/2x7/nRH/3Rf7r4z0yiyUAykAxceAayob7wnO77ivr05ide+uPf9MADD5zmJXSoTGy5TPRxqfO5po5fWJwGr0lTg4a/hLR64a8KcSiF2QehvUc0pZgAFKUoTtPGlxzY83iD8TBwDjYKplEyNufYNn8REpDiNMMAHHSAOBZydiiIGcWRURxp+t3Z+vPieJyUNqOIeJMtv6ZsSSb5hQxjxs9HY3vkWJyd1XCZLlXQlD5MAEaYXVoJs6YNYMUCbP5AxjrA2Aw9FhzjATZfduwedOIW6gN4YZXxdp2DC7vDHlebuaFd2nsv9tDR+z5dntMXkBIf4uz7KN35y2NZmUz4i2OZrAq56113Pfq2237xmdJzdgZSJgPJwG4ywAt/N8tn7f3IwC/95//0r9/73vc8bnNzi09dt47wKa5eQvVrYfweDH304pLdzS7VwAnX7E3OWJ8nIHxzoDDVk5xz1Z8XFiingqRLaqL33hR1x6HU7vSeBxD62AkWQxhxEv2ehCseWKrpvm10RewONj10ePpZxzUGPSJml8HXlCYs9m6GhKa1K3QOo0/tA0KfuYcA6yJX1aa9vex+TulnneMCY/2sSQ/B2Wo3UQtgxL1W64Kvu1l7OCz3MOi7pezFHjp736dLYRdwbnse2/fRv5ni34KtION72Zve9MZP+pZv+ZaXXMBTZKlkIBlIBnZkIL7x7OhNx3kxcBCCb7nlluf8tz/7849dXl5Zp88rNKz6NHV69HhxtZeVdM3wgkWT1uXgCG9d8FVlukZOM9WoyWZj9qWJowYDxWqPGIbNXIoNAJ/ypaNKRJ+4YMvqGweBhKmlJ4x0qToXYTHC7nGBxBHrfuCKVUy4mi09sFhk1TmOJTTuWzcrXAU7FnZNma69loKENrvHylSTL5dmx6UHbwoIg/M3vQmhcZbOad9CjrEue7/Nfg+7ec7drL2v+GxkNrGvjjY+zDk+D5rpZf1YFalla3PzyG//5m88mX8j98XYOZKBZCAZ2FUGsqHeVXr3X/E//MPf/8IH7v/wIzY21o/pX5Ha0Hi1N+q4QdPxhxcZfsXKH7I7wBU3P7s7ZCxEEKtctLovilzAaDZg1q6Oh0kgI1RDYZjOUoG6zsRXyLSfcMU3iO7SAldDK5+kjQMAu4lqumRrhi6lOwBkImqJbghgav/xOWVrv5D4NSIlFlnTOcRoL/zdRo2gkCyMaktRLFYI2eg7Dbk1F/nHzfki/05Y7LuT8wLh2858DpueQ8h5nW5hvYXgg5d9iGkzhRfVWIRNk2a1MafnmneucbM7nb91nvvQVPtksrWKXHrf+9/3iPe8592fdf6C45ObAAAQAElEQVSbZkYykAwkA+fHQDbU58fXgY/+8//2Zx+ztLSi3/qwGZ9QDs1de6P2TyyHhqrh6haFdX9nor/sQrJEDE7FdR2zDmoRoi3D7g2iDMVKzk/Fd2xGp5bO1H2Salx7zLi2QuUf4gEUpzMqZxwbh8OveMVI9jlj9xiBXe+BIym39hEkXfW1X9xvy9O5ujrESelTTpIZgYQECxnIdBlqT6HQApc2Tmo1xlCECMAn/XznQ0w7321m489h03MIma35INbCegvBBymEW2miHPUhD9UYJ6vePDb2D/qCoAXQED5WzjVunHM2XWee9ws7/32W+LBgxd0nGxsbx++4/S8+ab5s2slAMnCQGDgYZ82G+mA8pwtyyh//8R//Jx+5/4GjZbK1TD/n5h4f1tZFby4mULVRGOr/6ubyzQAVVg1p3SUZTapApvxshmYWPptelByMcdx0U9wEMeJMygeJoT2GuAiIkFiaGXF97yEWVFjUUiDKYMvHBIq/bEhqAkW6dKXIHqbAZkjtftUUrHMK77pIkG98v0OOgjB6vOIEzU/l6kARRzxjGoIhXPuiBj7UAYhcUGGYOk5M2cAxIj+0oLNpc0LJc9DYfBD3OPRB9XOtda5xD7rheQSc657nGte37vFdCh/rss829QzPJ/5stQbfBS84VA5FZw6FpW81xoDPdfDpNN/j9H8QLcvve997Tp1rXsYlA8lAMvBQGciG+qEydwDztra2jk8mE/5VqOm515+djheWljZ3fJHJz00PDRm6xtCIkRg+4lDlikYtlLbshEcgzshHhk2OmkLpkvqUVy7gOthHPu0vn8AGCZZZJ6BiAmwFtI9USTWm8kWMMogX1n29trBwK1FKmwpvahXN3/PHtaMW/vApuiU3oVDTQojF1R0AkRvgzk0uYaZ861cANkDDvlavXt7MKsDaUtDa2AY0fFFycz1s0fZsYjj/w657DgX6nuPQ4WtjDDZ9EQ2LarTwHcWiOgreCZfvYc1zPGQPCw4e5mF6rXM5905bnXsN53sdTfXW8pm1tSPnsmXGJAPJQDLwcBhQY/Vw8jP3ADHAC+ZI2dpaRtb/En780oqmlbdVYFrQ1clIXXSPA94VSeUQvFPjpj1wD0O2Ukapg0947C+FAMV2J+bQVUrX7D7lxARQEyCfJub2Ma5NkEw1zpKaQx0ycVvYKPIN55Fh9ZKKe8aIMzQwcqQTyBjuoSbUVbhCZHXZddljv3SdKeoSJL/OLwyzC5sqNlzxjKJAhSIXNSSLXJpAM6NjIWPBjWSgjMY2gNtdgI0yQhVf/bwcY4qFtn2JkiyMSJNUVNSR0mbHm1nFGGx637MG1DW4qio30ZUqtY9SNYVIqoZktyX1XLZh4ZguqtWtqEHCIqzHLJTkCJeIGhjjGph1yFk1Ha1qSqrasPawGQ4G7wJlrkaYLIyZ56NNhalCyFhknX3285w9Kry+5MV9qWxtbOp33weWyyXBQN5EMrAvGciGel8+lt05lPN+icquT6jL7KtJZrw0ebExbLi6MSe76V1RwqjkGJYrJv7AYwlkusgnHKmXbYhmR0MAwJiJV5wJJI5hodv0ivuRqZixlK4pXIlIRqSHZGEoYsDC0EJ8+GIRMJ0BxTLCZJMTyEiXGhhLd+t+hI9t3NOBQ37F6WChT71VE0icnmcFWLFZtzWDgWmRX3nSmeJbZkwtYPMj4FjwIBko0zFwP4VsETZyV3W+EOg4T0cFGkaEszACG6SUUbDMCNDS8TE41hWz05yL6+aDSgIYUbXLMEZL3Gc/G7hsTdRhzNtyjFLMWvEmwuy6nqstuOSPGlIW+MM3jy8ECZqrESYLA6fFeUwXAENaxboRyHTRmXfaaiG+DdwGTIunlgwkA8nAhWMgG+oLx+W+r1SK+8S9/qjHttP2946b9YZNsvQXHbIoBqncJhQiM37meDCEtNhxjnTlyaWQYQpgcrRaR0FySoLHGxfJEBpTtYR3GaHjgIgaLTv44v5Gvq5GXdK71F6Y1mXHe7xxjXXF7RjDYeXT/ZJ21jFfU8GBsTBkztIukPoBSkbEdJE7fEChSyquGXEusD4a3E3dVk8fsO3A1HVeGpvpKGfLGfzEboubx4bguchF+HzuXIrMRSH6+llUTvEPafZifbMuz1Ksp+wY0gLO9vUWIYv2AgvffPGF4HxQs6nRtBmxAzwTozPvtNUM3ouNwKIv5plqaSQDyUAysGsMZEO9a9Tuv8JLXHGqeOfEMv3QUi8uNUZ6LzWXzGiglBTvJhwhBbSpPGEhGzYWpAxm17sc9uoAkaHKgd4PIKxDgcnXpvadx8LVEnQ22Wp8JGPiU03lhdQCFr6+NCzqd0yyxc3jAceioDojBkwSEaD02Ff1A2EZnCMdVeSPwwRpRg2UnXy65x6jvYZ7J4Fh3e4xgVFPQ1j425nC13T5hznCIn5woIx8WBZmLLJGcx7TZiN3V3U/XR9kjx3XABubQ+y8siiIXIUtcgnXVMi8X5h8O835+Hl7pzw9+/CdZYMHqzX4ByUq7rzM7RVpc9iOyRE85+3YDjV2gOeKNLPXkjnWzYTYwNcin+WVDCQDycCuM5AN9a5TvH824AMb2qVt3c+0qdZLSS+5/k4iun5irHtoDmEyZ6Z8AGNfg0C3j3H97h1y5xJ7MyVYU2dUfuhKnjEEtNkChrqK05S7+VRLpjq+7gqbJX6URXE4GCCVp64HwNLrK7TrwBEcZ5eDJAnhHQOSuXD2WJ1rYQCg8jVRZ4bq6xyS4aAYI1QtyhlsGQI1B9CClhnXyGdcYcaCwRipWIw5IMxY8LUR9eew5tomdD/bwA6Ma1BUJqJ7F0sFybMgsLvkXjQfzD+fMx8/b8/Hn4/9YLUG/6AsqL6Agx51trQeM8gePK7XsSFoB2Wcs0NIfFF231zdmfQ5X09JmQwkA8nALjNwDg31Lp8gy+8ZA841bZAXbcubiWGul5IUYqQiYozxANoyjgmI3AV9e3fV+mG1RfFNjSayFZSIPZuPsNCGZjes6F3b0oAuSGCEL+qoYPN1PExwRqgmRU6khEDU4ViqE7gWTQWMZ8dIYkRe1FQMPuULHHzg0hFxTvFGWJhahsYYkCEo4nqdAIYCZsKVI2n96olIhco/dskW3jGdz2aAwXPOClvV2EGpZl8Xldc5uv+hSHGnvEW1hW+bOwQuOsciTPUW3d65YsofZktqosIzRoUu+LoDBzP7LDrHIkxJC+rtFKrw8D1ITsQoeMHUc1mQPo2MbxZTM7VkIBlIBnaJgWyod4nY/Vl24gv7JG+n1YtreP90UBLHNrzlzAjiuq20cWOmF598wnvYIAFVv9uK0+wNUuQqRiCzx83gzS+fJmE23Cy+OIvNXWNcutxKbrrO1Gs0SBEBKSyUQKZL4DKlkBQ1ZGtixzkkZROjexjuE0wuTVRT/bFuc1c0zdQYYppfuOrKxG2qY+2SLX+YJDLCLTwwFunCJXsd4LOO+TjlR8KghLXjor10rl5Hdg/uWLcXShK0FWLqnjGmcGhn86lQBE2XBVD9iw0h86UWxS7CSB1G/xqIrw/QqLlD0jwfEUvOeMzHhG9RYDi4lUW+ji06R8N6SJRpRhMBaWmhUrfNGd8ocYyPdRXoYbpHfc0IG2Z3DkAqyUAykAzsCQPZUO8Jzftpk/HbiZePXkh6MemI0iWB+3tdpkXH1fK2+QRYfSH3pqBBUaPrqt39KiVcktQ6MBgWMXIKbTJymy44zoOieASbx2rChWkO92RTN+owhhgpoEN8s037oUvg3j7wRcx2TyCRp6XFSVV83F9EmOm+Ylo9o3TUmRF5DVGpUFH6ecOeW8JHjOAmpNY5LgjSzXGczqEawjQJG0aP74DipCtH9yc9ZgtsIqDxEnnNKdH/4hF1CBzv2zHgGIqX0qV0awkSUVugDMlFs/tmikwDA46lYT2+mSEa1kRAOy3DmcYB4/pN171K7XyMw7uumK6PpfK6vTCmHXQcNzyz5hvsXgi5MB5cYyZtxpB3wZwpNusfu+b1sd236c98tsrUajmIIWPqTC0ZuPgM5AkuLQayob60nudZ76YU5zVd6m/5KLxmtkUL491D1PZ3lXwkyDd+6VIO1EwvcFJbZ9gEAGP4MRPpxtVK1SBs1etY1FcggGr2c4auWKbcyrFQKkA4ynSEq4OSAiRbiFTVjDpgYx3TVFt7x3mMoyoBOQzZraZU4ZK9TkhAYaql0JACNOVDMtBMLtOlPUNqYfY81HrUlqD6oUaAvNMpn4J7rdBx61nJF3nYwzhLDR1sqENCD+1Yt3GZYo0rfHJs2whnGzpHj9f5pCtcs4UEXJeOVKnSoY2DA6jPKWo3eywiPJaGSqdYnLdBg2i+we4KOKNbw/EGDIXBQYaQ+PqPM4Wj4dLZuxeY8TefRIueigaOz6wyEdB8vaawIa77APU1HaYWkpvAw8BmjTOH1KKpIEnNsS5bs2PIuJeGYUqbzlY/gO5sMvKaHv7RojTdy+BGEdbvVb4IDxCtmPtSQcmRDCQDycCeMJAN9Z7QvD82oZ3mbVOHxctrdK54IeELCBm2jP5O6hhScJ8yFTLEAzBMU7jipEv2KVuz25KDLUWJkjiaiBf8WI8N8Gtob/kkZccUoIkx3GuzgWp630dyAKXUGeGxVHvhOvKrUYkYYaqJZAQUS8Pq5mY6V/iFW71ky5QMpCuAocZCv9bsmXuOhOZrcQGhM0xT8ZK9EQk9guYW6kcC8DhG+UDdJTWmwkMZLyQOnIzwXkOQdPEgXbGkSJ1OAMVMganW8wIZHWCkhmtY5KDeYDd9pg5OwfMYcIz4S0lodVFsaKodilVuBgd217tUbNeRw/2hG1ffW+bgA48hEKXHoA4jsHFteVp8PZQAJhgDpQ7xXrXpGrUIkg8xcqCOAe0nqGNdgsWezS8z5rwdYFvkI1/3jGigRRl9vepMA96VJuVTnvVLnxtMcKpmx1ImA8lAMrB7DGRDvXvc7rvK7su8ZXjJzLx4OCavHTMt7eUjIdPaJVuqXlr9xdYxai2trtihYyfs0BXHZ+exbi/wRWzDt+U2fKeY+fhudxl5fe+zyb5Pl/OxI3y+9theeJ+j3OE8U2x59ZAYpfmVgOzgk2XcsMGtvMPEPejxLLBIZR2G6g7PYnzGfoYBm55l23OL2LF/pG/Lb76BAzgcYtCvaP6oKZs59o/1+dhecyaG/HGtQW/7KLbnDb6WI988dr72g9Zu5zhr3bmYs53rbL6Fe8zXbvd+1ti5nJnY7utyvt5OeIvbdv5xfNe7PG6+tNMrqX2hj/8MDF/1UnB4iwmzmPMJtfMpgswDMfOQyUAycKAZ2Om714G+qb08/OMe++g/ufbqq+7/mNPXfuD0dVffe/raq+85fe01mvded+1VH772mqvuZz5wzdUnP3rNNSfPXH3VybWrr7py/apTJzauOnnlxjVXnTpz3bVXf/j666750PWnr/3Qx1x/3d3f8A3P+vHduAf9FxxOIgAAEABJREFU2jyLhq29eErfBZthFksV8z41d4EpBkXC6vW3nvqldtPrb2feYTd2+bpq3/S6O8CrHr4xju/G199hN3YM/aaWfxO+0EPeYTe1mBub7LZkrUtM5DepPKZ8NyJvkq/JoYYw5o3Mm9h3HlfOdox7oc4YH+pTI3IkiVHNm5A39jMLb3t9zj/9BprpEY/BJwvDgINZ6d3oWDi0ADCkDRP7KV/3L4PveqbbeR6VjxvZdx7TWW/iTNPzKfZ2uL6DvNt5Lnc0HUl+xBJf8+4g5g720lTs7eiadzS861VGTuNB57hR9eBGeN1fcbeTezt1eo07qt7ybmpS8TfqHORHHWqFDVZ95EWsat1OTWxibmLeSMxNzBtb7o0NU95N6Jo34r9JetQgt8cib8J3I/Mm+Zm1zu1xTvkCJ+5GxYzybyK2zts5z+0Rf6NiwCVvRN4U9u3wfjt+TfYOvEuwqH1Hi7ljeD46x00RSwzyxqh1xxB3I9hNMW+v++ts1LpJccgbkZo3Rcwdbf/bQ944YODKw75R8ZEHJp15U7MjnriIIfYmfDdiS97U5I0NvwlZfXfYN9/2u/c/+jM++73Wvw/Zgiv+TIxxvugZdrYcyysZSAaSgd1n4HJqqC84my9+8Yu/xEpZMj4F2ZpMVtfX169knlzfWGOuX7mxsXl8c3PzCubRrc2tI1ubk8OTyeTQZFJW6U9XipWVra2twxsbG8fX1tdPrZ1ZO3Xmox+9BuzKC35YCvJpDa+jePtgMbB6vzZIKQpxOYnpY7DD2VGzFiaU+8GsgDsfhlu/GtZMxYYKzDD3UawafpyFf9VcDC8DjkGkVFEQJp/pcjTyHb06UOpQKQ9vtVFDcfeQulXVllVwBlxwaYYo5k7tCAwAjWgNJkiMqVo1Nw+86ABo7tU28GJcDbcBBxuPHt4xJQnTFCbbMBgmae0KW7qDjp+GYTPFKXu7cUUNJB537rHZw5nDBUiOVG4c4UTz9wCMIhcIqoaFoy7DSkjTycFgQHcx/rgYiJlbXGwfNQpWQBSX5C+AIKAKIKKENJNw48ztbIRjWb3cLGCCSsEww0cNix1ZNRzM2ixVKt7q5RKFJTAUAHYzTE5h5vxj7RLm6IUwRPjl1hmKnIBFAUhunhWjAWjYRrgzVcDN0CzytKMwPcd+djBCWAlBMa7YqGAXjDrEm8ceBbxiLbqeT5AATaNaSENritX9CtICrZrpIqTfq54jZquJ5oVoggqTewCptlYZyDgWkoiaR6w7Z5BcXj22tr5xfXMrpE58VVm0UphRTzzyU1MWZw2v9JzJQDKQDOwmA0u7WfxSr/1N3/RN/9H0VuFGPaRPsGUxz3HEt/v2xuCF1PK3zjH7/MM8NiRPe6JrTyxDlTC98bpuxDAC1xJ4LLLarLZTQLO+/ptrnAtUqF3Y39Gj68Hf4wPTflVp1QgkxsixAe8YUkN4KeEu0oUxu47LwmmLr6LauJRaq/BqlhEYL3qkRq1TI0IvLWh0ZsVp6p4KSpQmTHpgKKJ7SCUmBnhILdJjAxmaFGDY+CbCtp0v1dDmSO2rQJUs1BAsG5UbDS0WlVRM+GVEgFwyisnstZwbiDijhBcepWI0ARhq6BBtCCdGcUqS2Ty9XsEW7NoE3RSHbMIcXaNLxcvWFNbjrEVWPyt7CisNt7iUgRK+eoLqrysePVHjFlGFKb6gSxqV+tdEzbW43HSGIaoR6eETitIwGDNVaKhVWVeiGF0vxKmCI4HnRsGuJ3AzbW6qzMKQqb+QolIfP2uPd6v/AGkQUkBCxFJYVUlRVj1mIetupiu4k6LIgtcxur8YXxCmq+ApUmIqRopkwSOdiVkkkIjpEF/dmvd1fEaeU9BMRhrJQDKQDFxIBrKhfhhs8gn1P6B5WOKTJw9phk5BvSEQ7Y2FBqC3nIDxiwJPHc6biZj6Fq/QLqz1jPoZaoqzHZuisDfrjqO7I75HzRgdpFzhRdkSipluGWH9kh3eANHq6G4kAOt4RChASC2ac2FFhYkZw9JjasGnNEQM6ZqGjxGYlrGuRxUYgcLrFtJMabHgMqsW927DFVGxABEk1YlzTISGNCZO1hFgodfNzMIghmGLrsBjmfVqI2CVcdUY9BqGGectXu1Y0RUfeltcuRAxlkWYK6BowcKog0hhxWbrFOIIME1jRbKxV810STfsONQgrZqD7Q0o9GtV98GHKwY+Sa+Lj/38uXNgTRUu6IbfY1q7hBYQzMKsmpQ2AwSVVKakpioauNUrCKi4ADXQFhiWYPTArNdQvuPUGEnFCoLZiG/3IEhRTj4urUCylOBNlzR8FZPlWNrJdMUZpNTp7igeEcbzUZyDjEe1nRhNPJRu2hQLDZ8VNE3phm5cU7vW9zkMs484TzceTJYdAyizs3PHrHQkA8nAeTGQwcFANtRBw0Nb1KDqHTcpk9Wtra3DeknwtqdY+x6u9wUW7xbWhrVXCwCjY0i+8wPEoOZqKBd44UP0dqK+HyabxbmBQsaeYaDJj9BAlahzbLRYidE99NsMSL6aWLdQ+oDJqE74rEqsLaB9GhZRWqJgBNSF8wuuxoJ1VIbQbQHNHY8oPmPrxWZkN1r6nBnoDOb99q0rsY9bu8JCHwD0jqHOD4XJrTn4MITHBuiBdxlG5bqpEnH/hERzBhDpyPkRPAASyqpoaYuj5SEoRo3Qqmn1ZNGccZQIjAVHlaVGWL8KSt+bDDOetexitV4xLi3VxIgopKIQxBVmRYUVQAdBDrWAGEIVhwdLw7Uwdb9mhFu9FCFMcpwhu+ZIq7HjtfrGSHyRRWFlyN+lmaxevepmDbTh2paLp/35UK5Fgmpau4ZKzZYQNo4R1u0mo6bi5Ouz2S0k0OE8Hawx8XVWAzhW90lWv8U5u24X4Dp7Lbza/ALskyWSgWQgGdiZgWyod+bmXDzB32Rra3UymazGC3P41i2FyTC9eKKx4Fv7uKp8YYPrLYSQSWO5LHnh59JS2eIwsQ+bD3sKwLYmpWpz+SU1Oxb62BDAVCpiGIQwqhm+aqnNEU8h8Q6SvdxpXJDyW5zFeCEzGXDS9BKebhd8GmFLaVO2asdUzdEZVEimYtQ7hGx5IRSP0gRaHYqT1iWnlTnMjmvPAUQRzr/CQOtDu6P3DXQTmkD82w4dT1qbEYtOQFexgiOgiJcdcxrQz9Cl4qEXAaI8hUpG3twiXJNoeRQqKajrFk+hr/JQt2HSLK5i/CUutCrFWMGuVWSZaRVmXBU3sDq1eljGFZpuAt0CLaxuxmrDVRp/DuoNrdIDwY+sDg/Rz9sfhw/+VoqoitUVk+HMXquMMoBnhu6vAUpBLcw6uk8Ood7qSK8RO63TCCdElqTUXhOdUVrF6Z0AghWJmMrTFKLcKhXfeZGuUHlIlcpXhnKkSta88AdUscibeV5y9qlozZrb0ZTJQDKQDBxUBqIhPKiHv9jnXuIym1i8ZOLdwIskXiBIgWqipepNLclrSLBJmi6BSpTeZzHa3l1pqJ0rdtG5pGh7SR3BmyHRdflkj+U4Vni9odC0qHmUFKxmNfRYeqEwzL3abnqhmrl70OKOjWrtcq+Gm5uGDVe1HVB7upMnnkd++arpVRBbFWJR3ME1JGU3XtwBuU8J4NkROP5AuwxjWMZonE379mLkC4vgjilhRg9v8NE0Uwnrl+5T8crrWEiKI1XfHWcdptzqMTNwdxzG1YS+HJUDEsMdRx1ha4ktUaZNFsYwGp/NdvNBs9C1u7ASlvaz0SWPzC6lj2cZGzPJPaPUui3OXXhplmiUrildc3oXinRl43b3Iadv4/INaM0jlL/HaHU8pUUU9DZQa2S1FVW1unrL0Ek8IBICkxQqsOpdK+GXVTOk1VkQwiSbimjWkGUjTWerT8zYTJGa6Ny0R1y1p7rLGZ5QcFeE9AY4Xh90KXUXaZqkSDC7phPUjLriOtfRS3R5rnkZt0cM5DbJwOXJQDbUD+O504RMv6XHWwGTwbulVg1MalNaw2YRQKA6ToSNL+z4tHuMXSDd3VdsiUNo36EmZ2P0V6PpbJxhalu9AkMdx6rL4iUMOh0eAWGzU5U9F8sdPwO1NSWmHU2XXsGSMyWVy1Qt+MZdk1UGw5TsrpdzMXdksbhQkSUwfTpasGYGZ496zSGhPWb2VoIcTbrXvWVqdpf0PqOm1TjpLt3lHe7OrNfhDLbTdTZfz1du6LHB8MjcsYfDoRMHM6yjgZ/BMwBTiHJQx0P+ajtHrhZahWbWYlO8DJ7pHXvDmpz5+pOr4ahTDaM9jAGL0t0KQ0HM6d11r3Eii6ugCdU0dE0PaVyFGcR5KMMSXwtTq2lOXpsDX3XvgqcFmVRF2XB5aGW0hqrAUKrfmu2SHCD42/Z1oCpFEXPs1HMYl7eJaKOE7KuTXZgBulYtdRaZ4ZMdxrCET8t2FzE6LU4GBsOpMhjoQJx4iljD7PwvbymS44Jj3fRJB1/e5aFv03ZJkQwkA8nAOTGQDfU50bQ4iIapmIlCOgS9T/S924kFNV4eGjE7RljY4W9x8WJugETYsRCweDx0dLJcJqPavLTjnCoYOkqcoUsOLhtTtxZnl95jVarrwplkDCVDF9YV9HC2moLhMCDVdldTgFMOYtVLYOEq8aPp7tVR8M2P6jFrIaarmOpJs5pv44sMBSOESmhKn5kNjMcrB8+wSLI0F29tgGarJBajsDsRjBrg2MDkOyJGDy5htQVvt1G5+YoL05S1k1T8yD+cGaxoL/LECALE4jyC9QB6qnFVf8E/Rqs+rVmInB1Tn3D8pebIqhOMqhZzvKtwA5Ac50inKl8I8XUicyAkDJLq8FbTBqlaFtdUY4s5xMPWMo6yVmUWs5lr6vMWbYO0BVdpXj2BeXeZAcIavk5qdVdE8CBFlrd6sjXLrF3ANAe+rPndxEKs1MNgRGBI4Sij0c9ban4LKKMIqbJdES5LsyLSxtMVMwakK1TyoUwfJY31EZxqMpAMJAN7wYC6wb3Y51LdY6IbW1pa2lxa8o3aOPW3A9/dGfLrBTbzHhGusNrNEAIw6GaTSXTp4A9tvOxlL/uin/u5n/sHv/ALv/C02QpLq9VmPx1Iojc90vXyDUlUP0+3gYYxYMVUxrjQ6ipl8ANtGzgZ2sqULL1PMxBnWlw6gqO5a1VhDIYsRC0hJWZHw4hHIUTTuEdl05pVJ6tKhs/kAeijgjYcwnQVc586QmOJJk/u0SSyVSSAES5ySyhaOxhAXQTJVa26khOKfFIkNbu+SFoLkIiGTIoCrXrC9JFu7fImdYhS/W0VkZ23QlSPtOavvop6YG71cuu3UO1RtlTA3qqZuZlYm00AUaCbe50E7TAUt9hVePY+crlpV82aU1cnQhPBqBgKo+pjX0WMOtau4KDDDYv7GXQp0xpVGydUZCaHcxt7RG2k6SLMnUX6MHudKR45MvkasJ5r/erxZrWUuFCwcUlHMKIGTwDVqhdfpMYiOGb3yageIdIkhdpo6Zj8Yxi8zGEjd0W+UaAAABAASURBVKrJQDKQDBwEBrKhfhhPiYYq3gK8mLaWlpe3DCXeQbwfhrKhs9RIM1TTpVjJwKUwmw9X08DOY/ziL/7iF7/yla/8J0ePHj157NixU8yrX/GKV3x5L+Huh4pNZp/5zE4zRk+bym3ueQCbMU04i6a4eOGPYtpLtXRISo9xJXRHbT3GiEKnXjScrZyJc6W7C7S4pvFgQgAY0uIRDrmB9JgeEaCZ6hEdQiEoIWz7Jdysrtavcbmxa6z32POWtUjhfLOp401nPdaauI4GB5Rxzs3XOqs8aqzGNeZtPRv5mTE4AdIiWzqGK4aJyqBn1wpo+K1fxfTop0ghofskqwdURmTGebGqB4WhH/dBDEM+TsxptJ8hjQu0F8KSR/eL2vzTrcMnBzuGYBE2jUDjIKNyRFZLKy4y2G9UWZZ8FlhhLahCEXxNGRcIK6MpUSeWujueYR+nAqQyXDBTd1zrYTCwyWWgl8YzKhVqRuEmZMvqOrZMhCo1FYvQWgid2FjxBqZI/GB1VNt0PqtXhLHvCCKh1qkRc+vgGpRpwAJo6kwtGUgGkoEHY+Dh+Webq4dX6/LN1jdyTb0YFrKAk3cMbwoGOiPCJAMPa7RMzvs/StSn0YcOHTpx+PDhk8xTR44cuZrG+rorrrjidC/s7ofjLat9Bc5Lnb9j8o+ncM15rNm8oqvWY5qMV2jTa0Bb402qm9ds2Pitqhx1VAMmoMeVaAKqxQ7Fhihrl6q6FnxEVDT0qsrFw4gRCHtVzKJW142LNDGDVkccHbDeMyt6eJpsAmhOm5r4zjLONe4sJbpr5j5a3d4sRkzDpEc/LUVTOJxI1XTnPmEh4CgqTZ5iuKTwpQXTxcz5R6uE9NrU4gjATaRrVV6V1A5STRFWLzwx8GlfHQ7bhghHK0yq4XOzqlu/hEhXvmSdFWVt+1E6HDpLKAAFpdrkRlyhdmEjHGhVoYbMmOiMipu5hwEfFle1zCTFRQmN6GJcjqUpQ9PB8AUqVZhhWb2q2+IPQNvH4irEyMkz0D3g017haou8uDhXAXFzdySD59w0DA0shqLMUPAbFxq5JsTqpb3MeplaG1sKYLHIiNXaJaSqLbca1J16jNwGj0SpeoRJDwVMOkKjQ9JzJgPJQDKwxwxkQ30hCF/qbwC+o0sdfY/Xu8UM3HQh5UfIGuAaFJCWUvy8n8vq6uox5gka6JNqpvl0+hrm6ZMnTz7y1a9+9Ve/6lWverq7Hy0sw746h87aXpjae/DJkE9SU7GaZQTKlm88hSlEEtx7QWG6z57vjlcjHFKsh8oT/6e3Is3UXZCJPoSiA8cgZr5xiAQ5FU+oU7g3kdu2dQUyqRN55DAA2sBQiKZRRzGhx2JxRU3iwuD+woW0iDeuUrVwUCF8wM3m5jAYhTkeYcdS0ZFagbbO4yO71J0jUOcsaO5sjMLAGo0OSPI14ZFLUzkckFj5JJp09D5UVpM7BCKAUXVFaRbDUaGoKSwQc5/qLSAc0XbxbKZuFe2z5uj5C1GTybHN+Uc1Ipd9XJU659LBSi8YTi1RIbyyrNVwr1bYXQ2fdrB6RW2c0xKBD6kRX08jB5GIYtVfQjeraK8q1i0u4T0GQCpiGIPd4zwqeQRorQHSBgiDEaaWEhlFKsyEAHGmdM5dHKX648xVBRPeT2zm7kzizU1ovYeq95QqtQonDBGWHhzm7JAHJASBqHUs0COmenNNBpKBZOBiMHDejdvFOOT+3jN+jJoX0YTv8nxXZ8T7BISPXWyqGxdOhlx64QDMDvlw0iCszDqmln6s4+Uvf/n/OkXMXvGKV3wpzfRRGunjyJN8Mq2m+hrkaZrqR5w4ceKGEydOfOzy8vJxytdnHk0AVTi11UNypDCQcZAGN51EW3h1f319hqUyUjSVI1tTL2ZeumwgFHoUIAeIVFC9jhHqjWLHwQ6QOMlts9doRfr9CO6QcmRLaoYeSz0Hag9FNZXotvWrOyRxMuKMckuP0w33Bx+N46L7VlDMYu4qEEaktMVsBJsu2UWKpgxJZsdKU0YuvKY6/S8QQ23jItzlRBXuklrA40ZaU1M5l0MBckpqgjFCa7K0exvn1Azun5ii/UpRChOANSDJmDVTqsKqRa6AmOS0c4UZ+4EhVVXTKAhihtRfxALDXzHdqZBxTSIFmXx1GrnWLrk0bcBmK81nsJUF1sOwvOWqjqY1u0ohbrqkWfikCdM5JY1LmGZUxwZnyPKe47Jw8QBLx5BFkLCqhFUXx8se3vMcW7rj1pxPAGMYUdWDwYjnVAE88lq7cEqDlIKHnbAaho3BqHZdMWOMLH0hjLGRK+BFy7nELMpLLBnYmYH0JAPnxUBtrs4rJYNnGagUui0ViwvBML08hsaJ7/YM61fosYBEsN5ophTjmkxs4Y98qHFeWVm5gqb52G233fZl+jEPNddLS0tHwI8eOnTo2OHDh/VjH1cir6ShPskn1tedOnVKDfXHufuxMtmqB+6bsR8dpVYbIB+drVi9uuwuXtbh6HgYC5YF/v6+VKn6wjWrWxZz/jGuAuBIxy7IaBBRHD1GV7oEdB8ZxPYj4qJK9fW9hUVNFPfqi1ULufJJxT0uU58TfgpqxFRMzFYndBb3aQWlADE6hqrDjEyQNqbR0w3Ahlh05XYnZkschHsNrms9dg+vQXiUpykA01qAN2nD5YNWyehPDThcHhm1VEF3HJKGXliqrVNIAwC3dnnTi7l7YIW1aqzcpxckGwuPv2mhSwrVVN3wKW9GqV5gs6aWrnixenUpS3oNrKtsTfk0vWW7jNGct3UiuUvEV28REFNaZ9AjQki4YnGtA9QjZ0AxABCRSA2PShZrTwZz41L7G0rTS0RVpIAZtqRmRY1Llu6k/0+JqkeoE0/AzNA55bPqC361r8XlsZbqa6cvgRmYvN0ys/Z1YBfoorI2uEDVskwykAwkA4sZaM3VYmei58hAdF982za+b8fLQLpyJZk0BbVplV94m7hMOZq42nvGuJbVLCOHQQP9JTTS+gRaDfVRdM0jfOp8iHmYhvoKTXBJ/fhHNNc01VfxKfUjr7zyyhuWl5dOsKV2Mm1pw1WhwSSo6uCM0LucTbQZk/usYRQIZSSNS5hixBEukwQWfYhh6DWsUDVNAWK4a5FHiUKRDL3wxVuogjFCJ3w4G3sGxqIyEcbiriCUGDgjAQk8uGgMMCMi9gqNcxBmPd50BSCFSQZ5FSnm7uag4/wwwauMdbp0PJCaGaqWwiK/YE3MVlxamwTFYGlID5UZfAuISYxkE/IPvIcxXRRW9yJ4Cg9a+Amo3moZtsUlWzMMFuk1EoNRGzKhmoOHe9WnzkYd4ZIWV42vcdVTYSdSmmthOrYjGXwdNI2vEmll6sPdR/XIkibZZqlyDg1wHqu2Vr5WImK0RB35hMnQvUjvE0z3jRDicUqX2qaDTL+avKEtHMuHR1jiLyNAw8AnfQh2WfAh4VG3GQKYbsZZjGtIiQDhAoWig7k5QD+XY2kG1JZ+n45d8CMY8fU4WAA5koFkIBk4gAxkQ30BHpq7Pp2mg5qpVbD04pCQ1BSG3UR/9YBUVSEYpUxW+LT5OOowWrN8FHl0eXlZn0jHpIHWJ9NHJPGpkb6CXDXbaqw1j3OdZn4Mn2QfK6WMnjkHYQxvX16KGtbOUQ/FEYqCkBojVaYNwQWtvTD7S5wXcU0Fr4oZUdavwNiMuIAir9aZ2jbKcHS3eiEZphyol2pFHicGKV3TdRcs1Ylj+1CYUQducCoWgc3KaDaaqTJ7SerIkSfMzNzHcXjIF1KMtVi70KXhk9DJhr9oVWDBOiRXX5QQhiIhtEvpMfHFgHfZc373hoePQElEhGlp55vhg5hqo3BPzlSoyzSaRhmhGx5bcNWAaQ2F1GxpdXKuGoYpRbOpiD4aGvTVCoU9pekcpYeNZMXcFSMY2b/2MLFYFVM1DGrLDi2WsHBLskvFokaoLDhZ+xjfZ/U4Z6xed68Kq+ohBp90C6vYKMzqRV6pWl2rMezVziO0PULCZJGHNjMGSH4z5x/rl1elCvwMIdXmGcnQBHcXikL+cA75mEIN3Lg6Z6gx5NOU4U6NdnbZMbszjJ2WnYICHx10p/zzwzM6GUgGkoGzMTBqrs4Wlr5FDDiX2YR/I6qfn+5vjvhmTjgvCRoNlDpktpBpA1tdsYY/tFhomg+HwvKKV7ziy2mSj9EwX3H48OFomNHVXOsTan06fVS4mmqmsD7VbCvn5IkTJ9RQH+elN/vM5/btR5wenQCGyaFbU0Mpae0adIIYQqcvc1OW6QqqpDA5AyvD6ztPJbEYKlYxaZHcXrRNEMOQU1Mqe5YINNO+UVvBwpmEhNe1OjHFpFlc6JKxPz53loaNG4AGKZRJDKNtgU0kAQz00SBGFl8c1jdUjulqPpNDe5quUYWudin3zFQBnBIz+MgYNgObidN5i3aGjKkPtGKjWPdmtFru2KEr2mq86QKXaDOeAXqJqVVb1Rh3yY4RMBrx5OWXW5MdFN1DAsJwcIS5K0OoZCAGaEJsdMWRsSteV3cHqaMh1WDV+d2rv+fWv/iYVdTich9bVKkjfONF9WTjlqBU5U+1faZixcWWzeAVMV2upcZ5xAxVzd3lZBbrmnvTtBkejaoWqRRu/moNaz+zUanuRijMCndhKsIfnFbF5HV3ZB/yaDa7qUMEdtdVk5ItcAeh/bqr6/oD3zHONqi1WKliiqaWDCQDycBuMjDbXO3mTg9a+6AG8DKfFD6i1ie/xUwvFc2Cbv1CZ+il05GQigslnKGZUY9/x01jfMjaha5PnKOhRtenzsdosNVQxwTrn1qHTbMdn1iDH1EczbZ+lvpad7+CktoAodFfadI1m63jhKqlG5ItRjDnlNWFXrqKkIv3bLjGS7w0BRDgPUk2U3kIM3cbX5XCinHoqUsQU3kI01R9SYsaoUG3Impa15qHpgZ3N7qsobG6A/akQGaXcMcBPbb0GTdWz43A6gStyrASxOAkICNvV7vEO4zYs1nK1VwUZxWsK/GKa0JHiv5jcBrRGL02qnFFirBI0ClLjcMXBCLFuzxK0dcAkFnEK9bkYjGrz69YvaoVOR3CEVshNdzlJb2DxFUELA7fdgMX0qe+9mocfuVSzB2kxZU4CT5wlannb0YA6D0cW6kgRprpKiy4Wdmx1ZcRqoJDMXMnCl3xGDZcYFUvI7idJxyFVfyMMaAYYC1ff1FTpBn7mC7lSNYZ91UDKsB5AsNyrzlho1KVO8XBKh1h1mJMFzESmu6jfWhoq0sreDub4jTdwKKYmbsbjDWrNBtoGPI3ozQ5FsoPnEW6fJGCLd3CCG28EMop27ZjR+rJQDKQDFxgBrKhfniELk3KZHkyKStbm1urFt/U+QavFwvfya1f+pau7/e4OhRScQu+17uXZZpiNb922223fRmN8Qk+se7NshrqK7D14x36sY/D7n4YW3MV/RC50g+BHVpaWjpCQ32CGsfRryim33HNYWJvTtEByJIDAAAQAElEQVTPFDYGo98G3uno92AKmMK9saJipIVHBkp/YetFyrmEMGVJlEhVqGYgcQaLOsL0OpYRsAupe0ddM1zVNi53+Q3MrP8bAPeKCYxaNr6K4DFQdXVkpaoKkKoqfc/m4ezF3KkahwMtzGFgKCnsqY5WkSFnCOqkhJ/iTUr0GKTy2LMGY3d3Lyy7T9z1zChgenwKc3Os8QBlBDLUDotIHIQzKhAIGLIBTcADms/gwoq5ez2uVclTJ1KjaQEXgGLuykHVM0Ao0T0CzCR0/8ZVmBqy5ZdTNjLuUzh6QCzBA/mooIXpTCw3c3eru7IWMwwzLXM1Igo/UfVPgJm5YzXM+uVVqXtWo65mIclhcGth8agpUD1mkjLN0MZ+2cblFrloocQZMZwZoyWbm7tb/3NgXFhmscB75IVhcUWaFifEjcV0ESmByX2iORqCsxdzB/NQgUpMN0e2wYOIfLmAQpe/7S1+mssoFREsdaiMZlgtSkIYdQPWUxBmgCErOlo5IJ9MlGCBoJEn1WQgGUgGdoGBbKgfBqk0rkcmW2WV7+nicYm3I9X43q03RClVx8lrB308iJFfcQFjh9SiPFs6evToqde//vXPOXXq1CfwKbOaaDXG+mRaP/KheYQGWZ9c68c79GMf0UTTOKuJli3/CjGrOidyxd1Xy4RP0rWdprYLGQsWkoFicWwbXcLjaCghm8+xQ62yjH1DEd5tegE2OyJZGIEK1gvWXXGVrXgBy6YgooIKZC93ZaI0mxDqjDemjkw5CFNt6zk91VAUg386BJCLS5jymipzmCrrymdXd+IHT1XkrxrHVsluEB8qOSFlO5piJFFjdP8Yk2Owm9JEHEX+Nsf7c4KKskcPDwADCBWFdTq4n6EAPhqYeBYKEA4k1doZ3YnnPhABaxGiPwtuoZlamqjhNhxHqiYIUYJrbMW0cjr2Dr9MFHcU4EjQgg2Cx2SZLvXiwKgEhtJlhSwiOY3uxfqlKorjHFVYpHJfiqihpWFuLpAZXx9hsDCAGFVxlyQHpA92RS1MhtyqH9KGmlIUodrG5QKQddQKNseLKYGAGlsio2DbSDMuZ8aIs5m5CylIG11lpOOPmwerY/BhGl7jL/+BFc7UToeNVw/C3GILEDTWgu0hTQKtn90GwOauFihRcEVdZMQLQJcPMTeKcTj2L3N4msnAZcdA3vDeMKBGcG92ukR3OXzkSKH5tZhXXFHl0aN2dJG+CDs6ylEe9vLyypWPfOQjP5v5JP2GDj5pVuN8mGb5KI2xGmh9Wq2fjVajrd/6IewQjbOa6mimpRNLyqo+wY5fw+d8kj3Z0ifUo4cxvG70VmqGhKbedrwoI7oEEKqNQiugtfnlk9lmoCweSYBDHbeAsHEbZ4tuBhSJq+0rnBAAm14BTE0nabK5ZRtnHhjm5hr62kfD3mxyu5+YUc7GmRbfMOVtbWzAAidkD+2orbWfdLMKxqqFMNPVdWx3DKRgTeXHDcroUzFd77FddlwyMC19CmTKRPQR5cDc1aSyPw7Ueh/owyAmdIU0XY2cOwB2IUPNsPX7DFw1C0ixejWJiHhyCl4jttqKoh6iMIXr/qVrL0GaqqomPHIgqRg5DMWErqCoLQWHRLMJRwvA9GVTQu0xkqoqtOpyu7OjIIuFI8mHp4mK1hhCaxSgzkMU8cXc8VcjVkALpEgTFFbNlRlTmLc4SQ9Ui2o7HvHg7rVIE5RUSMO4H266EIswhMlRWA0Dr9ULLUAkQKj4UbUF5xLCeSCNbbDlkW1EycfEwWo6Tg0ooQObrthfCoBiqo1hmnVfuatGbRmabc8WFucRPDNrMd0acLEaq7pWL21YD1XtbevQfW/zJJAMJAPJwIVmIBvqh8Hos5/97JffeeebH/fX73mfv/Qnfupf/Mqv/tov/vl/v+Mtb7rzLe++881vff9d737P5N1//V472yTGNBUjecdfvOntN9540x061unTp/8mTfVnXnXVVZ+o3yfNJ9Wn9OMbSDXUaqL1Ix/6eWnpaqbVVAfmfBpNI75KnWX0eAshl3kptWceEG4NXlbxYgKTiiAOB0p/J7l0IL3kegzm9E2IHztW/AxKsDKAGU2JgNE7EpuBH0x7oOm1y/sWAINzNZitWg1gaWpAJHHYH7/6/7IffOoTdph/Yzv+BYoFDyl9NL8AvNX6zZ96AffhMbWXs7eG9DggSilCsJpTAjhAnZFkdJC4kYKpCCA0rTp/SC1zLkGzsweM0A7p2QgunEVS3CExY/UgNVQ8xu61zWmG6XKvxRRaNa89NU5Fyw0SKUAhXYocsRFWnKNQ35jFdDlaldgUl62UKCBH+IVi4HBE3AWKvh5kFmJwsRbMgnQm0pmBGHadynXTJZ9zD27hrAtucKBi/aoaUAU4I0Gm/QS4cQo363ZVao5xubnCYyqVI4F2f5fEcMPDiiJOI4lod4Au4dBddqFynbjMnXOYmzuzCDHuzSjhWpAIc/6RZBLHiq1gRy3oZoLd3JQgHQWrIJjArNiYrM6UplhJjiZRTSUT7CAIk1l/vrtwLqE4GG7OCqa1mPHhsQ0Xrhm7O1RMOn4zLUq0uQscOMDhYGHlkgwkA8nAnjLQmqs93fOS2+w1r3nN1z7hCU/40kc/+tFfcM011zz2xIkTj+ST5evcfSkaqnbHY71BRkzMbp86depRj3/847/oMY95zBfSUH8a9R5/9dVXP/b48eOP5FPwUzTTx5n6ZPown0Dr02j9iMcqzbMaas1DfCytxrr/DHWcYbq3XkD9DWRmmLF4KKgjHy9/AKsXuF5YiotQbDlkI+VCRIZqRgg+hsluC348dZgaDxtd0YSoLEmEmPJ6XeNyD9QMKc3deWmbyba4lBwKy1jHNGyGhCxzrSzDprLbpG7VlKC+oUqiLfIwa0ggJh3IqqV4wmQwXaicZtLM3W24uhqyBTUxxEjpJAy5StAkuPtQzYSZSUQoBKthCxTddCkOZ2CDxAHOqIfHDD8yRnAkTWhEaQsBTGGa4NQDMHfZtfGT3Yu6eTVH9RRKZsMlWoxU4p1pMXuUpLeSujtrlxMln0zXMjuBdKIBxK5FQjGSGU03M53L4upYsapp1ax7T2sWMyUxhVW63fo/2sutXkSCazWktUteYZpAmE2rhiKjaJEGxv7wyHYWAPGM0EPGF7qHK8CmVd3iKrHWpTS/pM5fMx1nYWoUc5dtIYtxYTLMYrF26VxeITcki+nuWRjKc687SJenEGUx7UGuWmtbUIepu80HgLsgcnQGUiYDycCuMJAN9cOk9ZWvfOU/etSjHvV5119//afR8F5tc5c7Lw+aHjW07nxrn/PLlE/Svca61zjnojG//uTJk5/AJ9TXHjlyJBpqmuf+Wz30m0CiiQbTz0urudaPeKjBVlN9hBJLTNPUHjG91g/d5t413QypuFAIRY+8kQ06HroP7mAMzeqk0gPoHQpejIqzuwvQxNuHOxVLt1pqmA1UfFMD7ks0H91QEJMRm3Y4ZAfHRaQzWw1XEmYcVjKUSDa5bO6K+I45imYERjLAokHQTm44WJRhOh9pwYqk5lyga1/VFfGOU9MEoI8HOMMUbsMlpMWGiCW2KzOBhQxviHRMvuZZGR6zonW1FhmFzLAUY3HVCJqyZnXNhijFEoUoYMLrLNav7RoIQ/5aj6+plksZwcyutUCQ2dH9QhXjVHCM8RQO1DzS6gTXswrD8UpxLTwJSU1MwgxvCDM0m730DAdUOZqK7nI2fLul2M66DZWMS4wgGIqpVucKkCTtEVos3aoxQKPnXbMVoVr4GLIQbZQd9m7uCyyKzWxneSUDyUAysBsMZEP9MFjVb+C44YYb/s4jH/lI/azzda1UCHdeK7xkoslEd6+vFNmaCupSep/u0zxhfAq9zCfS+o8Rj/PJ8/GVlZX4mWlk/JgHPn1KrQZbU/8BYm+m9Xus9Xz5N7C8UlQsZteRDNv2rtE5cUiYrkHhpTq2iZHZpqLcOXuzJcYRoUcQZSTbvh4SL0M5Mcc6AGVZZ0eJPGrNwD61ulqmUI1ugATPZ+ptCcLkU/0O0fbIHGLnD0ROCx1CxkqUC2A+qnsaLqEZsaOF+mH18DBYIpZlHscV94orZNhhhGbjm1Gupk0jUWPUZknPlFyGkRehoYcGYlwBIDWk40MwBMxMPGGrdonsEnbfveY4HuGS3vxdVNyIkEfTFl2EMfDMnt/J016OZ+EgiVFdNMGDXhF9JTBr9ryvhSwWNQWf7hxBFa0djlp8XUl2TOe0OG/Vuj5rKbpnSa/eEnnF+jXVOjKW8tZcjzyL1W10DYb4HOFd5eweWQKcpdbUijEMebrR9fmY7k+ZDCQDycBBYkAN10E6774666lTpz6eT49vOHz48Cka3xUdrjfJku79lcFLjqaoY+6zuPL6XBRD/Sv5hPo6mmf9+rsr2EufSsfvmOaTaf08tWx9Iq0fA1nFH59U41vudaeSvTlL2KjTn9/Va40pTE7Uqa8B4cPBsOHlaXH1NsHBdQ8VJJCh3sErECWl93i5jRwNa1f3NRPyqlbrDhkBqtaQ2+9Lnq4rQHqkydCMALN4DuGwmStwkMFFDnqcC1X3I12TKEyBaIphLwQGQwqztyD1/OB94OtqEDMYi5SZ4NmAft4ZlF1JKVbPpr01xyFh4477KNUTWFUXrh71Cqtv80/rTH2lRU2RqjkVqotzhlKRHm+D3+auHj+GleUNKDUT06vW1hL+unroWnhcPD9pbTYuI44wRjjCDm26jH3VP0Wq3b90hTcEUS2tvVZpZ7RBVm0cY6OrclAGRHHB/gwyGINS47TqZDVfWq2nsI5VvUZK1+y+WVRWze/+KiumPO0QEgcDtfqqbtyzalheyUAykAwcaAayoX6Ij+9lL3vZF9Ho6vdD65PgqNKbEUn36Uui2+7bsUhkUQwixlgXQIOsX3mn5rhI59NpfSqt3zmt/yBRn0zrt4BIqqFWY33I3ePZIlViOtVBuM6h2WBhTa3dBT5Gh0LyaV1Iw8GYNoD1tSio+o2IbjXZhDzjl6txhauWoKQUzUAjNI6GKU48KjtZdQir2llWFdD9TtNaMIB8YWnPUFjAWTmMsZ3pCiQWLEIZcTZvAQ4coylVqMEhEmPYJoJYgFkZOFl3HD0xwmJpoejdJ2SoJ4Oj4WPYcNuEm7m508jIwUOuKW7jSz9R4E4MoLh1cxXTCmIhF+URZJquCEeNUZW6ClCmK0JGTI/VZjCbuZQzA4TR88KIpSOSmgK71Mmmdr27jplxuzaNtLiCh9CmS4+R1Jx6LPJnsak11axe2hCt4v3+sLrKs8E9GtVBxBQDkq05BT3OoTtzQEJYpYHwzKVpAjLk9RZvId10eejSNF3LaM7bI1fkdW57nOyq19W496ZFatXrGsAuLO3Wd6FylkwGkoE9Z2CfbxhN1z4/47483mQyKZubm2fW19c/wvww+poO6l5fEIXv5JruznuEVwu2/Jodl5St6e4SMd1rMSuKvwAAEABJREFU/JxfAXoT0lMv6cc6VvnEWr/RQ7+TujfUsvXpdPxmj3F+FNYSVVQGQ2eSjWqG0mCbuTrYZBPGGSOsN9rNjj0pJZ8gtZXSNeVzr866CmU2w12KD6XN8Q0NBgaD9kBgTHeAfh4hsiU1ux5yHISzm+GjBlA00JLqpkKC9zjZfQIzzF1rA6UqlukuQ7ib/hmOD+RenysOLEbfC9XwSQzx8Ww8IDNJFbd6dR9QAEOdCihaU77Ofy8fOGGSgUmXEoAyLHZzF2BmSEJMl2RFpQlZNPuOPaZLZXa9543tqiuqemV3SzpPPoQWzRoFijJvAwWRY1yROptqCtdUnPAqh3XgU4jilCddsVN9+JrBVVHFYjC0C2LhqFFaexR6qMghY6x3sGERK6zZUuN+pVRnrM3NI8TRDJNHs9u4hrEI0z33gLG/6qrUI4pq62szwgtr9aK0IUzTFMmJq267cUVpfXPS3I0NsmYykAwkA7MMZEM9y8c5W1/5lV/5n2mi6aXX7z9z5sw9KB+hYZyogLubu0uNCR62pAD36nOvUphm90t398iRrrm8vLzC1G/u0H98KD0+naap1v8xUT9bfRRdP/qhT663/4eIKqIZLxqXZhaChb3ipSiJabr0YpRdg8xCN4tfqyGf9SsKRrrO38N4Wwbm3guaOf903Aa8tiI2usble1iXbbeoHbWcxAFEnx/yDe9UGQQoRxO1FsLoGxh64CxN1QmV6d6AJohgyEMVYZqBVCxKgbmzgGu4T3UbziVPm3IrXXGSAXelScUI7zI2GgHKbT4ffJwxQtxMfmsXZtOsWOlqk3W/CEENGR7+YkB0qMPSvW7eMPFmYZFsuuTperfbuSJOmKZiFCufqkgvVo8tXVNxmtI1pSu+yrpWvK5C3HRyY5XWo910FS1t1igZFXUyqtU15ZZ6IDnwe0jhTRlEr1GlEWtcip8iuksLj/YWLmnbLnkETuOrZZFrXNWDYgM0Vayfr4DVyPE+OhMhPNsiEbMQGQpolXXtsdVSrUAGTmSV6hwyhWlW3IfKLexCCoqXMsn324XkNGslA8nAWRnIbzhnpefszslkssVc39raWtNE3xxnuPtgFrpE96ktxyLMfTZGcZorKyv6WeljNNX6dFqNtX7sIz6Zxqf/UFH/05dDxG4r4D6G0BnEtVFfblYayDnDoZzmCrvjihv7pCuAdHe9nFGaXd+XvQiyuSquIF7DgpmyNEFs8MeeqtnbALlG9lCvFWjCxpdiNAOT0oKaqPeNwYgQLYM+KByp6QgdS7OeSjUNPxY+4/KwsNHrqI66bscjpjtNiiaoM5tq4r3VrToOBhGjMQsEl/IK1pRuUjQxEIyqsDr1633pjPI4qIb0sURvkL6GTXmmnJkFtOd3qSTpksRqoApp2UJQK4LSahCE1pxVPNiqlPmYuDnVllNT+nxQtaunsGvVAo1nYGDFjHXkgdWKWbtkNZXIavX4asnbEM7lRAnRrHppiAsaZrc8vKXhDlVTHYvzNFcI+YTKqFKrRw1jld+4uvSp3u4ZgLgRLoDZv8YcL+ZoqBZ/Vrk3w9fjLC5wTtixLsOlRamSD2/6KH2sj+BUDzYDefpkYH8xkA31hXke/RUwfOOujUYt7u7m7tVoq/zus5g7L5p4AbWgWeE0zvrZaHrqZf2uaX0irUZav5dazXT8/PTS0pJ+1pp/G92PNFskPmEeQ/HCJLb/a27OwNu5RswcrxkShNcA1rGOyXtSa53cSzElYMY+yG6iGpi2Q8ia2Vb8mJx4lKJJOaxaUTZGjIqgjkHMOkoVWkPtQWFY5QOMYf3qejuYm56LVy9Cx9I0cOsX5SrGbXBQzFo6/CQh62pTvCcYVziVJT0MFEaoLAys0QCIZ9ZyQoD1CGznfEOz4t2h8zUdjAEQI8Cw0Vy53AeqUSqmCUOLZ2P1cvdQnFhphTMp3hQLZtsuTtR4jV1JqvE1EC87hKcCWB7xRDGMusbVSwsan4dwvIx2LlVSrOJAGdJ4nmjyhYgkDoKh2CmOVgEiOJlCwu75JFSPFGarLYFF9mjFilzjDmoAFU1XGc4alhamNkOQozhNI9Pi6vlhsOAdaqDjbtnt+0C1gGuszhxGLBwsBr4eV6Y7BVTwtZiqYtd9UOYGOPUtKii4cuXNFmJczowwpOObeYbdgW/b6AXkGHQpmgL75BzFlkp+St0JSZkMJAO7zEA21A+D4OXl5fiNGkj93LL+w8Fz5tPdz2tnd15MvB1K4Q1B06zmemlpKT6p1v7Mmf3da/3CC3l2o4oP2GAOCq6qt1coNkNQf2dJ1wSedoe8wLAFRxj7qlGQDWzTOIuy3A1KqDMu5+Uqh7tLEEBdFWR2KBzNTUDLCHSHhWR5hhyMmWLNDzwzFN9cNbwZLWiwpESsFJzoDJQ2gBk6agVmnBWqqxya1Zpdo0KFhhApmsAhWoyEbJ6BRCdIesHQveAiSaOYAchnuhxbUhO8HtoJac8B3F02yjDIcSIp6lb/wTJ3PWV8EdelDOnUM5fRVjLIF0CaRJvUiDPVWKLAaz4KucVqfMEs6IoroddYAysm1J1aockWUiOK1StOBKxjVMzN3XEWc/6hOzUJZbnVqxQPyKsZq1Jm7EDN3CtaTBWKySroqhtSOmjVOU1hYitOU1mahT0lHZ+kSRZlaYK6tatY23KuRfUBV77KiRl9r5juWEsIN3NTnNZQsaYFAwUpzDo8gmS76Q83K+GyjavKohg5AsFqOqbJZXGVWGeWbXHE6AamSTUcjH9juMJc3dzcOPTv/t2/+2fVkWsykAwkA7vDwDk3gLuz/cGtetttt33J6upq/Bwzza3+z4VHaHDj02Hdlfv4O7+QB596oblP82T3LOk0zWrg9TPU+o8O9XPUaqjjR0DYW59e80EhLxiSFI8w92k92XoxVsnKS4eVQUyksTAAWpjwBuiFjcmbMdyDNIGCvGpueoeyeLWtX96Vliq7EItkhLNLDG2naZxfcAFbPOQ1W1qJ31rYzj2OdAxmFEMdj6Go/GNH0/Fvbq638wojTqLNsIixUAA5K+tghjL4pchb5+Z6/Des1Zg/22xoi0HshOOqw+Fh1WJfg4p2HtQY+proR8VbsR4clpZpBF9MAphsrK+VwSUbmIHG2ob8AWhRKybZfBLUEBLHkiJMs9+/8nUebKkK0VSIJukSMVVD91P92kvwVNo4WDVxK3bbPQFqL9zDUO2O4R7ho/pWPfpfZnPcIUbNsbgNbyzdRavabG/nMUmSqy1nnfH3B/lcEcJU0VgAEDrfFBVWFI2njoIQNwhyYj3r4mQrR3UNXUkFyYnNkPVW+73j5cyiV/Fu9SoSsShOSpXdX6WrGpHyI9oY7rfZpuKhe6xnX4hhmNlsWMX4hNqW77rrrif8+I+/5Iee+MRP/6vPeuJnvPNJT/zMv3zSZz3xrU9+8hPfPDOf9MS3PLnPJzffk554J9idn/3kz3rTuUzF9jmO79jf+3tP+ZOvfcYzXvkDP/D93zR74LSSgWTgoDOQDfVDfII008cPHz58UvPIkSMnaar1fyWcqTa81GbQczfc61tBGe5u7k7fvKTGWY21/uNDNdf6DxDVYEsS4gof5rYzDC8rQuqbDKUPchnRFEgK9qYMUiCzwWgzI16VI1/YROjl3M8yuKXMnWGIkc9aNnrfviJ1pSxHrfrKoSN605sRa4uuoUCNj5DYuyU0EVv2ELD7P3h3rRsJWpoTwbDt++lOSbR2hVpqWOgV/8gH3lcVrcPZZBSrwca+zDgQUrmaqHUQJ2UGM1s9fFRo8CJXiwrMXQgqoHvV1faAEK/tcMiIyX0ohK8XieFM4Rsto5QeVyK4RJAPuht/ewrLuAr7g6AxQmGpKR0gHCzuX9Jark7cbGpYXD2xtBjA4dnWWN2dNO2LN+43ggGLAKYHgDLI0jTtCV6s2ShoWoUMxwCzMNy0n0mE1pQQ8AoWqqTi46wYkYCHMT2gcE3AIc4issRq9aIOfS56Rd2Jx7KQRZpVxJHVNjSLq9thsNQYRxvfR5gsKuktt2ZWq94ZATEKEY6mKU+XQM0jTbPIFc9ZFjNs5MMapWYjtra2Dt31rndd/da3vPVj3/Lmt9zw5rfc+ag3v/nOR9/5pjsfOzPvvPMxd/b5JnTNO4kBe9Ob3vTYmfnGbr/xceCPe9Mb3/Q4SfIf1yf24/vs2J/88R9/+v/9H1/1pd//fd9362d8+qe+/X/71//6B+pBc00GkoGDzsDSOd9ABs4wQBN91dGjR08fO3bsNPopPj3WfxAYMWoKNd2nbwbZ4RwtHXPnhV3fhiMvr7IRpli6afr2FTXUvXnWJ+Jqpp0rchUXSluEz2DTIxExMgaVN5APBocgTANY4uxzQVC7B9dbs9XV6zXqCAuFpaW6T/d2n+pExBBSeCGXsMzcxZ3ZoSuOy7B6dS9W2x+tDuKnN6VqwOMYQZrAamruefc7bO3+D8uqs5+ZGMa4Dah+cxrBusPoFPicCc5eG2c+ane/4y0YASFbZISwEBMeVOv7BdCWCJez2RZAGIePn9CxdYqwZ6Jm6rItEQOkwLZX/Xpx7sONQmZ1sekFPjXQZNfnoKqyjBxnypZucSnGmxZitBRzd3MhsaA4GCJuaLhHYQW0Bnlk1NXQ5dGUXvfuK3ubtQhJt345aI+SjPxYvIfABWqYtY7iwgS2yDeuSEJqzHu9Rbmcw92EgceZVW81Bi484Okqrf4Jgh58iq+Yu6SmTodLIx5wxWSOPNXUvpSoES4LvNa3sHxIQbO42teJ9IrVePdqecujbLvPikzjpVlEGZczbbDs3C9toOgupQ+TqsIRDZLmdRtv0FmFgvrUe3J2ujU7bpo4SCm1+kBYu3vbfhV3n7zj7e945Et/4t9/65f/w3/4S9tDEkkGkoGDxoC+KRy0M++L89LZXkEjfSXzFHp8LFgbkXo8vmGGIkwzDJaxjhmjY8rpuhxju+tqqpnL+NVIoy4ts+jnp/mmDtqG4ptqYz2+2ZfuaTJeuujCi8pIwdaQKTkz5dcEbAKN18c0uJeMvRWDqzYAZs4/psvjNNKYCtJE7QOTUS2UWpOk0U7AUe3olSdt+dDw/9ipObEqPpS6RBEwJVInTuDY1RtmVyU/8M632ofuertUJkmExjNCBSC+KrHGAkQMI84VW1Qtwh39/W+/k5rvCDuW8f6R4AHHMqgocXZQVFY2Gm0olTrHrzltCDPFCJMSEigcxiWnyWPGOpStMEhV4kvB2IYZx0JWj5Sq9ZLBiYyeRIhG2xoVjY0UYuxgwwUeOvW62iVxg4oeYUP92sRVbKpThea3WDt1uIVJ6VJ6Lxf6zOIj13R3ig5RETFy1d0dvyaCUdvuqQ3UKCxR32Mtgpm1AgoxNVP69B68mqyRweLkVyoclFENKcw+8FXCiZ5ipE9Ls6O1GP3FpfrII3w4Vf+DC2bG+XDXOFt4VZ9WzXEIiWGqsiZ2hEiGEt5Y5syFGGjX/skAABAASURBVGmBdxnGgmWm1owx4mFB3iJoLn0IEYfDObqCXBy/xJ+XZRhw96WN//prv/r3/95TnvI7Q61UkoFk4EAykA31Q3xshw8fPsq88tChQ8dpaFfny/ANc4D4rrlNH/vlVMwY67pw+Uc2kC/RxB9iHtEn40tLS/oB4m3Psud0qTp6fxrf52feJB6ABS41Xs56E/RpFj6ZpktBmuhNoEVI1CUuSiKFC6OXsggQphwB6C4QaZFgcckczklc2HicKX14v2OEjuPI8ZN26MgVRCwaBAqW6PuQYxaLjmf1IkAQImxi1+6/z970W6+n15gEpMWV56RxNkIE1X4LLAwdXjU0hSEZ4eIlGvXOfPgeUxmLq3vD2HmJzUaxYRMuEtjnMJ/SHzl+JQCjhWk/rGEIHmOkTY8xRDVFwU1VkGKrOXVUrZi7vMVMwhZdOCJGPuIkYoKHrEucLSDFFMq5uXt1ag1Vi5vLFtf4q65nAoht4aX5K9auQcEmemTGnhFfwVgJscCMS0gAfB3UaGMPoTjZNFaWAUGv8SjkaO2TM3HmGilduGKFFJPWE4pcxEpU3drXGVEArDZc+hoIo6F8bYZJ3OiAQIU92LeFAUwH9xQwC4O45orvB6pSApBvoVLd4TJqSamxMw5gN/0T9+mtbovHWQd4VcbruM4YfxB9ptaM8SCJC9xKf4jHmFaLAs735ZXNzY1jfP/e/LM//9PPfNoX/YPXTmNSu4wYyFu9RBjY1oRdIve167cxmUycb4T6ZPisHLrz8uLl5l5lP5i7vjN3ayrdK+5eZfe4V1t7rq6u6tfl6fdS63/kEj8CMh8n273mSB/mgOHT93XNwYnB4G0Hgj8USUyNkSpz0XTluDwqxGQYezJ4c6oZESA/QQwhhqx9gxT5mKjQZu5ujlmXgihmYKw2XATqk9kjJ04O0KAouWgBaQKNs8SKBGRUC4VahqjnAWWj//4rr7YPvkufUo8cxLnLZhITWyDJIB2MAmESpy5IiHwf/Ku3mepFMyFAM5Kl7DBVqE+qc2iGAOKbQLMrrrrGjl55Cp8spjaVXxJTI1QwRo0bAfEsehDnjtuTzb1oSI28OENNr7iKFFBJRWnWah2heQAEK4g2KkadjikYnUFZGZoEcxbW0agRWgXWOi2WxrKGy1vMwy6E8eePVRpiGC0r7JoXKoeS1HmVMY4yk6U9JVsg5zUu9mhFyMRWbrGBx/AVUpSJJKJ+HRRz/rGYxWYvag4APq/GtH61bZQrn7sCFc/EF1tbvcIfqnyhtGVqS9MMh0pJacD03rmVhoUbriXrrI66qkDVyMDddMFYHudrGPbCIXfc00IvZRWAb3yjmGcdinUiWioaY8bAXjCUE/CC2A51OcRGQlsAux+klMmSufsf/uEfPvHmm//N9wDlSAaSgQPIwNIBPPO+OPLa2tqH1tfX76ex3uR74bYzdazwTVt6l9sCR0CPG0G8b0ffeccOdMUjdhzac7tzVI/v67yJtocE0uKaGEOh92Xsp62YMZ0NGMMe2G7eM0POvIPJDzCWYoQ3LYQJKFavyFMpZiHwilPXRENZvW2F+yhJTCCyQ2HpWJdAwzmlB85u1L73Pe+y3/nZF9vG2hlCwmFxlqinGItLjYqUgMljsL3iNc02yf+tn/5hu++9d5nycdpZryhEhG62lsDQwKjFzVCtXSeuud6Onry6WsJ7fiCcs0mlag65GIV474BChSlfU7hz61bQUJD62pImtE6f+1rFS64yCDfKEeZVtnOEGBbYI97dB4SEWlMYPiIENb+bo6m+O3trE2wJTDSwgmC410iKtRyBOOuY1lSYXBTBFVqkogFpHaZCpzFYnE/OHq9HZuwmuMZZu9wU480KwzirNiCQgdWcMsAVqylU9XRg2c0tGEgWKIJVt9rwKlRUz0yWy5ASk73JCZUvglDZxAVUg9oymAEiY4QztGkAJnCEUcu1D7VAGc4kEr8JN2urcRUTJyjbR2lQpHdDWNObGApEnPzMrvcYoGEI65v2uHDKkDOMfuBmzAvFCmvxEvXBm825rF+K4ZlWPwZja2tyyG1p88yZj171+te9/qmWVzKQDBxIBrKhfoiP7Z577nnnfffd9/b777///Zubm3Ras4WGlxfftKW768XFd88WJqypOwrFuNfvzGPdvWI9UT7pXUrfeY5y9bJTLcmeMHIH1F8QMuZ9wvRyQNa9vb4nsG2klZFuw1V4WWHE/pLVRGvDq+RsTav2/EoZ+X1p2R7xhE+d9YZjBMnuJnldrTsLIEDnCUez2/3d8V9fY39w20/a1ua66XY4lrkTb1yEiib3aocAw0MMK/rm+rr9zs/9qL3xN18H0AcOqTVNWp3djkKCGtCEkJiDXZXTj/0kWz18xKyanByFYXF1RV+HAQyLnp287TQD7g7KEBD32wsPUp7pdG/BAVFNdk0EwSeS0Ar5BWnyS8bEj5w2zYpwQjgvd4JiWMZi9ZK/TxCpxE1LFpNewqXVLQAzqxVlG49ePqRGU3VkgkAEEIcWdpg1O2zwOC/7osaIXGmRVkxnCFWYVU18m/QIVgXiZMOPI4vpml+rrXo2xDhqxS0c6NQoBt7PJNVM/5KEpRrF6hXbh6ozoJCru7PIZ42aUNRqeeDF3GuU6XItdYYaCza14j67DaRKpKLV/QqaRj3HTKDgOneAzZqDfUxXLYLWcLRhDBA7MgIPrBuBjBY5m68eeOSTio+h+5FlOov2jzQthisCpDBHo7krpRgMvLyHyxJbbb373Xfd8LznPe9fguVIBpKBA8YAf5AP2In3yXGf/vSnv+ruu+9+Mw31ezc2NtZ0LPf63dG9SmGa7ryA+Ibrvh2XXzNePijuNRbV3GfjhWn2WOnuPsS5u6CYinGftcOh7+T9e333D2Eo3VeDeTGADXpzci8dMqv+Xsq4tDeCnYhncEfTT8zkaJMPsdAiIPy1kvHyry9cNscAJST0kKHZcIW7mPb/hE//2xaKAbI7Rg2eOa/NXQVb8Yg+Ih6sS/AtGmJ9uvyrP/q99tH77gEptTZ7oRnC4gojNBYMxgP3fch++UU32+/SUE82NsAZqq1Do84MkUJOYF3KULzkeIY/lkAf9Zn/Y8hpaJkeq4QLnov1bftzcude5S5twZRvqIOikBlMoXNT/gqpEEVkNFGfqL4SzLQ6q1PXuNxB0BGyTFJ+1RvnqSoBbXhIN3LR/n/2/j34ti2778LGOOdedaulttuWrEe3ZVuC6GG9bJCF7MjWwzYGIUeAbdmSMMHGYLkVG+MYgisYAi6qIMQp8pBfVQETBwQV4qq8/0jlhez8QVIV8ioTZAGiu2QHsGMBxkhq3cXnM8acc829f/t3zrn3nNt9T/eed845vuM7vmPMuebee611T9++15xDfODs3fNcPsHyZ9YImMz3JTMHEVQKGrXZlx+0e5EsBWVCB5vaGtFt1CDEWWdxfQ0RIwSoitiM+ZdM0MyDrNzMnDS7E7ofRHrE8HDQMLvGYaKDPWcSPQjoozeuF1w/kYIVEnUJEBFz8CmBb8fRhIECbARMH14ZVTOnQzD0CtbEDlg71qKxWuaFEL4rALrPwnoLT83IHUZJjRkuZ0y1vngGSZqw6OG4xtQOyvAacqTGfi3zGoqPCP2li6uGiM5BLt5/tV9k5F/7a3/t8370R3/061fgDu4ncD+B1+YE7i/UL/FR8SfUH+eF+j/4yZ/8yZ94rEw9iAlmJvPZM08/MyPTh5l34CgctJl7bTOTKLdjb/yFLqeplxVntl4/fFCU22tRpWie4G2drTvDu9Y6k1fnqPiqEh1uMiNVwGWYqsNjVcOAY3YpBCOeFKICYhC45ogyTPSglWGq3OGTFT/vS78iPvj5XwhDl8BULvWEUc4MTEuh2Bv81E/rQuC3PvHT8X/7038y/uXf973xI3/2fxef+Omf4tjQb+l6PY7wT6X/3P/5fx3/k3/gN8e/+b/6oXjrE5+ItQXqed1cZFy0+SdukvvWSm9lAw5wxZnY3+dy3V/wZV9hIFp6YImFA5q6h2a4rp0zRoAe7ebYEpZepAUjIhOCXoKyEZDRjQrGcY4weICiUFQbnLRDDoqtu5XIxAmGhDFGUVoURIzi2fVqF0SieEv6gp55/o4s5T9DHTYEZvn19ztoTDrQa/WL14Hzd+MKQD5jMgXGGELjVZu64qoDRok++JtCxjzzkI1qrpHlJz5eLUwiXsjjJ7bW4OoyuZ4YzViKE4W2h9lZF0Y9qMxkpmOMxVSTXxsLr8wIAtYI47rEZ2osQKCw2qCN/UwXpkoEBF23DgByd4+K9/5KQzzgWLJQXLSZOchaXyzvGPjQ1iTwoto6K9tCFZRLSM9KjUNO60bmOtPKz7i4Bvnsu+qVzySFWd1aXlXlMl3Hl5DYwHyHnpJyHG8dT370R//8RwZ9N5+eJ3C/qk/TE7i/UL/EB/vd3/3d/9qP/diP/Yf/3r/37x4/8iP/duzjz//5Hyl/2j32GJ7aH//xH+eZdERm33Azs3Bm1m6P4yibycMNPH1JcWaWXn+OzByQXHrE8AtHxB4Xj3BUGw5rRcGaKsJDoOxktI5ZVj275HqUHZFpVDyGLsPSPqSOPQ5vYsUOoxHJXzHaKc1ifs6Hf2F8wV/3VWDEM2gyLuTorY0VH/S1Mcdc+dJK4MD9xX/7/x3/2j/698ef+t2/Mf4v/9IfiR/7v//Z+vdK+6/Y+0s/9iPx7/5ffzj+zL/434s/+bu+K/70P/7R+A9/9N8yMWIsXS811Ck7yVE+ql04feEedO0DgbnmTRl1v/grvjZ+1hfyHIajRyYkUpPLj+QvPB35dMLXgOm1Hb8/Cs90E474q////yi8vr/87/8o9t+Jv/zv/zvYH8W2/5fwO3Zy7V/q/vLH0H+sOXN+8q/+xy7H1fXLVq1b18fGWNp9HShqX1BnlzXKNRyBAkw3NTPjP/mP/oPw/wDqGrVX1x171O9Y79V96hfP9U3fXId7lvP6e3D9dQ1cB3U71+timA/3l0bcmp0zYuxBv+uNOkNbfOFrLTryXEfNOVjf9Rh/iTWNd90zf/oVq9rmjHrmWRdr/Kd/6j/nc+AQmYPGsTIn34tGOPwcj8hMoAMMCqH2cGKseFZIN6HjqFkED0Y/Y35uFbg1zaCWtEsJhDwV7StG7YULoJt2Qn11DjeiX0OiwI1pJk+LZIN4EVUL0n1ZChh7k9M3rp0js5R/7a/+p58zqbu9n8D9BF6fE7i/UL/EZ/WDP/iD3/MDH/3+7/r2b/uWj3zT3/SNP/2Nv+wb4hu/4W8cA/zLxNo5rvxvmDx2w7//9/8+7sl1b127218oMs9YZuPMS7sSAXtutAzWPu/sO7ljNdsYazyrRr8WRUlmdb1OHbUNAN1XlhJFRrVhQkk/bzI6NyLjsqmZjLEnT5/GV/6qvzVikmWJ0AvuUyUz3YqpK56pNyHTA0pwvPUz8eN/7t+M/9Of+GfiX/q93xN//LeMN+nuAAAQAElEQVR+e/yx7/u2+ON/97fHD/3Xvy/+9X/+D8f/70f+PxFvsUZdjYlisx342wvGuriSEFMyx3QrBjkPBDj7V37r3xZP3+h/e2PJpxZB+Vj7nqpkj7mHzGZWrNzkbxD++/HH/q5ve+Xjz/0f+79pkSyebhAbYw9RRGKOyMyK9nS0YZatPykG26fsf/9H/6m3uddvfZv6V38W78b5vp2af+H/+/8KzzOYtY6wzUMFCz39jvUMXd/wMIjTrCqc0fX8nDrW5JBXrrFmb8xTOO2UzGLXvHFjDvGzhhrHhQaCfkG9LcerJeHWvqBj1r4VJ/bTP/Mz/mtQVd7H/QTuJ/AancD9hfolPiz/FXZPnj75qeOteOOtt97qtxnvltwUNeEkjtlw6NMz/BCPmzEBXzgx1TPPxJ0XZ3ZMXGKmiTM7BjU6Pj3qMQZ1EWftisGvDrfwDgY/9cMNL2pw/q+rsVoLajYOyPTPrhGAmdmRAVD5RxDGGTvdQ8VGFHXE1o740l/2K+PnfOQXjSRCJcJW38SLn9wkpq2E6EWCtvEzBfail6QmaC3DQ8BAsCcByb5ICx0dqJkDwELSAaOrH/CmObjeL40v9Z+fRrr2u2oMYMxRgsENwx87UrmCWDp/EzFDeGRsMYl3ffi3Zb2mM9thRbgGHFPvrmJEwh2OWLzj1jXfcfqnSaJnygHTOe9xTcWB26anTRziqmf5qhzloINdn834vRNS4eBHMTx0oHfWu9I7y30HWc/d6ibY4GMrTf54yxsDxxs14t7uJ3A/gdfrBO4v1C/xeX3iE5/4z3ip/gS3P58+/V/+8AZ6fX9fD5QRWD6LDwp0PlvKici0GDT6+YJ8bYM2uczWQ60+Y4sQUC9iatkAnSdfhJy4HOK3dBULGnHm1cs1mUFfvNhhbciSYYcrisJo9lgWGaHJONuOi70gMn7WF3w4vvyb/+YwL2zUXVuW1Jd31PNLcD120bbApDeKT6eTZ6y9Rce+pi/X+mWDNpNGQY2DyNkh6OVPOy+o/Iyv+rbvDP8ZakuXbpbdbWkryjQDA9b3ZrzsGCp/XoKJDrQPuuJJ7nhyb99WFaZeMeuSMpNCGZmJPcIZULYxXIFxDQZfi3F8Enb59tYYx7idbYCvayRcjGYsNyzEh/amqBfjc/MbRaSp+R2OrL+KfFsTCyx9LvRqwb7Gq618q1o+WTeGW+E7dz+B+wm8x0/gM+CF+l39BH4mIw9fqp88zU/0SvtNeOD1QMmWlN/Qh8xEPFkitth8Gc5M6IxbLTMrNrXTZvJyUS/EN7Mg3VtiGXRA9wdYXYfC2HSnLbLjx8RTp50jjhZdzYavqDqSqZ7X05r1iG53m6c+M+OXfOf3hP+hlxXeF5nPLBMK78GZIYdAs+9bPXSrKtjQ+cqdR2Eo2FPZ+QK/11i4FJfTig0wTISLteOL9C/5234zlFzU2a0wVKvg6SfuAHOUNrqd/qm04O61cs6VMZwdD+oFzV6fb21EnVfXM+aI1VTIzHjjI9pv2dHmZeZXUOL5y+97fr76nSne2RrHxXla42T2X+FRm+o5Kmd8PnyGWX7HGhsLWjLeZu8yW9I7qLFlvxj8ZKyx7aRvdg+udFPc4f0E7ifwHj6B+wv1S3w4vEi/wd0v/cc93nrr+CxfPqJemrYbcb3UoprrlK8DRxdVXoM19711ufyv8ku8SDVzZG5ropDHVM/kQbbWlbKWeqw8RrZGYWN4YgcwfDiqXXYFYjaz0jjEfOiufXgupOhj6nq0SLsnp0D9C44IW2cmxky4qs/aoXgM0lG07vO+5Mvi67+Dl8zFANRVwq4c2JjFkVUvf8SKYCoO64bU6uOGO9IPWnE14YxubFKW1F85BCZX/MhZhnhhRYLhTy3uL/313xsf+vCXWPHhmZriNZPuuc+tS4+Po3KUyNWgZsxgEUltyXLelSmtupYoL9ZnbAyvzLDJjtqf87GYnNTL2ldW6G1u5JMuP3rFYdpxnsS0HkjjRhPrOc5PLNencYCSYgfDrnWIg1ic7aRPbkeW2f1XhZ+37qta5wXqZD55K5/5D5O/QJG75H4C9xP4lJ3A/YX65Y7+aaXPF5xymPyTTEw9/5Mnwf6CUv64ixMKfbUO6zjAmUkoQd0zG2deWqOZzfVL0/nynNn8ruENKqJo9wAojdgRwR+4x0VD0j5xtV5b2RmAH3tWh6eJzBFf1pfdo3gjmcwjr80Z87iIVp2IRj1Ht2OY2gt4BOv6OfR88iT+hu/6vvj8X/TlEbVORAxNVKOAPFq7O4sLgfHoBixgvkNn5oodi98dMUOt+wRW13fRssVELz2LxNmWxk0Qnz5Q0c/5+b8ofumv/57IfGLFyDSglihQlJE49rYlQa3nttJ4Gt8GAV+PJn2o2cLPhMczo48ESRqLua6irDWPmlOCPUd5R+ytY3znKz4jzU6v7GVaUS813ax3k3z+Mu8w7aLwrRq3uIukzXlwZJPwbFt31Pk3DrC/t6hGhB/tzDiKc5qMNWSTrDTAp9W2HKcrV2oNU5fzisGz1n3FSz2/HD88RHlwmNh7v5/Ae/0E7vu7PIH7C/XlebxDb96Vh10PAHwxZhUuX4IhdvCYWS91/caz5M8CmdS4IcjMyOQhdlTxU6GbuPN+XXFItBEGgm1MC48bk9eqn7kx2pTpFuaVqHQSYRY1Y7SuXTKY7OjFDP3gnV7OceqzaubINOZoP4XxwZ/3xfHN/9XfE/VvvmgKfgKsm/BafIbV9ROuboC4WKid48KfGsmJp3Czhl1HSsyrRLieZxQjTzvh0gnmMEgyvRhsPnkav+q3/4PxuZ/3hUXNKRMtcX2Qqwldoc7sfAnCVWB06IUK3VoKitiDRTx7ymeHb0dn0sGqE7fyKCPnKIdralavkbNx7cmK1jC8nFcAbta7ST5/MdPm1p+vvq2wxh6x3jW3xxe+LdrZiaeN8Sn5VYvZziBRSTfAvUDIyGJ3H7K6ugJMYDrg7Pp5uu8J5J6uN3KLu9a8mH8c9z+lfrGTuqvuJ/AeO4H7C/VLfCC8nPRttG74wIPB436VrJc1PPnSgMuqG3j3oXjNqdmJ+prnjqnLrGJLn5mRmcsvcOi7PtaYsPYsYED3HgD0CnViUCw6hpndGgPP0pkk0gcdMbC09cplKd+ca+8S+kHDVh2ga3l0A8ass2zQlgC812Ex/8+Jv/jXfBcBO4U1DnPUuhmLLZ+gMmOTE0NPaVn9NaYAQmg+sP6XAO38Dky81kPsGvIrZziERHHMQHnnxLV99a/+rviKX/W3UG2KR9gUKS2UENMdJ5OJLK9DJKyBnl66xQ+v/ML7NNU7t+HnhDflgCY8XKkYz8lwKbO2W5CpvZ5jRI5h45PRjhdc5EV1s9zUTyu/Y/1njST4dvTIr/vj6WdkR4177lpuopG/5eBzaWbXxO02JZ1wW/PK2LnYCxa83pPpctrnlXiGhp/mM6LPK3yP30/gfgKf6hO4v1C/xCeQmW/1g8Ii3FGTwUPDLrOG/GO3yp03fUvOLGKVuQUyMzLzQaheVGGnBXYvaU299YJOY8z96HbGmAcx15o6X3aW4mAvOAfDrnWIHeJRRjciIzN7HzEari97esd4szZNf/KF1Qmu8+VIMPzm+94fv/Lv+b3x+b/wr4eVIQBi0V7T3CpK7BixAMvN2NhDJ5DsCzJmdeXLEYw6M996s3bVIl4xtSN5GKXhhCSqzQBE5RYZ/qMe3/I7/qF487M+O5THaKiifMFMjdFu+eoMlz0qVTdER1QbpvDldF3wMvp2vWNdX6/ofLgPC7HUGT5krkb/yWfPMbPiHbWb5W+Rozp7G+g0z5Cfoit0q46Sx3hjLzVub3JnXXr6531ExoiL59VZd8zZn1Arzk9lorjKimqVVaimrPnhdCV7KHiMeVbiY4s9VuuKn+nTXoXbvbX+La7Vr+V83/T9BD7DT+D+Qv1yX4C3sv6YNbQ/06W8SWbD+eDYKXHxALrpoX++McStdj7QLqM7v+Opyrz6Rz8OFx3RuU1dXxSNFeekDks3/GAsfgIfl2IGfT5QvbSFLWJZrQNslrB0AH22XCmWYfcd0iG+OrklkiCmu3wBhOfxoS/+kvh1/+Afivd/8EMqrwYiq3vtWt2Rqwm5oMmzRpQPKN8paNMOSBhEl8epM8XCrM/a4oa18vuQH/JabsbkGO/7nA/Gd/z+fzp+9hd9ZEaWrcuwJjrPcY4lMFYOi9AL1qTjSY+/bSBfWnalSDiKBJStqZ0J8bo/ICh+g0Msm2xe63FB1aW7o7oGAo2J8OU4Kko53GMMDOzYuM71UHjNXVzcENwqwZpn6tBNwg1LOeS01tBOX+taD7gKnJO1plc1SLjFTc1NS468pmrg7DVwuxts5NYGujCzhGSmn4Coh5+LSI22R9esuSZZACJ6fT5aPzl/m431eqh+7qDcczUPBK60JdZ5yA3hhGWZ6LWjskOjMe+au3l4UzStyWP9YWSCEwmbdbX3cT+B+wm81idwf6F+iY+PhwJ3zCOePH3yiSdP86dvlkIx75t17103VAC9OBML72LJc2TmcjIVt5t5idlTBTJPvoh9qpBrbaQv9JUDTz8j07my0+VFKLxA8qtsdMMN6XowzcC05oodispGtdQHJaM6ezqfNyYWW1OtIcUoPVNx5FgmMzEZv+Drvym+/fv/kXj6We+vvHNKIMmo7OeApxOMxcVs6CtW0yTbFlVT+87soc5AXMXIF++yQZVOfvfVjvHkjTfiV3/0H41f+Eu+KTIR0kco6nWn/Jrwc4ypsHqejtAhs9WSqu8QgB5Zn6+iq2EwaiKApQPObs3Ta3SLIzJTyw7NOgLXKC5F/FyOsqSVTYADQ5+vecDqR801nSLcye/kjpE82q90032uRUCvstOWs011nXNv8PoO4OrXvoEtJepUIqYpO9c7f0hx0Yxf1PC7okLSAcYoC35gnnJW4aiZUAQob9Q35pbr+xkHKmofEQWim7H+mmXsfNisqV58PW7yN8h8Gh/44i+LD/6ir+nxpV+LdUx/t/Bfqj+teAzzKtb+5/6Cr4onb17fU9wk16F5cDFFPpym3MiN7Uvfx/0E7ifw3j+B+wv1y31Gb0U88d9D/TOZT/gTau6GPj2qJlibTgzdiXF5rNAhS48t7uFULzfQ0wJjx/q3xqMa17u53CTdpHhYHqBdH9+HW2AlhuEZiYeeJ6IPWhB+TBV7jdGIGjTPUaxEgXOCchlMrCIxGnsvHldrGapG62DocjGbhSCePHkaX/e3/Kb45d/7u8L/M98Ml63rI7EcpgnNxT0vgEL6vVh/dvpTf43VrRoGxyg9tYwldtCPmtJHZD6JX/G9H42v/47fFPnk8mdrKRRhm597c2wzzjUajYLDmDNHxW/wF5SiC8LsB4TkC48925crE13G71ZZgSQj+bxav8+tCq5V1JGg6WEe9Fv8mfVAPolbEvbDslPxCuzc21xs2meUnimPSoYgh72ljCNhjQAAEABJREFUW6FeTzf3C0u/SyTmAYsD9GM5sO3xS7Q+BD0i/CQPtAiqT1VEZkb/FaMl1oG57mgRX7PtX6Qczd0QP33fZ8eX/9Z/PH7JP/QvvNLxtb/nB+P9n/+Rse4rMhfX9Ipq3svcT+B+Ap+UE7h8Mn9Slvx0W4R3ap8sF5flzf3qzlguPL2lED4sygFrhxE6fDnKbDKTB9R8SzL4yMg89Y9Iop85rVtbrzw2R+949BN0yPrFEud6D5WHlqRkdBLz0DU341qGa2DCl5FoZ8jDEpbMoA2yMG7vQRDKwpY5o9quJV9loXjMh+Inb74Rv+L7PspL9ffH+W/+QI+mBJUQWzNgXLvRU7fWHTGkXPVwhikNAS2mWLE1yhbDtIIbBrpxln/y9M345d/3u+K//Hf/7sinbxgYY+TxkjPPJpMEaI0ivjUatlYnAZZBQ8dZ3e9aOfCZTOU4iSkovBgbV5/jHtxi0uXWpLeNW1yHK1L7ODgF9yB/hP/YTHteB37YDjRtD81zxy1VV/WjeTRdyXWq3KMJBK711z6S230WnvaG6nm1VnyBG0WuqPVZPszpnfRcUSC9CpQvgvCT4QuHJ1oRfLu+Q8wA0sPPtXLKiRttD+x4Slm44I0Y36On7/9AvPGBz42nn/1BbI+n+G984INXHD6cvOMp+Cm6p1j9OfSffvbnRlz9zW1dg/u4sY0VexBPmfu4n8D9BD5VJ/CK1r2/UL/0QXqEeWT9b+PjxujN1DGfzmKHj/0hqWWLK8SEQ58vRhDV54uOljWKm7acq0mdlNYhfu5w3RKxOfrcdiTOeKmNABuQi+t2PjhTHfXKKksnhyQDOF/tlEZPcZZtTdCOoC7rH+Duq1gQim5GHXizCDnGjyMxSYCOxP+T4q/67b8vvvXv/2/Emzxgg2hUI0gvOKeUMBdLL1rrKGdMc02lE1cI4cGoNbDG5ScHpXtzTC3n/eZnfyC+9e/7h+Nb/t7fH2+8+b6qtnK4voVdm5qzPKkrVMB4geOscRRRU8KuzwXm/O4g2tchhpQ5GaNvsJkrotyaOuxM2ehCPeP3+q3rOXgH4TswLuYopZGDgH1iNfpRinhuM0/RrCMeY4aG+8A8L36dcK2/9q/1b8d/Xq0VX+BG9aszqO89x85J7p+Hie2LoqJBm1zCzHvXIa4BWt+dA7WqxFpfH4hLb8D8eG9Vx3cMM0qB6FcxmL37M5jyrD1GyMVsBHNgf0viDP8aZJkDpkBPR5v+mmY7w7Qz540UzrwZvtv7CdxP4LU+Ad8GX+sL+FRunpcObov8CbU3Ru++fUftLREJb7vyYkfQ1GIedHnv7FOHIPN0MnlpsBY86zLzUMK/xpmdk9m2hPtEzu5eYjZBj8oVEN3L7Dyhsx+R/MWOqhdcD2ZVB1MyOhwKxj6KNRw2Hs/bA9jljGsrqiNgzJTDWgzPYZQkOoXUw7MnGu1T/rT3b/ru3xHf+Y/8s/GBD/1cKUbGCEcUOCK0mqARro9W62aKd3IQv+iTQ0yvPGuVhpj5kitGQIyp0/H6kel+zs/9gvo/IH7T9/zOSP4kbNBmM7g28yA16g/OvDBc1YIsiJ39YC+elX4vdQgDOmaTyaxKUFoZ4NvpK6XAw0zLDrb243oX0nb6mlrML6AyOhK15az5qJlDiW5Hm+fOeVtxfpHO+C3O6K2lXpQzf42RNEzTF05Tr3y+PgN8lvWss091viezcjK6I2lQc/N+hP0ZzCg8vSRVi+9sOYssr6eZ017XuYEHtYyfy61yS7ABv/Cbu0PL6Nc1APTF+67kCF1sTb8urcCNaSbtocm96L733Du+n8D9BN6zJ3B/oX4VH03dGGu6qsbt2LvyYvV1sJo18Jfusk7mpb9SBsg845kn9iUls/3MtpWywfKdJsc2+n963UmDBHhZk41nPj3Q0qOaj+QYarAPER5ohh3hnuRib1l0MWjLomP1hszJsO/WeGZWrjhSRURmg7WMQShfTr/q274zfss/+z+OL/ryr1UYEQTCNkTCuubBDyNdUmUFijmn4nUFJFUNfQd+PY61+mjc3LxW3Cr5JOMjv/iXxm/+Z/5kfM2v/duhMjId5kRkxBqdKhNnwz3QS2QpRVGITyIys963mSP5K0abOIfv68/+PRr0beN17JFZZKu/h3ec6a6OyGxrDA/jDLdqd9GMJDb7ARianYatiyx7azLvFi/3oFBcLBmzUUMpZjJl5Qps0y1uC8cxBaNYmcntQvA6D7C9tIJtXGsqdEtYAY5qxMyrZTnTaI6PpURFy0E3lhZBAE2tc2oXKHAQrJ6DC2xGt2vbLIIBMFMCrD5LuuDcXAWcZlB8NaxDjsbLqCi+GXuZ/s5zJAgu/o+WlQh5sTn9R8YsrFUy7b6YfI0ZLOc+fUpP4L74/QTe2QncX6jf2bltWRwh90L6ut1WECL2h6R+BZiKl3Dgzxs0N/e+jctdDm/yl0xEJg+9yonVpi7z3M7kWnTytZa6WUOsyG05xDXMceDIO4DdhzNMc8z47A5gP2qvMUrI1JjrlTOmQ8tUWl7pJpReA1I8jFKUMucSFaspehmwwlI5ZXzxV3xdfM8f/lPhn1i/73M+KBlDHHU2QQJpODc6sXg02OkVH7qSMtVnP8q5sRr4hAL8/p/1ofjl3/P98Zv/2/8i+/saAntXNH3rxvn3PxGR/BU0P+/Edj9z/JjbY1aAac2cNwKxkszzUyzVJml/EOjGRRe98AgP8jTUn5reL+vA5biGVDlyM/EGlu48PnH05WMz0eCUrCacUUv0cLS+az2M1kfX0whO/XDLDG6Yoh6b2OPD0NoooYG9DuHF34gR3rua3Z/YvIlvasZGd926xhEznzinK2KcCKf7Jm3CUyRpOhU3T+CYcTlFaOmyejWuz6fiFWnZ7ndJgguAb/Q9x7A+KbULzxf/4JygjDKIwGU2wzeS0wHDEaQLGHSc53fX2FWU2t1L/MzgpfTu3U/gfgLvyRN48p7c1eu0qbf8V1DPJzc3xfVg4K6L25cCoDdmXjdaSGQw/dCoGzlcEZdT5m1+V9WLydCJjU0r7sGC9O1/x226ZgOs4/4wRa3JGI4xHjOg7sel0PVKWboRQ1PcOJtOZC7SSwfQYcI3xMPjPIJmfgEwfeZTDy+UmR1XzYw5qkLliRAS4LHZqbgf+Nk/N37NR/9g/Wnwl33jt8Qbn/U+WDt68+o68MWYs1OoqmDpxWvr/AFlYYGhjnJtJRzB1rF0ULzx/vfHX/8rfk3t49u//w/E+z/4s6Er6TxtrrvkNRHGQgFG1wdmkidmzxgYOkA62Qs0BD3ZAubsEDpoA/HSnTuIGJL1/Zl+2IZTiWILyd8Y1I9ZTGnszU8IH76/T9QBw1THwzZxWAPYGQD2mqlFct0PiZoEDDHa2i/uRR+xC04Hni6qMfG0rG+/OFnr156WiFQxa7c44iI+Ypq4boO05gxZpvCIzZpySzdjkH6ny3UieRgiUfuACtowIDp1lIH46D3tjvYMa9BrwDbHXDkQhLvDNYgA7hH9eFZDz8LbsZItN6+VtTq9SCBx5ovOdStLFtP628khKDWTl+A6xgNd+Yj8Hib+MZIOtHHdciNKAKEOsyL6c8/LrijXV4KNuMP7CdxP4HU5gfsL9ct+Uk+ecAek73W8CzvmDbNurgimrCx3WTr3aAJ0MYY7as1O3sS1jh1nLnFk3sbm3B7o6SRehmuPBqSx5Ytrs4DJYfFWX+6pa4oZio708D05Ltc84qIh72svwMldxuv6x7X6z9VWbkn4cyT2yrOyKBLDCkrThx9spkyJ8bTkSOHZrfclX/fLeJn9F+Lv+G/9kfjSb/iV8eb7/a8QKnKoemxs8bS2Ojkxli7TY3C1Qxj29eYHPhB/3Td9e/zGP/TH4zf9U38ifv5X/w11DJns0YtBVodnqphrNb3PA0IfY6/XHNZbMUhcZvoAaoLae2mi1bdStYeITsphwzZFqbONub+NCvPWmcTZZo3BtMQCXrNkmsl7DXbb60xLJV5AxTqvKCfcukbxg0GwKs9AVwrrTEorfc3JO/xOGRc7Fra2BKO4mnDoq9bk1E6MnRcWYOQx9borZsAhiZ0a4OrF7bWNDH1MO7gL1xx5xoCJfkAQPLUTc+BlJjMO/WBUz4DD48M8QPUFQhezHQ2QAXr2I8TBGBxcEfibW+VQhfUWP8Gwxi7OCp5e+7Amg6pRFDhzIEnyhkdkdAn4OA5Xjilf31DjQ1pGbQEniq4EsNQclcdUeuzk2x5rofbv8/0E7ifwGp3A/YX6JT6spEXwJ9Qxb4xHFKybZdDgxanVxWJCX4tcU0NdgaEBZ17izPbrhYn4tMCLLp/Z2sy2p4BF11qDLYkTMSmNrtihr61aOFqMFG89ZSI6oUIzFlGsru8hQXNvk5Tz5Sezc6+3hRwpjzALTI0kvtrKB2SSz4A2WmOtg9cYzRCAYLuT3mvg+u+r/vJv/rXxW/47fyq+97/7L8c3/IbfFh/8/C+KJ0+fRlA/VrPQqNIFVqSA4RhxCTVlm3vy9I34WV/w4fjG7/4d8Xf9c/9qfPc//c/zUv1trDP+lXgZ9RDvKaqSJb1etyHORBSXLVF6rZlZgcQvwOQ5Y+hJcSpgcMKa2hpwp04GHaZngH3UjlWbpBithExTU9e9xYesUpFNt2EWzeYGfUT9i3P0qp6+TivwInEz+X5oGdUheacr2NMxDBZtO8y4zF0splPMsyfql6CuDVSpTKs2Alwil704JnrUzoNWDpa+wfM3Bf9Yn+vP+PJZf3Jl98IQU1d2arWtq8soWBMJZy+m8goRmNZ8jrJccGmSqzwYiY5u4QMN0F7fM0IlbcL5GQOxUWpoHg4CrjEDq/DIm/xu1cww6fO3oK3vkPUc6iTJRcZ8o886FdKZSnGRPU2akzlPo0N87lfiwd/N/QTuJ/BanMCn/oX6tTimZ22SP6H2Jnn4Yo1O7M2yLJM3ZGip8wYKPx/iQuM3hi9Hk95xZt93M3mZ4GZvLLO5ibUzV7t8HwxDO7cQbq7Sayr3QYx1mlPDpjWxtXoCeYVHWL7WU3NE+Q2P0Ea1rD94DZjSRkRmhhWcM7IwU0iv/3MQ+8jM4MoZUaMezkfjIiIwaSm2TAAvZiPX9YgWg4smUFSVsD158iR+/tf8jfHr/oF/In7nn/o/xN/+j/0P4yu/9TviAx/6vH7pTX42e4GqQKZLYSjmXOsXoJ4v0Z/zeT8vvvrXfFf8nf/kH626v/YH/mB8+Ku+PlzvmDWwXGKVyByL+JnBe82YivVSPYdtwExzqKbPZ3KUWgHZR+A5qYlqsDzH4fBkHcDwT+0DdXQonttMdJgzxbWX6WzWmqXdOBdiv5M5qs4QeSD6ZVEcDPVYuhE9SDz7xbqjxgWHVNp62q0Ckcc7tVdw1ZOsIiu0yhmabEmY6JOKEkaU2flVOyJ2HKNZ95rf84eszDU/86YtkdMmHHCYcbYR+g4R3zC+N+3NL3qicKEDkjUAABAASURBVGthbc5W7Kg4vj/4/ohlVVMpo8KhBXa/cJqa84MQtehxWSButT21tuM+ubpDS9C9WUprvvcJN5dZvxIpBkJzFOKtfu0/th/TK8mE5RQTHlDc2/0E7ifwup4Abwav69bfK/vmRdr7YvJiPbfkHVluv6l6/1y+QQZ9pgQ3be7T3L9LWHTmKcg8cd/oS/JgymxdJg8BnxooMpPyCbKf9UNqutO6CTE5qtdYfgUXXTWIyfqQzSIiMlk/ZssCPXOJ5TFB0C+1hwwazvAIMJ0nd4uZpQ6tYNgEV1oHinWSM5Y6jgEyB1DPGekd1Cj6QOgoc8T7Pudz4yu/7TviN/yTfyx+z5/+N+K3/Yn/Zfz6P/CHw//q4ld+y3fEF3/l18eHPvwL40Nf/CXYX7Dsh3/xL42v+vbvjF/xW/9r8V/5b/5z8ff+j/638Xv+Z/9GfNc/9j+Ir/jmXxef9dkfCJbkQmM0dlHrZsw/mT38LIhKJzaCme7nj4nAz2ykJlZLImZrm0yMdQ8ORTxKy0Ymn9UoYBwySsNnMJ/x/rPmH/ow1/cqxkc4r1Hnsz7wucHytR23UOseR2i9zjogBSiOshGaDPbs/gLFEXjRLaO2/Dkf+vz+PMY6N/e+7eNDfobP0hr7yC+ID2n3cVFjO5+PgB279lF8nseD+rdybtZ9rMZjPPu7qv3GZ70/ZuNIOXG95Gz1xIzs8waF3yfcpfPg9YvgQxI7Ipjp2mPYoFVVpkw+SyxU99I0rHmPFbFPiOnsaicjqBkPGutEicOwvxC+aiFTSzQZgXWfmegB6oqLsxE6HdEDQpJRhbHX/ZbejVzr7v79BO4n8NqcwP2F+iU+Kh743C73uyC4bpTYF61bUsqo9wWh8nV4RHC3Z41ypi1nTJPLrCKDfY5ZWtckzzVNAWqCB0hMHGjoxTsVX5PeGPjsM0ly1MNnREyfUHtQ+2D91HFdak99cSY0GNUQoglyYvGTw9rlj6PCh1iOMTGhqGDcboe1CZnaVTh3neJ4oGLt1nn6xhvxRf+lr46v/XW/Mb79d/6B+A1/6I/Fb/8T/4v4gX/lz8QP/Kt/do2P/is/HH/PH/2fx9/5T/yR+La/7x+Or/mb/474eV/25ZFPnvrOEYf1D6oC6CwYtUWpoB1FAoqNSPVMxh0ZGbPph9NJVb1ALz/P90BzRIZ05SbzwRi9XPyK60RNRLVH/Mrf9nvD6/oBru0Hfojr9ZoZxeF/FFzngP3oD/1wiE9O3/FnVg3zHF/9q3+926zVsmaXTKaI2ktEtHdathmzGZu6GErjv/Z3/8Gxlmv+mbWf6z25h+Z6f73vHybXnB+uvLpmrsuYY+rbquthLeM/MK6/MOdVusVRE1zcjGHPNX74au1Ze7etmevdqtWx1llbTXNdxz3KGXOffmYf/sqvrc/CL1DWWWZ0085vEoy/XYxdNksraqa+5MAD/sB2zzZwXf901Zyf4eD9wg5YKRM/amf9RwUVULXumxZmYdc3qDUuXhaQ6BKyBlPiq4U6u4TjZBplm/t8P4FPwQncl/wkn8D9hfolDjxplb7fSMUOA9P6mErvrBD7g0JNDWLy60WqyMjMGu09nDPzATkfFgYyH8Z9mLmdGjXd0pg9xgyz9cFgLhz80bmGjGwHictj2mfWr2iRoO5EZoeYcNiSgss6Oa5kh4XR7LS4hhMx0zDVxQ63OsLF77iOBtZ3B/leQhSm1VQ12qtjjdFKVRMEImGiS1yMPXoKGgJme68RZyi6rAqH+Wk0RwBTkImOR59CrPVS/cLE6bhV+Eic2cHqp6tNczmI3R5yafRwwsPpjlLuiMs6BzoE4QhmLAtno7CJA782tWy0u/wcxMH7WuNcMULViWmzp9zj9d2MYix8hE2FQ+yQPVpz6KfTNookrs1hxVYM/OhWB9C8RP1tWXF40uDiyGhrfhK0b1atFCdbunENUqqSfELOUHom5MDaINacXuK5UthqD4IemQnIUgSfj7qE2Xv7icZBhNIDnVwhYnGAHOIAB+30u35ecbiz136m8zx7PE8w4v3Sn+m6TYn2wZerAlacw7027nyx94USzmkWmf7d3k/gfgKfcSdwf6F+FR+5N9Oqw6227rRY/cmXWxPsJIE8dJy9Ycd2k2/u9jxfmKedqulndn39fUxdW/ZSOrQ8pGt9qLIlKAdkHGMHanrsztBqqmYrYkiKMjboumRji9PpoPtt5DwEdZ7R5ZRWwTgb+5c+iSu0lUF6Fby84npczmIXdjojfbrDLXPBZe/XQDqNdQYeXihKX14WH92Gr9lHB8dsYIN1mXKOwddZT4yt60dYL2f4uxR39ToHPKTMqkW31UYQVW+FsyO8vDi8vuCKS1hTnC8t6gYXaGpMH8tn7V6OqtTxuibT0NoPJ8i27tWgXmcGubKxakW1jMSqwVTXF5Q6kOswrCWndQ9tRRGdM5m4aB27oBRW4QKEpo1V6WQiBhmrPcglkmZgOYOohOkH7cYeHmiQVe5mq+Z17vAvystJOMzX52Sm61rHdLQdD/ka8YrarPvscse+Jvuir4SJ1Rywq2IF8CCTfL8JXGEA497uJ3A/gfsJ7Cdwf6HeT+Od4rrp8ubATXc9mwpA0MMHIeGIjItmrAh4a2DKZZovl9NmdjCzLRJeVo7IbD+z7TWvfzEOvJIC1poS+DGsEBkLOPeYnJ552n2Yuvvo6c1UrL16hQGWJbosNTN5XGHr6GovJWDiEbb4oyJ1Lgd8RbHGB9YYt3YNY9seUK8avjuorbCJDvXYYUDd1YmmZbe6a0zeNRcJkF//p0r8cHX3zgL1tQh2BPa61TqgLvrJkUhk+mWLqml9ZHMP01qb48XAKPWCtdR60OUdqI0p1UpNHF5DxJiNUHd5+kE7wn/OFjCsJ3bgdhW9CGe5oDUfcD2cs7ygFfIiwFHswZwRzLHawWHqJGwKGG2zGOJYSHoylMth2xBt3uCgBpdYWUcyGW3rDHGje32DHiKzmpkxA7I56otb8dh8KhKJnlY4a4Lpx6jI1eHNvmvMcxwE5duq9xOFpMvJAJVijlVXovMO+Or1GcnDFJbV185BrL5fnTvZT5plX/S13Nod2yo8bGZ5MS8XOmI6caO14EbgU0/dd3A/gfsJvLsncH+hfunz5Q5a91xezbz5OuqGC+nbEqbecrQ+QKatdXXILzyn9jN50PCSlamGhxm4Xp6GLPPkpWZMm9m58g8Hee7LAFDjtoKcwnITS+jv1u3t8ZgCRb3PQtCcSMGeIBrUnNl+kt8lk+SITPYOjNEy28nIsMdq7Sfk7Ws2kkP90K41CWUyocxxLpn4CDTQl7144sVOW86adrb2xh5jFiNfLhAlU25ZLp+ZG4t4xDNzII6J70KiaiLL9ByhzPqZMN0hyYnR4DMJ6A7j52+OlCOTQHfdGiwZUEjPPVWgJj4zrHEMuhMFXq8ud5RHkdibEf1pxfs4ducieWYcXXfoMuWP4bm62CF2nK+KKtNswpm5cuYyaWyxnYeUn7RzEjmG4gCPDmxl+6oa9Zwjw51kUSQUp5WVbDzRUXG9zhD1ODBy2gExw1tZsSH31p9YsJhKB5iLztK1f+I0WJEChJshfRBJNBcW9CoiBykaxkTuoDN6JvSifZaY9gXzXMcx5Q/SJYbA3+JtXXKlM3LD5uCsNSDHOtHd3k/gfgKfxidwf6F+ZR+uhbiL0tcdd95cJ7Hu0gYQJoNu5hqbn6muI5kZmTyEfLNpqvwBC/tSlJmTKi4zyy7Su7vrLiIj6PPRWE7toaZYbbq7tvYyA0PJegPFvNySDTKTAnRd96sdbvgI1geUqcnyDGu1vtWWqThuJudCUiYWrTwQc0RmMlZluNHZVNU72te4BmWamLMBMTYzRWtALTxB1YzWiVOcRrc9WIfkjVHQA94Uc0MQ3aQdAZdZBeulrhDTAV85Bwrj2KhGEMvJMG+dOJ0acErMAe7dePsZ60+aI5u6mA/YyR8rcl7fjA178f1TPnjgiXDGh7G4Kj29chQxzqub0WBHUe0AyToC7MiyQTsY9d3PAmuq78LpDZTkjbHOq9c+iAxRCFXFalno2OaCCgt0PIafWjZQ58f3NC6aVQ4VV6fT+1CaTA7M6EfZOSfZB6PIdHbqcehWTL+cNVXM6WEIjbslSMehJ1WWA4ZixycTg4u333KkaPeCOx6SZxnTZ9xUjnztaY/5ddW/+ChMmMm3rAmT3/Hk7vZ+AvcT+LQ7gfsL9Ut8pLzAcFv1bumwEJbOcwOHEL3w5LwzTw5Fx2YQwth6UPOYv7iDE39GZy+Raa1niCq0aXyC1CYIFNYylMy9aKFicuKpdb2J5RnKZsnCchOAuarqQmn3XXrWyfSlQGAUGZBO+Kh/7DbTDPgOX8wdiRiSsJFFrig6P/ZGhmKMrMYhvhiD9HWheD7DQ8A0Qv1SOnxLGnaXGRn2FmRBN5JBY8pkAvoxCykdLYpqlCzrRais+CTLgaUrKmMRnaFZe4Y7jMGPE4aJWkq69xqrIQMfxKsq2N74rHlIXowzJk386By9HnBUjRr7qvIBod1zxFTlgOp7outhII1RI0bL5edgrNXwRCxR1MlM9YxUmKn5Uwd11c9YPlj7SlruMVR+AkVs07HhsRM+3yw2Ky/FdQ4CvSxer8dx6R+wjnVeMeIZrpDO1MPQS1jWKGDrc79H5w/BsSmE+qki9RzNiPaRanZCrFT7TkZuSTve6AVdZ9Ocl39E/w5aebRZ8/oaj1y+kbG4qbpOmvzd3k/gfgKfMSdwf6F+iY86aWc6d9S6Q2OL5O5LLxhwC8OIoc67OEQyCM1eLxDTwU4/81JHqHomD75av9znTNZg0GM+GcTBpsqSTj3miOnH1hZ36kEImOk3c4h2J5nuUqFQPEcETDKimltIUKazhXHoepguIagx2XLqHVbGEVyj2T4IOxphyYqFkThbkxHThu2IzElkpBTT/Ex050A5KiKgF0/uUcB5kkUwHUEYS6/QAaBDlgu86IM8IgPJWAsFn31iwqlGKWRqSFWM6cQVYioGe9Ror2cPcp6b0cGia9SxxkntqBE0vMSsvmUL4fnGMtsVQnpBumPM2pkZmTnYW4bcWzTcwWe/Z2a4qqNzek6UDgy9OQC98R5rJqgTo9U+Jz04X1oXLHDWaLQnNHORw76DNao2NmzIMpnEa8w6J185uryUx8yN2aY+okt5FoqDJsbQq8b4dnWUWKXWhKL7jOl1REakld3H5IxvvBs5rrgt/Eohy9DrqGtZiwuwc3fA1d3Wzk887RI+IFbkEtTil9TyjnjRKivlDu4n8JlwAq/LNd5fqF/ZJ8W90BvzQUEgc/fCTPLeL4EVUCsoXsCYMSHxzI2Ae17PvK2/ePGrh+xW6SLlwtlEAz4IXxP49KF+tlF3vRefXmStIxFMzdW1VQjt7PoTl6X+KBd17PiZTEM4TITBoEHQAfWs9T2ycE/kCVZBHYb1eOkoowRQhtB1l4/0YWJ3AAAQAElEQVS5VnTr9TrSjLN+R/TWGFS/6ERVGlRUG2knJ+G1nEzp2G/bG/N4iZuRulzKJKv5HcoK+GK117z255poqrNjbFCjIhalkJSwrTMkexNFtcM/zN+Yw/SK9ERdACyzIfzhgIpzmv+oithhjB2zG9cLbNBgRy5OcV7vxNoZNqtxz8bk3IHYYe4ZNdKes9fcTGc1Zn0Te2VmlHzvmSOzdeKSDFB1auq4sbMKHLGjPk8jXvGMDv/Ar1rHOGd5sIZTt0dQR3BEN10QmRUBVvd6C6gFHEap39fmDFndTMEoBCyZeSdFwkHkkb5CC5zCG9QZBLkG56rxaNy3mAi/9052rtPqjRmqUVqD7hVmXgmQTkA9Bof913x7mgveirrwLf7O3U/gfgKvxQncX6hfxcc0b6TjZvuwJIK6kWKvb7zFP8yQ8SaufaWDLaxtii0+rYGFDWxD3rFRyqe7ngVTM2w9eAae2rKegw/eGsUwbYdhDg+/WHGJGO2ol4B2WOGIpYrRrFTvIsRQNFu4ofF68sEVw1rNRdWaOGhKHMDqtXWIvmZmcAdq3o5lBmqlMQ0NoX0N2aorqB0gKDwmxY6KwRHWdbggbhgqP862+7P+xfeqElvvS0YjZnnOBFQ9k+tkoaKrqMjQEYQE9VLiGhmJz6ie0S+1x+ASe4SzeW2pbSIRfQwdVJ2Y67o5/KjMoCWo6xzEspj9iGUgS6Xt0SzzcTQxjHuZhFT7rF26o6scKshlPwETq8HR5+qZ5XAeLWgvKsOzOAqhPoKWeA4dR8IRK1YoF3jRrcNRP4CxTlQ70Bj0284g5loVGpNRt96ff0ZmdoTPeaD2A49+lAcgLgTVNWn13aWaWaZrB9mwkAdIzak3FqOxR9CMHXyGuN3JbbDPRzuVIC4AJ8bYJyV+xjCjLol1Dh1H7TXqWMM2Y9T0vHLESwpONWvgoYduBreBakd7nsVEZWvxQnNamZO42/sJ3E/g9TmB+wv1q/iseO52Ge6H3lgf3EPhS4A1jpluWZ9EDS7mzCmMyHw+jq1l3tZTKGKGtO61ni7RTa7R5f1f3rE/BPSndlq5qtlEzsXkvM6Zv/ZXgSkum8yHe5oPWSSHdQ4C1VUUYI8Z1y8OkB1UnxHJXz4Ug/Zg2YS011okdJfpga/EEdSxduGaolrVRFcO11chbJQ+aEejClCBWOUQqX7UvCbCpe9XDmjz0NCLh4m5XbEjR0RN1CTLWoPXc01DmWlglxkurkCJDjLRMa99GDyckA6ropkIyzqIRo3SOKlyiDtU8ZDDp2eeuGOQ9Fqbiz3D1pijc/z8ZXwb8muTVddM2aO8ehOkXndis2DKOB2CGnpRWUdktlf+hNHgiNH8wOQW0fxKNcZpz/DM7riso9l57euWMnInT5kuPmdTC5uvk5WRF1wUFzYDDLpejaOix8BlYJIh5qw4/7l+7bmlBJMxIxGZyUAfGbJ9DY1nSltneWSY8vzgcC+7EZgyCIHdb+DSdPSx+UJCCXqw5fBeI67vCKA+TooAwxHOY3/t99XFrXa9iLlLN7MH4eID3s3bOIG79H4C79ETuL9Qv/QH03dQ7o2A7n0PFTPqHoqlexsOraPA1eI3+PkiOO2ecc3pO9RMe431a+xPjd4w26vNYmsj0fTAt/Ybthnvx2d5lhE4lOg7fDBzUCwgy/NLgQEYIayPY4zvRrXi8otEp30wZo1RpDceZSYVtJYB6IVr6n0ApxQY5k4/ZpsBLUF67dGwuHa3ro/zGGd8eN2KahyRSYGjnJrWNUJLkKmJ5K/1OWasMwka7lq7AnrUrOc+wZUnj766cWoWhkcW5cLjggVehbaiocc0Ohxdx0vQzmvra+ig2UFhL/vAcsDRreNFNcHcmYCStTdPQJacuigxw6JVoDUHVOCjisD6clQcuua8ApnWx2izpBFHkBuj6TticZeVrBi0xRYgoywBeo5c2DraGH5b2QybKComknOf2qDJObYVK3SQITgCMOp7coODJBJmHQ3AsydR1kijcokvThzHdQIcPVB1BIfuamNhIkZjNIIizv8gwkp4g8PHobffM271zVubHtwwJXtsehFN5Wbt4gD3Mgc/H3aZEIwDowAY2qD5XT+Gc+DbKy6Yo4tFy6Yq7u1+AvcT+Aw6gfsL9Ut/2E/67tkz1QD08M7qnThs3H7pohqFa8ItsU+0MCWuWmbrMtsani9LmScnn3n6mbdxvbUo3he7eBhExMplb/SwTbvKDmIYJTfHjfi+HI+ySuslj0j+kjggEpD4B7auGZDg6hNMC5m5OWjnA58QVTo215armoDMjtXsRK4xIeG9TH9OxClor6GmxqhTmCnzrGAKFH1wGNeAOPsUVR4CVs7UIjEGpOOwDS5khqJ2QYReMCIydbDRzfRoqgkdSYdMxWoi0la6x+aXfn5qRCuU5LAnXOfpJX4pay8mHqULZmNRLfEExEpnhRhc4sAfWM7iCFq9CYOwsg5ERInRoZnpBTqKF6MgusFVPGjUYu4u7njP+o6OBkWa7zlWu/bdkcGDjKgxmaAdjDqXsubK4Iwuw0aXd0avUSmXrj3nqcvoI/X1N4dOfISeY+6r93OgaRYwtnDwwnnoVk7rc+Cix2SFTVfn61odzjLHyDuGVwbOaHPF9KYLvisTS7lblzlY3a9X78A5YNoG7RhjMkm0z4DA3i22/FzoDu4ncD+Bz5wTuL9Qv/Rn7e2YZ05ouZHWjdXbsIW1DF5++kXWuPwYhKJu0IMvP1bbX7jEjhW8AjOWSS1i0wey9FZ4xGtZgzU6p6DTksPTpU79JIqNkw+eM8dwj2iw2aCZyllkAgiFFnrfK274GEYRnmrYcDKdjJgoiaWz6OySDDUY5OEAcgDUBKC3DKh65hToEqwELPQK8WKAq4BBjNkFuQyQkZODGB2evI4ckZmRFTlqNt8NZTab2XYEMeocG089c2QRRKavBONaJRwzOIR7dKvEcSCUqDHwMJZZ517OOSmPmhCf9EIVQtDR9gI/quk7ymEStxKH3tcj61gRr9Nrp458YKNa61vXkaZzKLLcwEtG2PjQUss4inOeDOToMkdhUYGemqzMJs75Sjk0svunMPRVx5i+jtcingPO68bIJNUc4h7tjTDRZqcfMHVkwTfN2xL27J3rV6S5LNO5SSZuOwB7RrCXoJ20SF5yYApmJARr1px4jnLGNK8z8Q/iGHr//uVw3nZ/8YS5Qh9Je86e1UGZwti9y/GDKarzgn1zHSbEjfYYf0N6p+4ncD+BT68TuL9Qv5rP80j/Qc6LWt5Z63YckVqHXMwnzg6aUwJr9yGT6Y27czK3oAKGGgew+o4zT33miXuhkjNRm36+QOHQY8l1lA0L5LnpvI0pPkhjv0aOwbEu7zAw8A0KM3UvDi26Iiqv65x+UDdGS3AujMPl4PNEZAYbyqJrnwd+SjMVgX+jKwvW7vNTiwifmT58UFiZtbRuufLkIiJz1xEhX+YI5iNGA4uISRf0DIjT3YKbhea8SiCLW4bc7kMTKPL86GK0C6114IvDjp45eH33os1RVu3gLs4DTfuAXjmUkgbBS6MOyN6caB8tOGsYu1ayr5YRFDgGxMw+2NpwVzhqRxKX9S8zMlsdqPslqf2ejwj5GM3PZUCNUcNarlaKEnoFmboKoPq+j46k6RXLzLJOs8LJyOodsckkGfAHZvV21lpjz7LjI0SpRx7ooi/KeETyV8yWDdoQp8u0z2ek44DPlAWQv/ZhjCEb8EGbZwasbsyhk0mNsXf9GjNYzmPTY6LBD7NnS7Ean12ztS8I+iSwqhjdI5NrZn9qoEYcc6sresB31knjU+/0d0Rsd+/4fgL3E3htTuC5L9SvzZV8yjZ6dQNcN0rvrFtMN2qKh29BETMUo2WOmzh2UDdNZtfMzMjMpbl+uK3ANThTOjL9tXUIegSTnC+U2hhtYeJ02fNhHmaFLXMEcdbe4Ey3JDS9vHpRE1XyOM9h0NANOoSUPUrI65RYoUPMQFLRdE40R4iiGlhb6xPLZBpcPWgNMgYFsqOhjyUgUCKgg7eORi9P4XqInxuIyEToBtCBwn8GOGiFsWHhEdftwZoNInahOEaj3kBRmpiNXGIlrdrNw7asAs1lDge9TCZ+YdXR+rDBa8aYn6/lW8m5D3WmWiNyI2EYvvERxg07IvkrVisKb7KZZshqCaguTnyO2jKuyrlqZsJ0b37zSchsHzhE16qIzNZENeLdy9un/Tzk9ZHW9yEjpcY4Tysu+LnriKZbl+VYKWhHZCbWDtYwMge3LoRaB4H6YmH3Hyvu7O6xsWdbCWSwLnUy4LDexzqi8ojMFIxxYB0Y+4BLgT9xrTUdtbeG601+4ou9U3DGYxQbZtGV17r68w/8RFvrK8I/S3KNXHHCG7++tAsfzbO7VXbFtT9j7u2x2NTc7f0E7ifwXj2B+wv1S38yT3zK+HDkTsgN0Tutg5vzWRqezqPspETqtNy4y9REGWzfxLmpX9QhsPXMy7g5W/gRSP1VE3yhGr57Leg0Ha1iOHrwIApbYa+MY8DX9f0PeNHX3hDkzB2KWTm4nkGV6W1mYa60bE1SDPMw4bC+NqpGITalojLWCY+In1esh+ckW1pzJuSZXtw+Vbg2mLVk7sHAm7kl7CBsg6v5QJ8My+XYlKcpV1K5UUc+wFkBLlFbTk16Y7TfM9TBoGtI78QVjEj+qkMJWjLoaourBFMOVDN4oIBz03HAg7FFlr65RRU4KhyoRVaq9OgmltPLbOTnitziZYzVGVDPGhgoUQ3f8YYOlQWJZlLLMOKDKBEQgYOyQwMaBGbKUZkKE6SFjZQJORo9WbKFike9TIu4EnExpvqIkxEnPXQtYPbbvnNQ1eFGvn+j5pIRrBM2c7Q96txa0ASLFYeX2TnlA6nKlRJgFmMihiZsaDSOzG0dvpcdcoYfe1PnyICrYhGZGV5zb+kYPtTqxodzDLsb84tnEhurFHxxlFPo0WlKKgXHOuw50312FiyfqzvF18F0aTSVxwRPmpFtwG9eQzh6432GZM2TwS+HwmXv0/0E7ifwOp7A/YX6pT+1t7gLZnB/5K6YVMN4t4XA6c6DJ0aoiTGrGw+cwSyT6Q38iEwTm848cTNRcR+MjszOia3Jby7wYFCn1gbqYuop4l70CQul15jXcB0YdUxxlH6AWrvwUfscj6lRgUf3EWHYEbTSY/V7tKCW4NpWfhFBLvHolmlGwEXUW1VEZDYXGE4mLtshfUnp5TGXCQV4Go5HFKu510yqjr2MixpxtKzZzolBRZlbgKm4OZnjgE9WLV3ijK5sc2ufu2+ctFYTqPxB+PEZz+G3yBmWLgqup4qWE8HVOWFjNBnFOfxp5APdzssdkQl3BK0tnzrYPlDRCo7SHob8DLQcamYJIjTXZ61v3GDYWHPpAFKMOofhokCdDAIZkZkhB+IzjsCJcLK2NrqVis2pxRSZiYfDXH5NWTO1DLTTc3Q1cugcc7O1W6PaLAAAEABJREFUt45EaEkLWoqxHY/hwWZ0s0jtEXdynBcePSMzY/4OgoYXURPnXnnlRLVa0ymRZDCFDaUGt68wQUWQnwmXXIZpte5BFKIETHzhKv8A0wuj4GDwyKXGCAWl4KYHtIwDyAo11xJy1F1EpUCWbfZiZo3dV4Y6gsmQezqGA1VLBE1c42B1RqJR7z6T+IFPBLR3Isfug90r9CoM1RjSgvpF4JeFuK4Bde+fridwv65PtxO4v1C/9CfKzZBeZeomieOdd+JHb77cOdVVIjllneA1V2M+WKUzd71MDzWZ/bBq5pHZdIfhsjXhYemAqG3H1uRra4CyI8Z6jeABddnY7s0FxXx4aYNWLBO9HyOAtXfili89tZsfJHVAkUmCINq6ZumLc/IMsAbKUHHmdAosABqwdQlyCUnW2oKrYdmstY/IRH8jPim1E6+HMDmTM7tcppQcCV5PZjF9RsTaA8y+EaaVe7AKY0rwGsJVvL0IHKgIQeyNHVmsKEX4cwfyUB1qkNlxTNFOMr44JbVrDV6QvR7ctZ1E6MAMurIKR81k+kISEbN2JhnQgYGlZ8OI0xJXVgsVWERRrWQ3XkvMlgB1SNpEpY7rbukxuIxEba/vRzlMdLkY0UwJcuJsrIpzMOiGrV82RlaEQIW1g5YS2O5dIa7OJUxA0NqjMg782FDQklG99haRKXNgY2vHhonXxcN1XzHcIBr1j07AHuxp7E4v+mU+iUc1EPbAz7KhAc29xyLiqg2h5iDEd4mZPokBMQ96Xd8DtomVTlF1mNAaxdb5Y2Pp+rvR+1WscIxj+GqL2nzh4g1KYK1deTM4LbF7v5/A/QReyxO4v1C/9Mc2bpCzznS9Ycp50xTLTysv1nrHVlOYSR3GnslLxohlnjfcutkrGCMzI7OHVGZjdZkpdY6tfpHLVzccjcOnBw/K1hVRMDZpE84jbkx3jGKZspIgx/WEfkY9pQhHJg4xZrjgeVyoeGiIOFsRp2uqWz2ZCLOtG9U8R8pueZVToqmaNio3aJkKyLN4Q98TY9AqGBEVcpolJsbPxMHGaL2FJvx8orNdIWzH8MVzUAF4MOiaLoJzdpfpzUU01nLd0dly5wtPdLOWSMnA7ikTAr/09QKDjy4Ty/dB3spQdITMXoB8nxY6tO0bxMeUEr41zNt1VD38yilLDt39HOMayHAZKhFgnj7ywcMQOioGWNaqsnLaiExWLFhTJwZNCabZ1iDt+pDuhzD6o2u0UzNkkKFpfXsDD0lxWXNwlqIZsXb5XFBmVh2EcSBwYAbH9aA5CGICEwYO5sAhGt1ARWIhChIH1lelWXZc+7CCEf1ApZoxt4GtjTC5Nd2g1fpYEkK+faOOXsFwI2rrOMaa0bLaj/TF6GJjY72XIG9pXDDgF/EigD2Q4j8yk8niDmq4P7/qfgazCrKGJRte6TMys2POEw9JxIjpWzS2VloDcIWx8zqB934/gfsJvL4ncH+hfunPbtw8rVM3SG6WdO7RMAKMfcrKyjPo9SSpPEWMimNHz2zCG71DOrM58eTEc8g5Mn14uMiMYFfqApBqHHDD9DMBfz4QqFWcN/+pIbP2r61g9EycDmamR7UBKKlbHtMsW5wOgF1HPTeJ+zQdNEsVgUKWwV6KwWaaRUiCYX5mL6YpJEBi93y0wS6pFIE9GDEaJUEHI2Czhl5GN3HlAVqLN4Ia6BLWOhIBU+sfZy39gzyUJdkskE6QuRRcUHkKyfMFwNBcu7CT6yCk4x2sVdmNqQEo4gB4YlpTSihHbUwodakgML8Crmk44SovqhQewECRCSk4incNomB4QPkUT5mEOBjVdRIWh1qJoVBIVE7oZRCK9g8sfmDZYFY84Hq0OmjEYZM1MfgqMRyctQ5g90YjSrroCDXGM1g1I6bf4IjZMpIcPKhaCtsEHHt0DjVglD0DPNOpy4SIiExs7Q9byiNYPWyZooxMxiET/M1nUCKdsJhI/tIy0DHjK07gAY6QzsgwQQzAOzAMaGZ8XOZkiNRq2ZqmXZMRJwwmdH1Z9brqzOHtGYk5ej4i5p9sh43QhS/nsFjZOZko3gfJ0MWsjZXX+xuwjWcXQQaT+ODsDnQwroUJbdh0gjhhPgNLy6AOGW5G2KuuQEqxdvrii0GgCzWLGxEPcTP3+X4C9xN4TU7g/kL9Eh9U0ip93hy16d0RUMapFNtELOQZKd5D+vAbtcPMjtVLGgFt5iUHHZlZY2J1Dv2I5HngOtENN+TICdvFntSVgAjYB4W6ovBhQx9rCMOjh5k4PYxVuJ2wHYHTPXzxkJujlj7wSEISSmfdoGUWG4EVZWY98PR/8q/+J/ETf+Fj8Vf+Yo/C+nPA79xP/MWPx18xBv9X/kLjyzh1Bl86tBUv/cfiJ8qSh20Mh6a1H+94xT7e61DL/LmuuLRqVt7Hev/4P4F+7uuvuFd1jMl1/GO9DnprdW3WQ9d7AhPrtcDw6qxXHHXbfmzs8bTF1x7gRt5c0xoTt6W261CvYmXl5qCG8aoHN+p5LRf7LJ44WutUfObA9Z6spcax44/354/OvB4zjqX2RX7t8WPkfLyvHb+v5WPln/sacep2vr5D3cfJb1v7pcZ5ts1b02H8zP/YyNN+nPXm+Bh4DGuxZl/HjGs/tnL9rtc+1db1ES/7sVHn40P7cfyPb3jGtR8n1vYTP/VTcQS/qTHzQwtuFgw7EX5vokxfRkEZqCN6itF4lSZOKOTTKfYqEZnmO4KGPhLrwDyzP6KZNHUv0ie/kUUxHXDpuuSs+5Ak/OwJMJZDh1sXcuEXeTVR82TyhDu6oDdnv+Ht+ju+n8D9BN7zJ/CZ80L9bn4U3A95YU3vu7VM1hz1tufNdd6ovVl6h46tGddVU1gg8fyRyUPJmkgzG7MPvMuemZGZJ7ljHp5nADSXL2tOAQLgytt82L27NrvYqUtM6nppZl0qMm8SCcdOsea4xGIpUbaebCL1kP/P/83/NH7wt3zzfdzP4P4deIffgR//t/4f/KL4MUX/in3VDXDYru5b/uyKnr/g9SNNMrrG+o0iTMbZDzSn16ud/itDx2WlfQ+uadgh7/ASy5LGbaevDAG9buXQ4cb1HfFuNBd+N+rea95P4H4C7/oJ3F+oX9ERZ/1vluM265151vVB411aPwH0vlNDKHdIyEOFd+zgUWQedvbMFtRLK1hrLJNHA1r9zIzMlK4hN0cRNdWCICw94tRHNX0CmuUXYFPaGUCjO4ZsJnsZvmZXFC4RZbRj3SxLlG5OjR1DUJb5sh+VR61BH1rOof6n2N2+RWT5b5HggJN/a+AVl4e7xe+awujKknPTEq862D3uusu/ii3+qmbVgbvIxZ/6GZ++9hZX/HPy1DgeW8vYffA92s7xXTiPB9/jR9d4we/QzH/W58pvqH+PUb+ujK0t5/I3vhT8SLOyZJKJ88F3xlndyHQmvtbM+EvbucAoNNdpm+zOgH/bwCiy7bzCJMxltc4/CYCgt0/s8V7FHg8/iLxd/YMCd+J+AvcTeA+cwP2F+qU/BG+GjlHIB1dBuXn7FUsOK+1LtNSyOBWuKTJLBNl9fzEWN+tz/XhUm3lZo3Pg5h6B9eCuwMHMkAPVtqZOX6JiaOgR5cRsPIoKJvzan/lqGVlRVAODBqMhShc5Zkxcgxxt121nysvWhML1MNUnNiauNB2HCog6H6zuPoqH2ENi60DXmV38TZPkGFPDORRzravlLUZ0GJAfZJnHpwvxpWzut9ipq4WK6f3Cr701He4RmsWrh618wX28p09gfU7b5/wiG36OfJWl1uH3Azv7McBlCb1+BZ3xts11SjPeQhp1rHGwijXik9ZczXuMP4es1Z2jEFMEk3tzBE1dwLl/h7kZz2rPjj7MfLv6hxXuzP0EPoUncF96nMD9hXocxDs33AzXnXdWgfBFClNvKgsPbd2hwetFCGxqmZr0LkZmRmYuLpOHEnUyT2vQl87MS538GuRQCPfU1AsXTPXaMzF6+XPyGgoToJ85lRBSFWbK5SUefZgovvU+mIJWoUm5twoU20dnDLeui/xkkFZdrsCzJmt6HnktgjBWtIsUYIJnrusbUPfh2HOITte1cC/7DE6WwrU2dlK3bGkIlKwmHDt4xnQvyo+Yf6JWZ6kAzn05FmcSg1BRpVcLZ+3ly73AIO0FVO++5L2yj3f7Sv3cXnSNZ57JZXAvu2OXuvbl5jDGnahcsUC/cc/B928gw9G45yI+iVO6etYthp86ZzDw3AKuCmIRbDtsdQs0EDVJ3cf9BO4ncD+BdQL3F+p1FG8fvPWW/1EX88YNtu68YHrfc/tGXf8AnpxSR+kA9eKCtSPV9C2emdj+wjhx5lkok0cWuszm1GQ2tpa+9mIYJqc4rX45gLWHIsY0yWGHiblOPWWQDr/WpBRMSfzTHLHDWGYHe5ZlDCdTkJUHG5FBWwvGpY+rfoaDpo+pPnHZXUR0uhWrRTxwAvT5ImlMnWcE3WsLJMkxruswB6peTPVroJOTBBY1/XKYzMNUn/Wm1nUnV4sTqHzUMwaFF/X9CpuEQ+Ec8EJM9YUB1i85uNZAIacrj/vC3ZwXFu/CF1joBSSr4mP7eDs1VrFPE/DYmbzg5Z1HdyJ+MJXdpZs//A753azIwdxRwOhyjlDJL6NxvBvtGaXrnlRxJnq6G6zbmD/Jcpn8Ocg7+t9eIppX3/iVzaz3ymrdC91P4H4Cn/QTuL9Qv4ojT4rUg4Q7onfk/SWzsAI0PEK8d4tqeLcmpTGAXpgpMyMzQd0zT9zMwznz1GTmRf5S1xrZbhkmtPWI0OJW0OvRj0EUJlLXV0Vw7ANj+oVZjoFflzvzoNJag4/F1+ON6NldenpTNq3pFRM4Ek+LudmN1WdgVAdrjgNY1x04cwFx8UzQuxtTIz9KrXzkUfwM6DDoxRvfh7XWvraAektUfPIS4mHV6E67FpBg0OuP1tRcj+s11V5oXAOSfkG/a84LLPQCkudu71k1vOTnFnhBwaus9YJLPip73l4qfutg9t/ksb5dx8VCl3lmFOP3tnR6M2NaOUf7uSpXwqud8mE5qd4niPtYsr7brZ9EoufGI8bg0OF6p2A7YiiydN6FYfF3oewnu+R9vfsJfKaewP2F+pV98vNuOC2FvRtz4wb1e1fdiiHpi+MmXUHv5JVaU4VfZMp8vj5z14DpZ+2xGdeXnE8Tc0ZIer2gqdtjYgXUzORPzOsaIfAbziJYOULNC3i8STP0HDCx4rUXa9YJhS0JKncApWL9CW2RcdkS14GJShiiYcLrCRx6zLawgGSNsbEf5bo1ZqwcJs6A+exVnxoypQWXXYTgvMAqPgRIy1VxUWcEhsxwj0Fo3Ie2A7fnGdfWtSFzHf06K/zHemm24LVv6BYn/6ka8xrX+mODHufi3il4pNagn1n1RTTPLPBI0Ot6Vm3jN1MNjES/D0OT9Z0Y/ODq9wruGGB1dfx268yx64usoP2ZO62RGqYWeDcm17ZuOo3RO3aJ4n0AABAASURBVPAnM9my7MPbt39QoNBLgRLex/0E7idwP4EHJ3B/oX5wJG+XGLdY78BCR2GA1ocQUNNvTZD08wX1aj3v2leU7rypR+idY+cfw6ca5BMCs3o9MNng5H2qzIef+1zC4WiQL3rHkrvPtRx94Vy6iQiGOYDB2i6H0UPTRkldi0EofQfl8I6qqI9TvRngTuJ2P9o4F5yicqJfxuHoMdvEbkxZ+QvExQZWLNb+Q2lNBU4eSdF11sTG9UlXzQriPeBZhE5k6xCzjizlootENQ+r4ngVw9rljBVmMkapmGsWhr/uM0e+sIkOCYZ5mPW9Fk9OPIcplT+JK/u8+JTvNXY8z3DqlrXwcga4scGLWsq2vIvYxiuLvdYWe4SulFVv01dgTI/QI3ppVi3o5+UZdyC91X29nNv2JzC/wJVSk1moFtafA74+Ayso6BfYrPMx1rrUGMYmsfq9g7uPQDuX8x5aWODYpdf+iHFOueDQ9EXCjr0iQBZFgwnUEdRPpALBjuOyyV8yeKM+6NG+STiDudqj8nvgfgL3E3jvnsD9hfplP5u3LDDuit5x65aILzbkKO4CRBiXdwRt2Qngtp558pkn3iQXMLM13KQv+IjmY7blLkBkYq4Dr7rUdMUOA76gaaMfltIl4wFzsAf9Ci8dHoJ+dNVzqt9poe059peZugioi57yMakKjDCCWLACtyYLwO/Ci2IjjuSil37GcOgrPum1OsSMl3Vi0NcFFrbCAjrbeIxXQn2NQ5m21h5OmaER1/UJEA4D4rhwKlZeVInY26hxTZG2KPMd18l85lH8UgL2euCqUxOxq175cA9qwK1OjcJbjQv9xpduTvAXuslf2dLMNYyRp6kxsfGB3XPF9mnEdkp8TddatwJyDta5VR+aD1LBNrbiG4wdT7WcY/qb5ddGyhns36n+AY9QiPH3qIlmY99PFnfAZQS/+wRZF0OXVw1Lh6DUEesoJAavSvdirBhs4QOZwAE3+zF94pNjpdhpsFHXBrZKYujkykWwykkab/XlXOKdUvyA3AWx9hP3dj+B+wm87idwf6F+iU/wyZMnGZ7g9T1z3X1jNAR07vzVBzlwBZoqWFP5+8vwjit4NRnP5PE3HsD6SjK9qYvmOOvH2ieaopnopSwrX4C9YnEDc8ZFkm0LMfEMjWBdYJzt9LqE/sG7JpZeumlxvAzHrHPA3e5bkoIHQuOMKqZgG0trfOMnNM51rGuevJYUTY/NMUdyt/OcJ2d8H9d7u6WTc+x54gtu7OOC20SuMyQXf5Ks5Poi9xrmzGso7SOTZ/UgZPIkBx5msqe9Fdg3onJohpHhy9nGa1jyBUbs7ZiL4mfiohcIv5/xoL2dtdFaDvOgTBC4dabQYSy2Vtzm+1l7Hhv1YtBCvv5yL6l8/Nqbflfw3uLXwa0RLbIkNakTtJ3xtjl2bbzSaqr7xYgUYfECWfOzJzT0B5rFLVBXE6zj6o4EB83rMVhcQqwOQ9ftq4l1vxp0rGaeYxET3CTPr+yUYbP+WwaAe7+fwP0EPiUn8LKL+jr4sjU+w/O5YdIvDmH69VAzAkEXjXt4wcYzIOVt+vS5wUrW2HE9AGC1Ow8V174a+TXWwwqmn2SA2VmbXi9bWukcYFlJxqBBF90riC1WPgof0XMvKyy42sPSGPMpR6715vJdr2dDUy++2HcR27QKnLk8HRHUQuEaYTPsEFdoOhAbxLt6KJYYeojK3TGh4rDVR0y89qYDP3XAtYicQ0mNCsbad4zmd06ddlDLzHUkdqw/yoUFzb36XKTjWW3lP0v0nJj7fiAZ5DPrD42bFJZW8KDY84nKfb7smYr9N/ZMocGxz2FkariPa64CLzjV5/uMAtZ/tFRykgdDwREDxGyWVqFPFNOev3Gc0Q/SEuwwMi3UiIgcfVyHsIfSRi8xj3rDdKFk5eiRMX5aCLgg5iLKMhkON7Z+BzDwlYwSj3nrajf3nUDuZQ/KvpM695z7CdxP4FNzAvcX6ld57t5w93r77bFiO4HQFxdMPHKX5gYbs+0486oOoszmdh10ZPJnK2sdmJYB7JuzIBslx2gN3AtbzmPTFG/xsXb6wBl1fbyWQq4A00jNXBupvRO56EaP4JoGmwk+hrPMRoz1Vwj9eJJCWQ2za6Qc0PWCzlp23bJb6fIrwCTvqPr41Uch+fKZ1lrEJj85qLDo7u9nFKNVXol3YmB445hBnGbWPRmOQjHEvu9buUie2c0ZpR7XEXkRDbKzk0D3WE7uMaSQmHvBnH3wJ/E4epA7pa+ixqz1AvbRfZD7NraC+kanwCP1m56/UD0GcouANHxnFhofS+szm89i+V2i7tRmcCuidaQTo23PuC/euzj7uZVCPeOYGU383ikM2M2kE7i3nlXraAeRHU4zNBi8vjbA1onQm5hg2mYvZstehfP+J9QXR3R37ifwup3A/YX6JT4xboDcFr0rDhNiCvriUnDw+nsMyYO+9AUqTH3e6drf8Xxp3rlK2CZj091xPzFmZNjaH9ilDvY89wrl80ZzOUrYlLARWea2M0vW2moI+UAzmrNo1m6kGIocwNlx6e0BuiZJ20rQs1pEGourdsVVETgTqVM72POKvypR7giQyodSzMUkX/Uu2IfOXKv2McKTK9d1qlh5sSBg5gArOH0/M9MkZ6wSJ2nAsYI6dekFZp1ynNQ5xM8b2xrXKVvoeVUqflN/XRTl1E0L1f2G1oDno32p8Ujtt1vzwZ7fbgH0t7bydup6Ho/oizbOMuvlc/5w4YLvleHWxc3WMWfHLpkbt7IDvyTaAqf4yq3ANUda8dOW84xJ3awBFtZXf2BMcHkxm9fppV/z/nCKm0Ktv+FFToB1EeO3BuGdZi+33tR3yR1/Mk/gvtb9BN7mCdxfqN/mgT2Ue1fkrqnZ78beiRU/4IsgQg7z6tJS3pgh95dmXN7hDIrOMTUyO9Z3TG5auXrnc60CxUSMNUPe4ZOk4q7piKjYgO0ojCg+ujWDiF4lsR3h4SlWsCyAnhbARiVMNbY4LbkYezIV7QR2i3XMBvQfHSNBM9epnJp8Po5MBFKYIko7HZgJ5Xn6uT7smV98MWMiwQ1aczDLqF08uhV4BjBnLYqufC35q5Y+w/1hLroapIube7POzheuaUkfBxYd0bXmyDU04FBcmRvBBxSEdfbM6U+7x27hCx31bmlehlvXfVVkLTUB9mIvV/rlolv4BcGjdW/UUuu4UbpoJno4SlL3A7/mXWvx16DDlRJ+p0AtuQgUm5EUhNf4nR56gt3hG+wz+t19J3irW5DfQNnxGYod3nXKOrHOvnLhmgi8o/5Sye9oxXvS/QTuJ/Dun8D9hfolznj9lxLX/XEC7sITarlphw8QHxz6YUNTnHiROI0zjeOOnnnpD/qByTx1mSdewsURcynHCuLQe1vEC2iHYIODeWDSnJS2EIMerEmvB6gPKqMRGYGufKxHU0SMBuczLjOVRU8H5gBf/UGOwqARYr7siTteCEjGGX1qjakpGmAtTO8HcupMlofi726cQypsi8fZsQLrQ1e3lsPirlMk067BfdDNmcOae778dUJxbsSxBeWlXNth6HrtpTG4DwO7L77i+Kxkwz3OkOvF1nZ/auZe9thKuUmuaINZqL1nz3u9kTeMx/rsXKJzr9NW0l4TzeyLBtQa2Bm7sBU8mevP5Iyc6CqFH9cZm6g0j615IZrOsqY6ipglBuHfoC9qcOqOus+JHB3oWXWj3ufA0kiT74s1gY93U9b364Zsfh7T3pJMjlp0fsYHK3MvOSIyscHuRn7tCT8ZCENbIbRSRRS4mmZ8WhOvJGHyjMe93U/gfgKfLidwf6F+FZ8kN+PLMt4t9zspmH6p0VOnZQhLUxNE92c9aDIvtZ1xzrdzXWhoKn3zB91m8MMUt+MimC64ej2GHN397Wvgpw+TEdZcPIPr5UTWcQRywclCHMXE+f8nTB6C8GEDa9bwCWjC5PVncHLTFq+4QETx+LP2uYsIg/LWQxKzVQ6O3MS4K1XOsfINPmNY37CHVHk6DpxaHwxk7u66jaIOaOaHbQQ15jrchyHHrLOsQLFBh76WIV21Nw7aFw9NjQopLO/hZKg0hGov2J3D7XOT1GHUmtgHfRYisMnxrvp1kDwpDN+iqDOLG03NokscMfcc+PSLa48b7ZkagyPHtaZ763onVxrFI899TDitml0y+bJb4Bqyhqnr/Ge8yEpmmiSwhYI+RhF/U5DuiVq6IQ7ClZagGEzQjljHiXfRj+FVynTkBh5mFSidccaOp6se3v+MeGa/RJ+fO0E59wxkt3ysALnQUqQ6BXAL1jQcjb9VOSSa/WhOH2HFsfTi79P9BO4n8NqfwP2F+pV8hI/dFeG9cXqDdh3c0Bdf3Gkh6U0rKlQ388wO+HKc2Tizbau47Y/6aib3uN1yzbOWdiZs4aLmA0LnOiY3rqPXzvPyNnRsuFJqOtg4oNbXtgsaPduyt4Hav54p82jcgGPm7Ji8SffKEgjcTwWGP65vmgoh48OJUCteQXMiorig4Yv3M4Q9O3EdNdo5pm/94gYxTFFOyx9gmF5/Ogod+PSKcaYydd1yy2+2Z/dmsL3STijtmP68/rVfAzNfq78PuMqvidL4FR52mNpr8WO6qD+4ZUbSKLnoHQzJTtUaxZPISyCboReBbFhCOPDMEwO7D007aPQdEMNA4tDn/m+dt1qH9W/FSa9uXKC2Nq9zY1SNEl0Gi5eiUGHs/Pyg+xVTLiKz7fzb5IwMryWzVThRVHQzuny+83VPKLLjnSvuinN3tY2VaHwbF/kbP/WsU2wXAT6aQMze8YP83gVcfe5R79UdZacC+MwCRYgAlckUZyPi+pggp3j9BjWvSY3O4YRDFzlY6risK3sf9xO4n8DrcgLvmRfq1+XAbu6T2yD3zwzuiPWiFRl1d9YeEZqwQYe+uMZGTN4aFYvINB4PWj2oBpuZS5eZg+W274au/A6yEL3wjK80wIyVgGk+IIB9bQBqM49ODmiWAiLrIvXAAvr4vUhRxOjSJSAnoithEcMGVxFh4XKY6EEbBkQnqdYBnh2yDhqrmHpn7BopQLfTpYebdo9N7L4mnrYvaHptLb/z+kas/ViNpVE4hvoBlyldTYsq8ICa10LUOrigOt6yMQm8mTttnSP8rtGdcevN65tcxUfNnZOvMWKFmTwHdVrcc6kiZRhizOrXPoFJTQtVXyztxdgFBOZ2ytYEaQdPqdeJK7sdHO4iwbPvHAXoM1LHucJbQM6h0HMwNH05h9w8nAexCqrq7Rn3c9EWO+OLKPZ68jJdomwFp37mQxrcXBhT1lF3iDy6sR78St1PKZuZc+aFELorALq7XiOubcamHbnDTFmd83IGsM54AXfJZC/+STVmCDYzy5tTAgi6eVKOTR1hIGjJsOujj+nLrQFJ52IWI+C+Xqz4Pu4ncD+B1+8E7i/UL/mZcc/cboJ4q96k5SbG0lsCoK8bf2G1HXXmBqv/cA2lAAAQAElEQVThQdX89DMVczt+cFcv+dLrmZPZev3woVZu16RK0SS1dbbuDO9a60xenaPiq0p0uMkcT5MDa6pyHqsaRkddyqSOJ4WOCBwQuGb8oIHpgCjDVLkQQGY6qczdJzZIvSZ1ZmBauY72DD/107rQxC26nEkpwlKFa4IahAbP66zNG7aetkiDY4wHfnkzT6f0laDHAFecyf3BrM8QqrA58o7iABecpByDcsxR+4vZIP2+6AI1NVxv1pnWwCjHBxddx6RFRjUpwYXFmTKg4R6T1Nvx8N3HOj/idCO9dqGIuT+1hV1AoTa2tvnq1BtVqp2j+OQSN71w6ipXsaSWgJxQqj5fOP3AyhUeU9UHE4qK74Idx9mkXUMrO3PLSjh0EGg8M6DljcSWK1xcAYRFViKMf3tchml0JBHE6WGrazhk9OqrWB7XfhTjJKIWhi6xjVloULW+WN4xcCXWJMFn0qZmZVuoOclCngDDu5Eclj0f7PggnNj6A5G0JBPKTK2+ArFKsH2DunXB5FgmnK7jMZt1Jo5I/7V5j2rj3u4ncD+B9/gJ3F+oX+ID4gZYd0Rux1jfPDDBoHs/rZE6LLLfKLl5w4xu3CBjaonsL8KZGZk9CHG/RgvI9IHE6lu9mZeZKM6eOX1y6RHDLxwRe1w8wlFtOK5TsKaK1DWCJqN1zLKBwy7ZMyLEmRDCOXQZlvZxdexxeBMrRkE65SQ7+ZQObhjrxAyabGKnMA/RikPd6uaYa6y0EjiTA3I5znGuFaONNRSYW6lMk+bFwuuqh3YMkvBIxlw4dTk1WYto5Zo3ZaNErLgiySnQ4tNXrpL9WvQdk1MbTHRpYVlLlVMACjs1eN0hoKN08bAZQ1KBsk6Q9MdSet+VsU3mMeaet8iCMzbPphbYFhKWmDplmcxZenz79K+t+ZVak8qoJWoyGN0WVDecWqfDa571jUlOf8czJrcGNS29+wtPgMDcA0uP2mN0K99vmYBasD0nX9NGUHwMR2Qm0AEGhVB7ODFWPCukm9DhulpGGkE/Y24L+nafQW1eSyDkrQdcUWovvIFUh+89qfejEHZthDPIGKqgeX9F7RrwnQO9KXZoJKwViM3p8kWvSU7HuPY+7ifwrp7Avfgn6wTuL9QvcdJPnjzhrkmB9O5ZA4e75bxR1osTlD2djGHrhovF7SyC28OGSGTCCcbwRXnAi1hm6zIv7dRq99xomTTDDWAuyAuBwXOMNS7kcVmDx0/prTIjQUKnygZPLAbQfSUxvOh4REY3c/sYM65jregyEz9uM4Ie180F3PutmNrimXoTMj2gGlBg4WZq9jMvQFxbxkmxVtKBv3/muLJuKa43fBGLiHkg8Yw2c64le64at+QQq51xOf3roc4RNRGdFrj3SU87Y/qO6S97k1zRmPs6mYiZcisWo92MzUQ0C24XfDMH7a2+8m8E9zrqHCUbYI8Xv01vJ1blatoLbHiD1r2W7uHCWUebhZnMwdiFnlTHepaXC4M4zRaD113PP4DtWHNDXl95Y83emKdw2imZxa5548Yc4hvjCIJ0jeHDySGHPeZv09r+prFqMEZnGvhWVwnfYsBVH2vErfiMXaXc3fsJ3E/gvX8C9xfql/iM+l+bx83zLf8Eg6lqcUekh8OpbAWYcOiA7jcx9Tpafxo0YGSeYl9EJy/O7Jh458WZHRP3wKev19GLOGtXrJU9wzW4mgc/9cONgKAHzecQZvQW1GwckMm5GQW3MQAq/wjCOGOne6jYiKKOqPa+D3xO/Owv/MgYP39Y/C9iLH7DxW+6L5x4WrRqvmj6j9mPxFpX/UUdcuRu1SieNa73ptbYNW/da375rLPrH/BX8aWFV+tY3NiT+7jm3m3/1j7e7TVXfc5i4XEGn2H+G5/1vnq5dfJvjMdPS7d+Y+0nvzujRV1MWZ4qRznkwh7TH793QjKO/nWL0MG/s27+i2WqdJyrNeo5uLY4G0L5hM3BeuWJbx/UDZMnt8GTvKP7CdxP4NPxBO4v1C/xqSbNdG6yT463os/SG+ghu431QBmB5aMZFOh8tpQTMcrXi/V8Wb62QZvc1EOtPmOLENT6brScbV242o+TeFhlPBrtLZYgrpmjXPUM+qQrp/wSRM9EFxgYzaIAOZUZE4UNV3OOQXzd3/qb4nf90L9+H/czuH8H3uF34Iu/4uv6t8Zvit6YX9r5GoxTPVes7wdZbGMhPr9n7os6EYk/bgSioJ01M/wL6m12FlgZudAzgSmOIXqQtccI0nvXGx/s9rzOeB3bfc/3E7ifwLt0Av0S+C4V/0woy5/CJn9S/fSIt5729e5334HXA8VbNKrysdWHRmx4i82X4cyMzFTxYGRmxaZ22kweWfXi/CAFIhmuq2XQIbo/wOo6FMamO22RHT8mnjrtHPVoat0+G979wsf5yJrXUzw1CDW8np88iadvvNnj6bDDf4J1zPjCN3RTU9Y446YevjTUnvbJ4Jbe2OBKM/G0xt94o/dc+OG+zXvy9NQ8udZbi/Fk5oPNeTps8RMPu8cLz9xle73KZb22vbfGxh3NWeNJ1W5uatqqaV7dU+o9XesYezNO3Zucxa59s2KXcblT82TUezJqtj3jl2td8bXnN1nz4Xgy6nb+mfdkrNO8eW+wxzdGjWnfhHtzcNO+sbgnj9Tea4qfjLW0DrlznPWejnpPhn1aeW9s6zd+Ujz7ubjuGXsjuGWsX9UR+y9TfDIHv8MpPAr0HJXDfcc4xbL8jjU2FrRkvM3eZbakd1CDFLZVu+JPKUato3xvlcaOwU5DSpSAayocthPp3cf9BO4ncD8BT+D+Qu0pvMORNFMx3Ie9yR4R9c/eiY0wvFNzMwZ1L19ICl10vj6253z5Ioli5RntoWYO9tDkmOUHDGO7TzVC7pENWBcD0b2wMVyxAxgBp3bZFYjZUBB1doWOr3U9Fyh9DM+z/bFMBdJmDG/1hNfpnKD+WbuOtQLNB01XkbVwa50qYYBBN1z82JKyGlOnxlFCSLqLslyxK7eSmOZac6+lhyeBTg69XAJqa13OsmlIgvKIQd3bHwoKi+RUa1VpreU+J6/O2DlgCKqlDHvviHlE8JnpzTKLZxA3KD5fg+oQwkZBeFEPkqCYy219boqE7+ixsZDVjZ7XXh7uUbGeJm6bD2oci8lOGPMx7DTurLmad3ERU3fa/pZO4bHWORUJl8OdNuBiHNcxwB4TyxMq5cSmiDvu3IoD1SHswXenwZxbmaiaUZtALWbwMrVCAwNr5NAsgk+g8V6jcRLocwmy9ByTmVzQjhE/wHatQxzE4mwnfXI7condfwfYY1vL+GOgRrILOV0tFAynpJNYCAyn4Yxz7/cTuJ/A/QQeOYH7C/UjB/Oi9FvB/dc7dWyNP7Yur27K3Ij3F5S6cxtAQSj0gdWt48DJTEIJ6p7ZOPPSGs1srl+aeGnYahh3ZLaGN6iIgu4BULzYERFz7zEakkbE1RovOwPwLah5epkjvqwPpyMyMxJlJvPYZ5sz5nERRWVv1LM+42DQ6z91bMChTyGuHrR3GPQu58JKkcXE5cfWijgMQ/KScGBGT1n8zPRiBgshP7wzIL/IAmSFqX4GGfzFRlQ5MjOgYjVdhn59roBMiYxMrgkfEKllrBo8+nHDQHGCsLWSVJyj2PooRR2CH50AV26kiFYLE+4QMKYFVj+IJehg2LHdddhVx5w9I0LF94TXAXRgyKSauizMRCQGF1szHvDuN1ZrNuCjGjXpwoQTjhOUqsrQhV1ToK4Deo7OaiQW9Ti9icZuOMc4C28otmaOu9EGGnFsrfmeB53aRKvdR6ucHeEPaYTHjspL5ukDRzfDyHBX9XM/x+LUwPP9FXlmyVoz+2iSeTJoQzapkPCVUXZNTS/3Aph6QbxDhzXotRO3PsvKFWnZQfo7EVYM/tpC3fv9BO4ncD+BixO4v1BfHMfbdzhA7rs8TjLr3boqwJTl8VE36nk3ljTm3XrG9MVTWDGFzx+Ze+FTn5mRyUPMp8ZJN0oMDz9mnmouzkAbYSDgpoXHjclrrTdzY7Qp0y3Mo7p0EmEWNWO0rl0ymOzoxQz94J1eznHqs2rmyDTmaD+FjLZeWiOo0YvbruMizuaSur7EBlZt7C3b0XClvhujaq5nzn19lhGZKOmxWoZ/lUssAY5KAc8ux1bGdZaZobLGHeVsUyZsJQbrnHmw5fR1RbV1BENfJEI/vqxsmTPYKCWvt4taXoXWgQzjabgwEGL2RK/29Bsd8NlwzEdZOUc5rN2sXiNn49rJih36xOgimd5TE36GExl3qNGyGXvBfWr9yVivc87IiYycnlmuGauyMTT1YWAjVsRz2732g2bO9Lpae/LHlo9068eGhdNv27nyDj2tY+JpgxXEftViNomBG1p17i1Gxu7HaOoGvGUMd8Fb0XfEWW7u3fJ7kZ1XZ8zfg7bPGHQSOKNfFxr03dxP4H4Cr+wE3vOFeB98z+/xvb/BuvNyR60bLXbuOMHG5LXyZeEn3n05XhfKMO0vP7iP9qnLrGJLl5mRmcsvsB7c8MZqK05jQPeDA0A/t0Nc/UlUORZoyzxLZ5JIh+o+sLTp5VLON+fau4S+amzVESP26AaMUBe0aYH1Rqt1yJMvXNpyLidr1hqlZaL3NaOzhsbNFj8ifpbw1eXRJYtkZmCimjwAhnl2SPr0uKQoPSL3EddtaI0lwtontvJ27dDd5BPhiAvxuuNkMo16ImEN9PTSLX545YO1Fxq49o3gVCGtY3I79tVT/9aw0p7TmmI8DMNF5dUqCZuDS7Cfl3YO/aJrko2hNpILB60XWbssNwc/Le5FTvsrR5cPrVIf6AwG7IU6Qqa+X64Ro02NlVIFfDJmP+DArMVMnzFtdqxqEqLLJLa7udka5myS+UQ4D75acj2ONsw7atwzIfpeTz5ZDfoZlY3WUC5Ip1czZqlVmu+V3LoHzWUQyE93bBp3sBgk+KPrwL3IZT1D89bYjpVG4bu5n8D9BF6nE7i/UL/Ep8WNmD9y8W7Kq+HBbXe+rFzfEuWPRxba+cqrqcSZJy7ixpSZkZkPIuytuGnLcSppTb5PRBR0GmPuRzf2Noi51tTxFJgqXwEqvGJEJgbWw2SU0Q0Wz4TYNbilC7Y3XhZWeAGC6jBxnS+HboatZZnaJrxhU+pdo0RM9IiaWDTOJjVywvjuw9NjtsLGJzGti09e0cTEN+g2YUZHl9nRniPKhY9qA2imAF439AVauNVv+eoUlD0ixTUQF3d5HIaIYAw2wmHv/Axq1ush04hvRR2+3lHbE8WGgnZ4Tti54gE+poalzvBB5Lr3aj3HyNJTeww/tnaAHRQGdRez11KLYetLwo7W4s1bmehV75ikcj1XiKpHjZjtkm1vxk7r7zZH7mQv182mh9HpWj2X70YENU4+HtR1fx3vOapZevrup0g+51j5uVBUU+0Z4ggxeg1PFFdZUa1VBZ3S6ca4kt1QPJs6ukCZ+lFFZPZiPXsWZ9sgywAAEABJREFUjBIE7YjJ44yel1wueoBb5rhBntyTJ08+wTb4XzlvyO7U/QTuJ/BanMD9hfolPiZugm/8TOTT463D8UaX8iZ5dYfdKXHdjgF0XsVJQ78efpJQV/18oF0Gdn7HU5XJg+zYau6YZaeu9mGsOCdzsPSl2cHiJ/BxL2bQ67mrfsf6ltU6wGYJ60gA+my50k1l9x3SIb46uSWSIKa7fAFEnQcx34swKtfwn79Gcvqg9nu2BNTDTiEV7nMPQuN2JHrHsRo0fZVcuJNKlm7SgN7G6zr8aLQ9bggIWIJXgXB59zdHrDYXwNIXXTvzpCs7zA9aSWrCKY0WDRx9OJjh9K6Gs77PEZkz0mtQoarV5xN6gcbdgke6GaplvfbGEQjJNYo2zgGM5C+t42D96VvyYKIbqvEYzorOyVUj3P7Uzz3HarVDPBWOCGuIphX7v6So7GiMlqXVUeMeJ85kbQi6VA3VD9ev0DaRh2c9v1ParpGws7MTAvRJYM37L9j792hds6u8D5yzLirdS0LCgB0z+gJxgy/t2AN3/9m2u0NndJuQtgGHOFySNo6HLcCGBLAQCLADccAm4ASSjAwyjLkIBHW4S+A4dkac2H9gC0QQBoQQSCqQxE33S9VZeX7PXPN91/vtb++zT6kkTsFeteaacz7zmXOtd73f+72rdu1z6ojgdVYmcdFmVwVbcGx4KLZHD4AyRFLXtXYNZWtRYDDQCPYdReXuyLmMoDm1CH1ohtTYWMDeV0FaWfi7MKqNyRxyzdOnr7SASztsgq2x58KnAgnVDhoF0busiTt6Yx124Ma52YF7bQduDtQfwB3Rl/AD4/bj9/t78fBFuRTlq7Fjq00SOBh02zgYAEfJ3PHMy22tyYmZO8fAOjjEXAuoA0g4R7j6HmnnRLdbpzi9pDJyTwrKFSBiB1oLcsy+BvVOTQdijhGhNe3vGxJja54DSJKgGowpJ2RnalAM2wJniiIFERe2+eRwTQIcklZ4diHqQJlZ+USEocJIhltjuIhApWiMhdWkUBNJ3cEARwTThXeuNhokzBMes/moYt+DwjllEqSGEKnqKYVIBcWnjfJnSIa6QgOGxDNoZUNYRgpxl0E69mCYEQ5zdj10pHSIo7TIVE1B2KFmLUym5mFEhBrLSLkceNAy7WMj+OyNytlkfq6jPjsjXEKRIaFXDh4CskshGpWcEiLFl9WFZFbP4B+xy51jWg/FQiLtPKGqxzWMUOtBmLyAwpqxuRZ8pHzGIY5qLLuDCcKBvTS8CNsR1uwF9ahdU2VQN4OmmlLYiEz3sY1l7fPonsnJSDMYi5E6h5blwBxAai6s4SyvISdBioo8cjIvdsjjImzkLH4WNJ3JHfWCWIA8dawgqEVkfYHIZVUKRhAJtyIGQJtxtnW09VnSDq60mnKP3Vg3O3CzA0+ZHbg5UH8At0o/oX7mY4899gyX4ItfL5rgy7oAj9FflnxRtu2IAHLMl23s4sBLELT1qY1/Tlb+Ic58Z6drkEViT+0XDBXks96+ILmgXLJ11jGBTPwt3ICIW3oHhcE9iPjwpKKnim5au3H5aMowa/GEqIMpXJ1CAMILWEcCq8+RQ0KOCqLMkKFLm0Qh6tPR6mfhBeuYSqhYeSphF+94X84kzpLDGYOUrQ7QYCh0G6kfE+/6hZG6z1HWCLepbM/B8TN4Q46b20jMWcOt445qUNceEepITD6RUBuhWzo5ctU5xkiFM0aUXhipz6Pg4Mo0zIjZctN8x8XLlJ+CQQViVv2yAtyiYOyNqBHlB6KQfc1GDBEkr1G8lsLKK+aKUA/U68AIDXMOcjLlyxjg0vShAQljWM2JMKSVoImgKxpqbU2t2urC192rmHNJppYYoGlfDj1nTg6hcsBGYeXpSaT4xEIsIRpjtmZFZGbUPzFbSiNSp11ckU/R8g8pmtjoATRyGPS5aJ9nhP9SVT75yq3uKdMjeMgaEjToiA9ayw9a5ZvCNztwswMf5B24OVB/ABv80EMPjT/2x/74uz7hE/5EfMKf+L/FJ3wCIhv/YAtzXNoxtLgbJht8+h/7sf+6V8XhKLO+YTP1CuYN4MjlQ+bOv5Rliod6I0J0nl4U6n5zgB3s6ZyuwXmQU2kpA57KTl4KFai+W/OdLVIKb75MuiBKSileMdvEZk3MxjI3S3DxZShXo0K81FlCa6FbN1scA6rdpv12VH9/6ToS+lFc0FIvZ+6Rr0fF1IElZdUYTB/duqxzDGplmnuaQW3c4tV4KBBrmzOkNEkKZSpHLkquUuVgKF6WPkdC6cAtvg4cpWdqwLZgVyZrzpk4ETOOwxBjhIagJcMiulp5jaLFFXLajXodQ6XgwRjB/pTHdcgP2hCn9EAh7AkLxkacRLTyah0EQrkEiSHhBlIfosLqJ9XkFgoplYk2YlrKRaS2PjZWRcaM4LUdG4daRGqmcCsfc+fjNWc4OzUOYEtdX/unOsQNtZQopt61Qp9pgeoCNa4ddsxMRwWoB80+hoCqBYKFJtCCj0xfpnpwX+PKZtZkrPaE5rrYv0Yu01pihWSk8qiWmcawETse6hqGeHY9gNk4M4zCpiqnxwVczDjUjpt2swM3O/AU3YGbA/UHcOOe//znv+Nv/adf/c+/67tf/vof+uEfedcrXvmjt3/0x/5hvPJHf8yC3QLWduvGVo39FV/xlduq+qCDzqwv/czSG2kx4OGiEew7yvblrrrq0T7z6CBW+TMAVsBhrBd46NUgnvJTVtCSAQGUyGxuUYqwly2OaFqGXlyaf0eKS6xysYgisruIcogPHQ4SQyEVY9zft0rJQjyOzsU7iUXXCKUPBdvXoS2xUwGJuoyOoxFBDkwbPosBM4QhTveRkZnyHIQpW/NiCSJigEFclIUcxbflyTbeA3HbI7Yaw4CHFLrdFyH7Z0eknkfXyzJC3IxqlVPeZpufYhWnRtURsqPFJpYMChdiT0xAiWoVzh4QQ0RWKMzC1uckqhHdLbwUCw5oahjy0yJHfUiqt1U6NaFETEfn/jETqLHaDDGEqCthIqsFU8EqKocKHRcuZO1D1ezrugOZ/jBIrnJ0k2tPZAsHlVLR8m3PPOwhG8EO2yP2phzuq3BjtlVK/joHsfKxwtFQayyF8GsngmJgW2T5GgoNYeYF9YdG9QyhoSZD4+V9ja+2MmYpWeonMSFr5zY2PXvmXBgKtqttNiM15kJh9QdfOQ5bz8hUxrdhATHN34I3xs0O3OzAU3wHrnugfopf5pO7/Je//OWf+spXvvKvfeRHfuQff9aznvUR999//0OSp2Xmtp+yPWkfTNo3eM1hzcHuWqs+teFRvjX2QXhLHIDV0Te8euTybY/ZlBVvbOqMlKVkdZvbi1mwXrFhkFdRqIk71yGrQeF6PS8vYKYjjlYwtpAcppGK4bo6UqieOpCELClFB0qS5sk40zWrUTQ8crANakgJGAvNxAMQw6AHAd21FpvwJIQlQ/N7fYJCdtBsE7ERhqdZTmjKIUGXkqWrwtb8cBVGGdee2xYGwxjDIkOTbJ8ZkVWlorLLqMzMBtBjhmSrT2dRQ1XTAlj3aWDqjFU6FK3KcdK0X2wM8zXVjHL4rwNUBhIT5evHSA0566bsLYBBTWPUcRRPkbK36xYKI1SnIqFlEhVqQNpQaZlbH8rBgY0OXbhT5JSuyJA/qbKGzLTIicEgqeXiSXBSy3BUvuLdBUfMvdojRoO9itkK2UdbThiR+ofqRR1S7CwaSYdA0jy5wGLF9ENtg2THxFlWOOAhAjxjNozajwCP09Y5E1/d1Z7hTc292vyrDN2fy8KUIeZrkIGPvU4NplBdIkYLl9b2qe6kFW/sqryVf2Pf7MDNDjwldmA7AD4lVnsPLPJlL3vZn3344Yf/Ty94wQv+9Re+8IV/QD+l/lgdql943333PZC5f0P2oaWXfB0/c8/vvMyLWMfQmXs8c7eZL7P8zNLwz77LOszbQ4cy8zYiQQUu4MU6juKqF8YrOWYV2bxE9EIjjARrAou1pWEj4lqLp9nL1JgS+qqJZ6ZzsSNhRGSWsU1DsKCg4aIz+GdolJclWd728kzBMbFwKyTmHIbmoKu11SEuBax9B+fgtVFqTGBRHD8yCYamSUm4pcYWakfgxd7kjs5bYoLljciUNSI0ShjDLeVhJIOE+dfPEbbSFFl7sZtLpJA5MhegBYwKYkvhAWeyOyMyS4PJk2IU5k2SG5WRU4PouCc1OSnTXQO1yJOWt3Uxyx6lQrXWtKApJ8eOQhVERJ8HKswY9UEhqM7FX1tIUAu0EvJ1/XacaKvqFz/ksNeZqRgyglGOe8d2bBhPs8qG472Za7RKaDV/mBtqBk0NMIiGmifUvnTQVF99QgKwBMgilRLaJHkhExyJ2XJiIZ1R7VQXKsI0pJoi071LMqH3yOgcOjjdVVFHOaheo/6Nz+Zahr3Dp1L9qs8s4kTszcC5XFxAXDSs1hTHP8jygTvgN87NDtzswFNlB24O1Hdxp77jO77jk57znOd81DOe8YwXPP3pT3/BQw899HzJszhMX1YmUy8mvsSnbl6mvmink7nbE7qg+JJfQfl8PY/bt2+jt5Bw25l7zcYcOLyplApP63MMG0Ow3zLYFmohci7EACYutXXBuvLpjshUvvoESoGVtY8DU4O5Oni0CbyJQOypoIoJEtg2HPMQNY3sLVjnh8V1SkQhKWoxQLpyVOu9sgffZHv7nk2ckEz2AbNIc5xApggTajVDczWNojuCXXm1VvwQvzDud1mhtuew9PI0QpASYekLIDKUTFZflMzUHM2ZWrwQasnQtk1824z2Fdsw2arVbq1X86hWulbUOFMzU3VjaQR0X8Q3KJ0pjhwiVXdEQaNRaXWfW8aMqaxyVYmApGoIrRIeM1IR98HIgERkEhlTx6GprPwhUbeqWahNlq5WgYzUSDdF86G9Hwo4A+DAGpGpIEmblE9exKxsjmzrARyhWM8fbsI1J2YmNfDlSXlumfDl2toGqJtTxs6X7zgIBtJVwBRnThf1ACDCYoOsLjYCjlRJWZsh+0xfcwjjK8Wr4MGRP3TdgohKFBGWWYh2TyuVLUxBdQyJupw7d+ZYWSq1ukf7lHyM3ni/g3fg5tJ+x+zAzYH6mrfyO7/zO//tZz/72R+hn0YjL9Sh+nk6TD/8wAMP1N/yMevUSy0ic//2zNRXs96wmYU1J860zOKehjIrt/FUa7s1dRvGBm+NXaK3gTo/mSl/HQloHr7bpdaI3njlEtNrphyN40hkPqrUT+tmTBxj2gNl7N0glWWoO6D6I5Q38KQPcxlUArjiVhOT2x2kBQprCmqGmgJ6bbYnQF1YCClezMZ9wExFpOfaTcVlXYkBb6L4QJKorKiWB49UA9Scqfg2NaSSai1Yulz57ts+2nNA0HSklKse/gzIoIaUAuoyUuUyWK98eroE1hQBWOKGyCwPd2URwt9jMAp1NnnzArf5N/KcW3RZsa3didRp4Q7JFl41nNq2W6QAABAASURBVCCgujwZCmocIa1eGTJCiNYQKj4Upw84WoM5+nwVxigxVxoOSkIVKXfnDK5YaHXjNSigvOKstqLi1hp8pQVoDQHfa4NAXfJitlRUZkrKinqO4IUataTUmdPlZNezXHV2zAElgqvgFgAvIRKaZ9tj2cF+iB5qU8lSV37xKcnsFa2RuIRckQrT6BwBClUXVkaEzDWCH1c18X2dW5IMsJAmT3OhYis08Via7j20FAet2yCr4mZr4BKYh3goaj/rmlP+mElD3DhtuQAmCIAntUXwe82b3qJMtDg35s0O3OzAU2kHbg7U17hb/M40h2nJ79Eh+rkPPvjgs+6///5nSB5INV5IXUauzRXDBkcTxEav0hic1W4OeNsdl079dHz7upbflCu06OqRDAutXwCGFLOP4zeAjMak5W19c3deQRoFqYs66lxwmHMIX7roepsIsKFXzTHu65/52++KmqJDhtaqd6Vy1YVRAWry8ovQpYIooHDPMUOF5IxBM1IDNbQQOyMqmFOHtNPSVrgNjzXFNDs/xA83kZRjkwlsCxPQ9cjJ1HVhCPfmFUW1ZSin9kNBXbtGdx9z1phQuRrVpwEnVHstraj7UkrzAFVSRuJUiqaP6cfanFy8Hc5iaj6nqUIm10X5GRPZ161YiF28ig3dpMyEHLRRQbHsRTgGKE7MJreucUShGkmUgoGJ9nQygBEmGfLpQ5ld2jEN6oSgldYIT6qwJgwhbUurC5i9HV+wiOqpuTjATYaXBcb9TV3/QDqoKFi5YmVZosjIyJTIonsPIjFLtljtv0HNby1e2tagDpbCpilLyMwf8jKJClMfEvcMReSp0JDlTREvuo0yRJNRoy5HNkyCEwMZ8hfX5SBTb8PbmJoYeeRbhKtT3a4GVa1SsjMdrLDypqfI7ADCuTfOw1eod6/TBVWHW5ZGZTRB+yFg766jwXzpPVJW55V3M97swM0OPIV24OZAfcXN+u7v/u7/361btz7jmc985u/RT6Y/XIfph5/2tKc9Uz+VfpA0vfQSyawvRtnAlswdy9TXsL5AMwszYRnWvAWOzJ2fmZvf/NZrDjZ4ZmJuOXY86Mtea7HZg6kMioGhcLERfLRrykFLAfHCsY5KcKhjCoDi1ktf7y/mniAYL/5MAGJKOOmpuqREc4irIJjzZWRmEBcc3diDEIxftpxJkAVsUbpouj/y1ncfuKBQMGhMoRUGc4bqUMO2gwy7wBUlOhe+1xA0zbUVV0XbVFNsKvKc7yFwKRHM17UzmxxbSzGZJzONpXwbGthnKfVk0ugQNaMboZiTGivbowaFo0rj4IlUQBBgDi4nI6OaeGXMcb/2ZhAoVs6s8rTIqP8hiRieY8iXrT4sxc9UTfkpcZdR91GGAPaDxOELTUyVTkWqDxVzSMOOViwTBFFKQSGaLM2pPFArIxoCr/i1BnzhriPdbsBRjQkN+3LchWtRmdLQVBOFhHg1f2hqdltanRjXOWSLQo9MUABkbP9OBo/IEJxZFgo/IgNbU4YmkBy7OVrbHjMiUkqE2pVtToauQJKOBYUVV7fv1StkKkgHsM+KyOCX8hRgDjjIVnjmgZ0KnA4rvfcW7ftHPQQeoPJF03imdx2HcJqJbbCGhgN8c4hpu5gE00EbN8PNDtzswFNnB24O1Gfu1Xd913f9O4888si//4xnPOMjdZD+COkXcpjWQfrZ+onwMzKTn0zfJ032bQZk+oHmxYVgrzFs5KoYcQQOGlnttSY40ljbaPJaNp/v7OTLXJHt+1y+eoSHUqcxv1RCDY6CKHlb9xtIL1W9jSnv+eBAlVZXZPQMSku/5EOIuRGRmUEFxoy0rSGA9W8umAqrhgC9fQIG4pfzCPs1YCsizLEGQ025zKeonAi5Wpe0RtHDTUFwbLjokgzmxaZuYkjYGqmYF+RKtR1V0VwXLB/TlhIzqwqccJOlIGgmo0Dumap67hmTIiCZvYDIJKdqsJ4R+HCUPUIeQ2Pl9zWCIqFW/xVAnuhyQ4mhzdcqpOQoYhsNwr9YYTN9pYzI1JwORhAzRxjeCDUP0u5yatOmRwYiV/sUVLAOllGDUtSJeC0OCBjMMbmYIgeaagoH+6KhcgCDTEdk0ac9axRRHMFFH7OevCG+VISHYB74A5dYRE0XoViBujuBRaC1oqEZhM8kFSGWyaiQ+yBFETviSo/KCnnFFBBgpWWq6z4oqB6UI+LnCUNRF1SQdeGGbPRUDrdfmOoJHb5IIlUolWjLk1Q1++Jy71l83WJQ2BFQCUfG0g7Ogsu8EFIt9TgWiHNtTR3KyQTROtEyWZtglun0ei5GZNb1GgwRtWDyy5/jmHpT8DZnNzaYhM2ZcVYwzRt1swM3O/CU24HfdQfqc3eI34/mb+94+ctf/u9+//d//2fpJ9If9exnP/sjJC/QYfp5T3/605+jn0w/68EHH3yG5On333//gzpcP02H6wdTrWvWF3B5wEh5esGdfAOvsea07jorZ7U73vxVNw/dPGykeHyRlzXfDeVssAz1yJMv+813sHIYJw1Ur6ZI/WNYfDDsaCyqbXiGI5m8sKLafElzoBtExfHLGBuG/IFuXzolTquAowxgxBIHmUbmNODrvuAN1TA8RESsRmSytiFPXWqE2HSJEPfdLCvhKDJYgHRmaqRTS1q4EYYh312O7Yz+ySz7SQg4MUKjOvdVSkhGZkrr8+WxhwxmGhpzQmjqsiZsnQm2SKbYo1ziWObwfkcAHE9VZC6tTH5OXGY4UMM2gpsTypGjrls5gnUIiZhBTe/ljIiCxrDmOosHUXNCjAhUhtY81ya6vKiWUQcikYb2OdTE1OhK1iG2aBqxaq7MZoFFkY2NgEhUrteZAFENLGUO0aQcJ8zSBkGBA4K0Ll6jnAnIkh+ip4QCGSErnMeMYLruqOVECBNFY2TKCDVPNOQPOdXZt/QcQ3hhk13rAwJAQtWsQ9Y0ouYb0mG0rKCJ0tfKfZQ7a8rKIbZIQ6L1CSmfEUfay5IWo/LEzdQapMEs5tqqYY0Vsowiq9eKV9jgAmBqnjm3ptT82lvVhikVUaA168wUX4ZYhcXeFNodrAsAoMSFpU/7OT4LOeXd+Dc7cLMDT5kd+F11oNah+ZO/+7u/+1M4OPMT6Fu3bn32D/zAD/xFHZx/33Of+1zk98r+KP1U+vfoIM3f4vE8HaCfq8P0c6Q5VD9b9jOx+Ym1DtrP1cH66de525l8OZ//duUF2DUyU9/raRccwWmN3dJYZvEbv1JvXNaiPL0EzZdprRdItK1XDt04g3EPeFPKTyUhY01gislCDdUemj9xmFfx5hsjt4xZTURxQjmx4Y1J08HHcHhgg0naVigcjPNtUFshUquKXs04xnTPpOlVpxi2xyQta4aHcE1DhkuLhm1Mhi9bGGmhGuqaMLxEhYM2DGJBjKg6tRY4GRnd8INhh1wvSBLOvHCH7TSMH6lRmEZ3u/JJc6wGxRwJ3K6VWp95oaly6AALBxGg3p9Lmerg4sAjCVcovesNOcDJJLIDnvRUkbLpreHjI2DNi8msuEbNCTYmHm5kyHCsVlDxGhXxduoSZYLBH7LRoUp1H3Tl5oVbBmvYWGy2gHQMVMbEyKPCRGeN9sSbSPFSQEZqPO1k1OoV1VzEwdC4/Asp9nB2MRlTPsI0A4KMRNuBUU6KF5ZQS0nHZHrvpNVB0zwsAaqnDwSGLK7UpoaU0NHDGXgYQwZrlto7+9UeKW1fqq9FYjr9ew0zhmzlaOLy2HGwcFOktIwspsYI0QO/c6IbANJ+62zjWvru2NcqeUO62YGbHfhQ7cDv6AP1t3/7t/8ZHZ4/VQfnz9BPnv//z3nOcz5K8nsffvjh3yf512T3IfojZX+EfjL9Qh2SP0yHaX4qzd/i8bxpP6wD9HMQxR8W7wWIDtP8+se2h5n79+HxUFG3M3OPF1Jj5o6veZkZmVmkM2Pmxdhp/sU0feur622nEMbFGgrsvcNQN/TgbKjeVJH6x4AoLE/KLgN+YhiUVR1kioBptTJVjjUDckIbFBZnhbEtDIqRJuWOjbDUGTa+2rU/4bMBeE2BJSzUZLoGReQ2H1OhaBgcPwVkqGlQD7lRrapg1xyxh6Je8jAQ8pJozoCUTQ3q8tSbKE29hL/ZiqvLdeGRcrrLht8uOsnVBax6gCXRwSBPTnUxwUYc6wzxRAgkNEpr4iwraNgh34vadJS7+TmBoXtSdm4xhdwVQ2cNucZ1QEvBCIWH7FA8LTEb6BAid0jKwphiUCiaTDRCxRAe1bwBhQP4WGlMHrBsY8ooTX4qSF80XCDtrHnzGoBgpfIVYhSER0JOGx2KFYaX8pgpaF4DRklmykgzQvcHXgpZe/kpDqKISk9rx2wpFkMWgh2yQ233q36eYHK7ez3t3EmPOxFmvA79mcxbENYq+nA5QMUW1lp25WMv/05hvi+QQuXdjDc78LtwB24ueTsM/k7aCn4SrZ9A/wX91Jlf3UA+Els/ef69Ojjb14H4I/XTaH4/+sNl8zvSHKQ/TAdma/0kmkM0P51GOEzj8/dOI89T/DmZ+cB6gO09PMXwW5qDBrtKEzuV05yON641GcJfxeA26JWQfPtL9JLmhaH3n6LCNdq3Jm4j/MKIbsLbrMRKcc0ZmBRDXZYQNjE0/lKY9RryMAnzzUWKqS5oQg1av2PlXRyXMqJeiM+wr8Kvyy520O3M9BPX6AFLL3XFPU8a0WAvICWHlw2PatNHrVLBORJYTFcEQybui2pb2tcvog9n8leq3K17H+SJqhE21nk2EZHci8GIBJenf8cq23P3grKyRjGi25DRc/sDpXuNP8wzUkOVFLtcxmGPtRLEq8xQLmhstcItI6XhSLnjY5gdouNIqAWG3mfCiqicisRJq9gBhOjCNhRqHVulHYmYYGztQq4icy/39VBBuPuZNbjoyoHY/tSueZo7/UkhK7b1NFicutcw5G8OHPnAgUbsPAnD9WoNzzun07rUp6PdG2UOcYbMraJJ8gSmYnwSxA6Z8WQ2fffxa+35ZNa8qXWzAzc78KHdgd9RB+r5hwk/S4fnj9Zh+V+T5ifQv0/279WhmZ9Of6Q0P4n+PdL8lPmF0i/UQZu/V5rfl8bnf9ryfP1kmoP183XAfljCARrdh2v+2jz//nTm/h2oL8Xt7mUWDpaZkVmCj2zEaYBlFidTX9v+ItdX99SZaWZmaZzOwc48jxM7iF4MYaoMattmkO+AtLpziNvQ0JhMnZIYj0KJFRFfvRDHyvMRRqa1opvWXJnzuhUPryW0ARJ1rrXOY8OR9odidPsYU/CpbVFtJ1UBMYZdOJwdrIVuHb6cqWRVh4fVWqvF3aRx5txAGeC8LWXOrg0ZujRNwHkaEA7LQyNgq4CVr0QZ7Vsb8rDdml5Da2pre6WEQNUS5KjSmU4cmQSosIDaDu9gj0RUd2JY4TaC37PFLM2ODblVBS+CESzUCg9hJYxpL9RscRGyw+jQmBEaY2tDG4tZwL70AAAQAElEQVSTQhNDUjqNKC4tUD0l0MGkSylaOMEJTSylQZHUQLQ0o4Azneub8CSRVUjHCIDmrI9djMvGnZGi4KExu6Zs9TEr6urkdV855CFDQfDS8Nf7qGB9GqDKGVtdgMobwt19j8CF2AbFR7co5oqV2+iHTGtd6tt02+q0LNtTZ9qLvlzBEe3EmVaEM4E7Qpqovw3uyL0h3OzAzQ7cgzvwO+JA/Z3f+Z3/X36tQwfoj37+85//+6X9k2gdlD9SB2N+Av3hsvvXOTgk+8DMQVlxfH7FA/3wgw8+yKH5uQ899NCzH3jgAf4g4rPQ+on0sxXD59c8HvRB5g43tDnolk7Bz9R3aANTg2Nm6kWjA1dmccARYkjmjuN3DJ1ZueAXRXn9vS3TcV4CyrEN1jYA/qpXLvjJy4X5G+awattDF7ITmeVnaK2CMpN3eGTKlynIPbOcjAx6bK38FMicmcrTfm1h4cTKz1LCyhBXRqZwOhp/7kumQF0nSvCxG1fcaGs727CiXhvzdjHlgxnSsHO1JjmZuaAiz6qZOS1tk64zxSogrWqMgEb9TCHVBSonZhOeqQDuVJxryAFCMhWojmvRlCFI1H1NDnjQ2qWJS4m3WyGvZgcb9lQk1kYEvzX2KmN1DsmdMaru5GWCj+kxOzaCjexHRZhJtsKZueX0NElsQytPVP2LC2MqMiZjyJ5dZjHLh1VWjTkzWEkaUoIxNChg2W0Nx/EqA6tkSIGhpyk1vS0rFou11R0LTQYTka2LTvPK3+0k6IgNhQtR+gRS0dxsjJoFC1EKStIWK6iMGhW6bu8Sra+ZxzxI0y+kA0zC/CowFdiGh9SV2jg/5ITXpNWe4VOl5+9+Yc7Wv3xby38q95u13+zA77odeMofqF/2spf9WR2W/WscOhx/uA7JL9Dht38tg4MxB2T/gcI+JCvOHy58FppDsvSzFOMPGz5Dh+enC3vo/vvvf0h266fJRx6URvjyi8zz33uZelnoBJKZGycz/eHKzA0D0BfpwQdrycw2zcmsug1mHuOntTJzy+scvwIPJ92MUDceNDl+AXgAKGlX4Y2ra9zsYkVozpitX0qmTSxTBdRxWS96unqdz0mmIibQU1Cr+MWmjONyM7UvImZKz1yZCg8tJyW83OWuXYtyvVEgijlUpoAeCWBLZybWJoI2uw3XjOJhJ3YSXdZAHSUvCIQS4aSQGxhRDRgJYZku6EOdLQ1DuHOGGMSlw01Bae2MxqUrrq4awqCQI3PtxMvPqJ8wR8iKi20s+NjC+/XlxKY+fP4ITVzmbsmZN2PDXLo9O5Ak+9V1NLSicBuyQJGQjaR1qA2JP2BpYxv8Wdi9aaXypmz7VXMPRSYpMGHF1tLWWEabEG1UPKafaC3A+6fPaRwaVQaMk92pdUBNDYjU7MO6x1T2kBhMRoaSgesYvp1tcIzhYkgcVquguhz1VJXNkS1IK96RmFjcfcuZgl4LrvakXKVI7zip2vJtTWuMjyv+4VaQ0MnnNAmNr3ZjN/pmB2524HfcDjylD9TzMP0Rz3nOc/j7orc/WPjMZz7zw3TI5lc6+DWOD9Nh2T+Bln4+MR28/QcOdZDmsM3/+ZC/xcNaHOz+aTQ/neagzeEbzV+Z91Bm8vdQbx8GH2TkCdd4vsM5F28MfcrBP18tIk4CcKlxAp9xl2933iB6yZlkWxYvCijWMtCC/aZpu7lJXEJ8ir3Jsy0cmtTsCqrjEGfdXoKwTA4FGER1zJGprvDwnxXKJEN4hQ9jRSImJWjKUi5WVH6sTRmQpUBRCPZBJshxwbjergNDwwzVoXT6lCTMKjMy6EVImywkQ01DpgaZvKgxVTqKFG4qac1FwHS8QTtC1SFZUQRncrY1CxvEhM8dFhKeCrjWGlsTTfZQ3FVl08veaw7Ag+wxYMVH5eCVCFPVsKyzgocA9JqDraraIH9OcNkMUWPWiNly83Mi1CpztzSFoR1pdkcc1lD4zhN00vdYXpj7hGp3TBZ3wMAyjMWeK9H9TaPpvMT2PmDgpXG8knH0h1Bk26+Y8Qxm8Kh6ctRNtAaXsfRe76j8SRgLAxM/YSQeUgjWKglnBbChop+I5JK02gu8mcyzcPbLH1HPQTFHqW3cPsYzV5/I2LBmnSY1fnf6yalyd3PesG924GYHnqQdeEofqHUgfqZ+It1/WBD9XPnPm4dm/1qHDs8crvkdaf+BQx2YfZiW7p9e89NqhEPzqn2oFs+YfmrN/yGR351+2rr3vOgz9dLRtzP2GlvtzOKsWNtrXtutTzmZ81u9A1NnXl5/UhZFDYn69mbADn2fW4uqehoj2o+lbdjOlyWCRvWzOYpWV7I6UwVE7JYIISkJN5aQsjIZKSxHHU+qSmBYGrXjMywIEnr7kc2LsKIRlHQsiMTeCoxoHbQRmQ1kJJCG03sELOasKII6WCh32GBs0ICGQVha3aEhQ105dmUe+gRHZIgy5xJDn7+UCgaLGSAWIMc07LZDGoxID0t5NbKRvW9EJypeWRUrO1U7LKEmL6W2vmRjCtcnViMdokAuCHdK187MyMyJnlPKPQcLG7r3a2YGsyKVU2OKiUipFyZDvew1VkioTszmdTY8MQ6tm2ljr1HWmlDIIUfrDs3h2tJBEy1TA/YmXWfHnYOrQ3l0bnRrfkSVYi8ghxq2lLprzE9XRRVzqgcxqncMryIgWGjQkhobI16IRxYyTjAHPgiDplH3VntapsCQ7tXJ3DrLWvG2W2/EC8AWORqe/Aht3ozdjrhutbhpNztwswP3zg48pQ/U87DLgRfpv4njYR20W/gJtH/dQxgcfrXDB2UdkDlA8zvR+M9WLfLhIuZ2DlzJM/l1j6ymc0Z9+8n13UQjdjRg94ELW1C0PrXxW5qDRhq/jr6M3+twDb9kbdVw+Oo+OBVfxwvhU0C++ppyqQ3vdC28vZRQOzuN5iQJwmaHsyL4M1RKwVkuQjbpmTImcaoIgqEmQF2G37W6vzbnoDysrSCOhHo6dFhBkWGl0GkHj54rqtV8FSmEEb8ieJtMqA464UoTCreZtmMAXMuOmKf1lj4zzkNcR3y5KpOajc9QOsDBaq156vec4rhrxdKhGo5QVIWAMEszCtTasMJt8MP8BRmkO1KD6soQqpGQ/OnIMsbQv6qCjRDTirUa5gvpUBM6c+UY43rbRneYrLJrJAbGCrARcvcokfIYueZCKqtszU9izaxRTH3uNUZm8bBNmYbreKg4sb2KMMWG7ycRrrij0x/yXWvMfQaXjdKu0yNUB2NENVxZynREpjvXawOujEFU9evaGAW6k4kxC8k0jbwdUsJQ5JK+hTZjJ56B9qAs5tC+otga1o2tiJ73Smb0btXCCFnMJchahfSVyFRXAL6UHK3f4/mhJzwXTTYuQi/lrnSOdYPd7MDNDnxwd+AJV9ez+4Rzf1sTX/ayl33yAw888AwOvToMP1c/ifZPqHXw7QMxB2UOzD44i2utOL+6wf/x8Bk6ID9d+EPC+DUO/tYOfj/6aRN7pmo7H18Xu+2Vv1zni0741sE3R0Zmajz2U84xevTuhnvMvMLjqxqBcqp5WTRGfBVw5BSbPi8hm82Z2i+eaTveAy8gvz/WPVpscvTyC3NCDUDKffgQYFNrptSSaRjf2z94v2kAlVLHmlXlqRcwJhbW5MdsQxqRcmc+TSseqK4cRWTqqYScWLurF3goPw7NdY0w+0IGA0I6S2FchLXIDUL2Y2+r3/UPnysnFp9DRlkawb3/stUzdZ2ayLCLYikgTCEMXZPutuBkIUiGxow61CoQKUBCTkSQh5ep2nNx+OEmy10x8QeLkx/hIUKaCB4xNMIs4YaHAQtdUqjGMZlTaQlFYC5Z5SvXvKHZBh8kIhLZQmTMrnrqkxCZdrQfFS4vAs1eDFtij1BLeQgOksIUM4oJFvKiWoXDD8CcJ9yGOAR1D7gGxZjLoTkQVUjrGkIyMlNaXfd5WnLo8tRhRchQPNRkKTdAohpzRXSZqi0fQ+AIZ3iM2UDKnLnlqO4eCeVOeFGjbNOwbQjDlqI3hH2FkOFL0jzz9opdycblsQbHBPO8ZCQoVyad05PpnhGqFVJBa202swEiqy3fE0jPrh25T3PlzU+o54bcqJsdeIrtwHZIfIqtOz7t0z7t1rve9a7feOyxx951Wy0zdT6+/2kcjnUA7oMymj9oyAGa339uH9sHaXGfxv9CXJr/nTgHan4/mj90qJK5fTVmbmZk9ov2uGuZO+cY2b3MO3OanblzM+9sdx468zxfi4/oEJrv+O0tErHFQo2YlDtcZH0J4Du4DGDkoQVnFwTjBdP52/ocEFM9Jeoo/5/eOETJdxp1NioMAhJxTg8OHEcUKSVqKlcvKkMXpk3D4mJoguoTlJJPBAnVEdFjDeHmmuLZ0fWZKx0baZTlgCoo5pyYbUw9lcLm6wVbCHniqBsH1GWrEFZJzggc9qtQKNlmMCfxTGEy1LeYjQbQ+kxkpGB91o8FhakuHFkwpNwpiygqXwT1smEhBiKsGMBEVc/c7coRqO490MXuYfJaKof7D8IhU8vWqsHJBB3yKTQ0dFesC0I1Y48bmlhmeYHfJnYsq+SGge0lFI3YUoNEzRnV8MiuOElIoeCw2HV0zNzG11sRNFLRGy9t5QELY0EjIFHHswxHx7SthKQEW+vW/vf8XnNRFUxJRyIyUyJ+ZIDWNZTdKaUZwUWTsseNk3vsRIRYiSiz+hnbnIpeNh4oKqEeWnLwXYOtU32EDN/OCEyLrbk+hYM2ZgT7IGP1YCONrbYwJpfq/vhjj/O3R+ndM56y7+W+lht9swO/G3fgKf3gfvInf/K3vPOd73zz+973Pg7W79WhKXWgfqZ+Ys3vUX+4fmrN703zhww5VPO3djyow/P9kgdaMhP7fmn2gm88i/xUvQuficYUvzRGoHnYyJ18OMhlvFP8Mm7zWp/jgfnlgcHV9svBL06B6xsl+g3RWvFDb7xen/aoiYHAxUeonzZAtQQI+Hr9YgrldSzF2cgzb75B8dAXpGvMIn09wA2Rg49GbHuodchsqsygRPvRrQNoBdW9RsLYXt12fdqPuY+D64ZkGZGpAsOOh+0aBQMoExWpf7b7mLHtSajJ3eZ2AE81/d5XcMsDF9+duGraFi5a2BUuVzYGV4F2NPA0zC5MHYdLQPe11TVUkOxQYS57SGuDo1rFDRWgsTJlmFZe7wCocnxR2BKKukBxhqCQL1aENIcjY+IVxhWAFD9m65JEkFBuzIaPxIYdK1Ex1DbUhjKsFVDPmSvUWxvTLw2aQcMKx7DAWCc61MCQZUaHhjIwRsiY9dm5iQlUJMgaZcjunopqjiQKlvKxUw5ymiBMPcSqiBx1ZpsTK0I0ZlMQS/s/FNFM8iYmX456+TXKdV+8bdETm8q0y4brcJybXsWQXdMMPT5aZQqQDCkIMgMdanzWx3SGfLrjGC1VLIrWrLjb1u+gu8274X8Qd+Cm9M0OXHcHeICvAUynwwAAEABJREFUy71neH//W77lz3/bt33bF33P93zPfzXG7U/UT6o/8W1v+61P/JVfefSPvfa1P//Rr3nNTz/8qlf9y/v/xb/48bhM/uW//Bcpue8nfuJVD0ie9pM/+RNPf/Wrf/IZU54OJrlfnFxryL+q5hY75V3ldwyNnJvvFIdziuEjp7HGXveLr9Obs7/sl1fC4WWg28wbREpk9zatt7RZR+pdv/nr8abXvCoenYL9pp95VViE2UeDoV/zE8X/mZ9wDvFHZ+zRGXsTMWH2peEgjzp/qb3GlAPnIDP+6BLbasxaHXuUuSefGo8SX3ywTYQ/Kv6jcCSPymfNFf8JX/ujc85HiYmzxbAX7NHJqzjXpnzVxj/ElNPzVUxcapmrHMXfhAjrvEcdm7wZI/dN65zgkuZ2rnnKb/xX/tWr4+1vflM8/v7H+iwVdYBIK30Ugg9MeylPR5UIf56IjgATMHWo5bQVM48KMbGUI1yHMxk1p0/CQ4RhjhixxWQ5LK1TksaKygiTA+bENuIQ2h274jXiIx3PWSYbmPrUZx5Cw/yKDgALFvvyvne/M37jDa/XZ+Un9Tzo/um+seePWuPv8qjuA7EScO5p6UcnvzWctvd7WVxiCHEEG2n70cM8zPGq/Rn1PK/yWs3zZ6b8Ny15j8I7xF51psarVKfk0Zn7Kz/7U8GexPwceLOehGHcfjze+cafj7f/wqvjbVOw3/46/J+Kt0njv+0Xfsqct0s3r7Xj5hUH/B2v/+m4/b731goPa647XoG7H9/7nvc+8xu/8Rs//e4zbzJuduBmB347d+Apc6D+hm/4hv/gRS960Xd+4r/5//qpr/nbX/NNn/e5f/Vr/sPP/qy//Oc/9VM+8ZP+zP/n//z//NN/6v4//Sf/H/Gn/9SfjD/9J5Fp2582caQxbLh/SnFscGxr1Wi9xcDEPcdZsY0/ufhI12vtuak5xT458m1Ln60LLtk42DPPfNnMh3gu+dJ/629+ZWwvq8N3/sHp00BECFcPWmsw/BbhP/+//g/xLX/pk+JbPufPhDU28jnC0Bdk5Ylzmtd8559wiV3JVz04m5CPnOJ361OjRbmnazj1t/nF/UvkoS+TO8XJmxzvyeIf5lnwjbdgvY5zaz3wyZmy4v/RJ8U/+LxPi+95yV+KV7/ie+Ltb/2V/hRY5xw5MMb2OSm0/LZDDbuYctQ5Yg5nHSI6qPBT51AEHB1uxR/TtmIQ/5SXyiXEj8DTBh9xrKEIeoJTgQzbWDZqKFA55a7jCXNyQP2z3I36+GPvj7e+7ufin37rfxkv+6LPjm990Z/TMzPv7em9PHefmrPel8au0nfLv1DrzBqpedUaL9T4JF3rGZk1+Gy9+bWv2fbqyTJuv/fd8TP/3ZfEj3/Vp5R85dTtP0H9qr/9WfGet/zycZnzM3IE78579E1v+piXfOnf+LbnPfzs8byHn/PE5Lknuc+9pM5l+HXmPZ3jsvXezRwrd7VPa69zrzbrPvgn+7DXefxjP+b/+NZ/59/+pH/y4he/+Kvv7g7dsG924PwO3HcevrfQP/+pn/qDX/WVL/3Gb/37//2n/fN/9s/+4Jve9MbnPfbYY+G3ll6gvCgtBkJN32rgsoy3jY/wE1mwlINsefLpSq8fh2EATFldaky4lAuV6RHyxJjLc4ApOBWvdXnVwSZ9B8qqtUy7VfMP62hQJM8p3Z3Q/ElfQ54ffP1pnf1m4Mhe55iQ0Nm16MZkGjz1AV1DAfUL17PlnQSNe1AFxdRlRG1lO7E3qBdggVy3cQ/Ft+mhfMbN3QxtUduqAwcBwkXjr2LMw46euCrq7sH7QrGdfrROkk0Fk4GC3Bob2fzNANV0ysHaPhuKqwNdEOMaZgrxoWfuN974+vi5/+Ufxg989RfocP3n41/c+vvx/ve8248ZHGRJwZ2iWrKGr1eG+ylTh+SiKYqBTFOq+0R1PeGPAkba0uH1UD9mq4zMnL60edJCaoRTliCVxLflwZ7CaM1SmGvY1KCgxu7rdVYk422/8sb4sW/8ivjWz/2U+Mf/7d+OX3rVP4t3vPVXay4Kd/KmK3NzbUziGprQ4SaYq6HXuPIFX9q71gUCBdagbKBtTy8kLIC4vY4NFda2a7Q/9VRNOa8vI018qmOuQNYtdcTbWwOy1TtivX55XbgmMagtdeynReSfy3WSYtt+8OcTNaEgh+40rDX5gwX6ZCmF7KHHY2x2fYDL1yMn/LYEXxml5F/sa32ip9fK9yw4JRBs5AIPsGUlCtveRbLX3rU3bCm6mBVegAt5xdCYb33Lrz3vn/xP/+T//s3f9Pc+/6N//+/7zc///M/974Tf9JsdeMI7cE8fqL/u677uL/yhP/jxr33FK37437o9bt9/4Sr9gPcDqYdI/QIHwDwMCRy+sDrNMRwCitN5qBcXyLJhGAgouegprodNfInh6luNSP3naFv74Hi7ymON7Z5q5mj+xpsAsY0/MXybqou9ivEFaH+jClAP1g7G3qBjttWGM+FdTYLXqULqe2xa/aV3NkY+MrlWIqrrVSOvY9LqF5bAfrBm+BeCSqeThzZHRvsyw+vGQJow7XY9B5gErK9Hrg85YNirGNOw1V8mbbP1mmdbeVw8yv7JAI6EBtbm9aiYXNL01nQ/ZBFrQFRSowZxASKCtdrUoLq//ku/EK/8+i+XfFn9p/qo1odJsTQdo0pETZCJbqz4PfrdTpwwohzYHTckJ4VLRSYZoGgjIVBzxqFpqfZhshKczERZCl98JWSWL9Mc30dZhcpQz1w9VamuyLGzH2953b+Kl7/kc+LHH/n78e7f/PVwo/ihhtF94HO7e9M6mXOiVl1L67DvYeUb6C0450Scoe8JCrLmUPNnSvrCboOdivIOhVkg2OS5ZvutZ6yVOdNpe1sDODXRyKwxFYjFlAmue+t6Doo247KC+pu7xM0Xofdb5tV9KzJpp/6EgzkUc33p8B9OzH3riE+uTQ8TkEpJ98HiEWfrAVnsmFiAIXFfDGOKrEXipJ3EnLpQHB4xK8XWhrDNwVj8xSRyQRzX4NoXopcA4nfkNG9bM//da9yX9+XIvP/xd73znU/7B9/6Dz7t3/p//5v/S6fe6JsduNsduNcO1Nv6v/Zrv/Yz/+7f+bq/94Y3/PL/4f7773/fuD1qrcnDsj4lbYPPdEPyh4QvPXyZ0do0ABnEpY69iegZmfRwkVATQH18a0H6VgrqIRs2cdH3FxOYBJ7UEWdOyWm+eXNwngsKkF65jgn2WtCI6lmhJRtfNvgm01fJsMnQDhqiMPUowqbqwDE5jse8rOlscwqfkKzZZ55rngR9PRObiksLuPidisaPpTEn+cQW2ObKXW2C5KAvE/iu6SFi5QMRDzXb7cjfemMiqNdGNSZSm60FbZ1raodc5BwPDlzWtj0zkBElqEdoUK/5Y2/G5EJFqCHX3TENrq3Mxx+Ln/iR74of+s/+k3jvu95pSpg/QiwRJuSbNspRBIs4ZSbojxAYfmZZHEZFd51CMMkerrgPhXGpxVN8Fs8UQljkoWKKyNIsQ7UmR9YEpJouFqlCQmlBU0qbWi8eqLIxIc96mRRhpoi3vv7n49ZXfm7wO+hmK1S6DXksXOrQqXkA5FB/wzt/A0RQNzwx28LWvmFwNmdhgF/icl0ONWfNn9hUpmkPrVeagTND57VeKcxrXAM2MdeUj73dFTuXDOKq15KcrBsnquvJZ2/lVlyGII3qJE0H03PZUKz7qQ8uTB3rKAI9Z6Pybc45bGsYi9+UXpxDDFtACfhSdNdffLCmNmx/OlPpQw1zignTlmqOTPdT32uboD/PnT8xJzGc+uKpE4n1mqEhZ/fb7PODczrUhafvdU17jHz8scefNuI2f7PX4/qh/vjxH//xP/jH//i/8bOTcaNuduCudqAOqXeV8qEh/zf/zTd/xTve8fbnZubtxx9//Om3b99+0N9+fuBOH5K5poat9VSpBzbSdmLAl6bWUFB9f2aFEyZmzSABhifT63ACDiBBbLR8am7zCKfWDMnbOzwvcIdsgTtftbZ5HNkHauJZq7h6wCU3aAa0VGrIn0qAHMWa17h9OeqUubAs5lFa5atEd/LAvd4JUgNz+/ICgAR4RjpErTVMmheCIRLK8c2IYF5cdJw0MGoq1WXWMHgQWEHZ1DqQDeiypxalunz2xHUK8biWxHYcQ1GlaNxrkW9AQ8dkbi81YzOXtVKLa/L6Jo4yj0REwMEHQwQyn/Pxpwh2ueluClylmHbDMMDRq2hdr/kffyh+8Gu+0L/+UevXD8VUOFNFnFN6CKvUaRmGMCKTHEWXz02mCREozRO0wSDBJ05QbkhziT6Ey47Z7CsflxlSsSwnMjPAgpG6GWoaqC1MjnvKBoILDTBTnhyNuCVZqubM+LXXvzYeeelfie13g8UP1YoLbSb2/sDT2movJ7mxpja36xGf1ADb/M0It3bZLAAuDL3JNkEhp+sABUMf5CSPWM+FbQGYPEywrjVhlm4h1tcIl3ivGRwMorXJx6Gvq+PMQw1kZXacWsY3wF5seMRmnlIInGKslblW3LbAXhvXQa516LtBwjqlDKMRpYQBG8ULNeaQ2gE7ZwbyPPlO7XkObHgTmPT9M9jAjLdquHXjXq+cfp63+GYoSGfOiTUXeEKY0dfZGCkOaGhM5tm+xtumXl0/h+qH3v/Y+5/5+GO3H3r/+9//rDf88i9/+Cd/8if947O1bsCbHbhiB+7JA/Wn/Lk/931vffObP+qBBx5497h9+4HD+nmQ+qEgwBcTPnhgAErAeaCNexCoblzaHf4SaxNO237Ap2OlHHVKhx9IgepVbgbAqREEEHAz5iCMODwj8q0ZxDUurQ4SrhMR4OSFGusiTiqCTcwcxde9wIWDRrCRtmNxFpPwJuDMAdd6Rrb58CFJTxV8acmtviQtZthWQq+9gPrSFxyuYSOYOuAzp41QE0BY1rELBzBXBpwJyVO/AAhTB5ZyZ02e1N4+gFMXLtoRHBta+2GiCaImvuXIJ03qME3HiZHWsvnTmOqQy7403nkQeg70hsuAixxwOWAKH7pgShnb1giRwIif+cc/FD/wNV8Qj73vvXoHD1HnUVOfVR+fm6oCmIhM8bRlGoecwhjl+d5H7FMJFxxSQtWzzIhdK178NloHk2hIiVbDPZRVvTCKAONtNUQAI7mwhCZUiAKNbeA0MjN+7Zd/Ib7ny/6jeMsv/Iz53JoZLp9Ry0PtktNUQP3AX0JFAhBJ+1v+yUjY0GbY22o2rLV6bRU9jipfQJPLOz9O8kqldpMdJmij0aPWnh4B+EJQpG3X2sCMSV3oPTfUqy7QcWVvGoPJhF3WoXSs17xhMxcfE93cXgdrc14HW2/Eq42mt95u6rk0FiGcOaVMnVAvB1ifaKkZQG18TYLvRFG2LlB9h8Xr2Hx22z3qhddmz+ViFEWOWfbgE0IM9LAAPbchJag3q8orACa14RH33R780C7i8cdvP8bUSz8AABAASURBVPjP/9n/+vFf9VVf9dIl/tQ3b67gg74D99yB+uu//us/7Z/+0//5T9y+PR587LHHnrHvwPHTX3hG8CBKyVCXwZcUWNCUo15fFPgSUQ7++o1irjh06qCDBAKIgYiub86Ch1q7KwcbvLVoW41QfdcBlMCzLxz+tj4FwI1Nniiy6nKwO2ZQgPl2ioOpMqhNNl/8ngsMwd++nAxU2kI1gG/jisFrUw2vaUlos+O9H427JHkTmIqlOQTfhjjWPTRRfl/DnhSVJg7riW6qoR4VjLA2ENVkU2tba6EeFbL2oLrWDNgdxBZ2mFO+60nTm9oarMUYQ8sM4E4zvOaottbFPp33wn4ozZy5TrmH3vBhvgMjXvOPfjB+8Kv3Q3VFK9FprEPzYvunuEXQqoVo7qGYTuMalaMOZyhaNEdlKqCRD/WQVpr4MtS5PWCx5cAlD7TsUMtMppEFjiImPVWhxRG16gtkPWJp6hGZipfjUWAYGRG/+aZfipe/+HPira+b//VYmIKThwKQnvPJUvrEcFRbgKyF4LCGBaqFTWCqylOqqBrVN0P27GxaJRfg3JW32qJcGp88K5FcV/y1OyZAYY3b8rwfHXNAg69bmt61zNFAPjeYGGKucOw7CslnSK4h/LplRPW6a5CnxAs15lwKXfjzMuYSUKpt6b5OmVf2A0811C/wm9MxfPZsLqn4CtpvXWhwTayJHMdjaeIu3vrR2eGVM21qTZPyzjvUxmmCKm38E9yJ4qm7Dv9iha0U+wzk4m8igvrutqPamFJbzPn6aI5x3+3bjz/4/ve9/9mv+JEf/rN7/Ma62YE778A9d6D+2Z/92T/5vve97zn6fPNuqo98jbqaNqbmofKDJr8fJr4QwKxJ0ZOjsCx1jClTCYxobnQjOG2llzWx9q3BkGJUHQXUWYIezxmQapr1JFhpWOd3XINgZVWXG+Ehrm5KUi9qGyd5m7sZKgkXETZV1ZDvPRaFNcr1KaQ5gjcfuy7alnH45c0RAJnuqqhZk0YwV8xmugbWYY4GdXN8z+WoT/Z5RS6Rta5zGFSbmEW2uteOjx0aVppcQhZwrhmdYQiXlHIYFVTHMt72BsjwdUjTu35rsIOcCTTkOppAvVKmYVwIPESm19l60nBj3SMDDCtBfteQWV3AQvnpf/T926G69zIjTeWhDr3gU76n2vJS8RSKmjoUzBAmHTxNGeS4hmLyAjt1f9PxkF9S7FAbwlLnmgwZETUoLFzQiG5lCSpAaxQpmA8gQzNlRPtlVE6oZSR0y2/96hviO/+Tz4y3/mIfpsVTWLSlnwCixFZ80k4oYV8DXFNknOYYFwc9VVRiHJrzNsIMyVfJcmRjTOULO9TpAFpJKPPbwEGWGC6yUlab2CpeowBzGM7UYk2CxdIS27Anf+pVnVC2EOU3B+MUuEZip6zPG6UuiIhrObkbZbU3cBq9H3ZFVLe5Ds0hxjrw9XyslGDPggYJfSLkHCAttjGZDnXNtcQ5mzzESRrgdA25dZMENgYXISYYZbGtQd0+z2fbBjRsebMYfq9TYV82IfIQ9gfcooAxfVXoUJ333ffY63/p9Q/rB3z/ocM3w80OXGMH7rkD9S+89rUf8/jjjz2kz/bjfgA8yEPrM18PoI3l8qaP4iFBO6o8Hjz7Hox6wEVEqZpGawDjYcRbbfisY8MxJMandp4A8phb8LEr5hoirA87JNZOTCE91iASHCkdIILa5qgGNhjSlJChHp5Xhvp+bcqhDBzXsBO4HlwvYp831MhxkbLJg2eImGD8kK0enlcY3TgGAfQUcoGQ8FBLBJ+Ug2JOAyKoBwu2jsD0YJ9h1gvaak8fCMGFTgHfgwYJSA5rnzGuzaK4uwqoh2vE0ibfiGxqIZsvo33n40vWvcBdpfeg85jTovodkxlgrNF1AWwInpp4zLZCXZeUlkkr1eTyzo4HSsZP/6MfmIfq94hO0dDsk+Q9D7UMpq6o3R6k6YpHykCahZaP0p5ZiRHi6cgb1RQvYx8F7XHB8g8fPPmpGoq4sy4bGzamlYIRfuodwkZUk1bS297yaHz7X//3/LvThWsUrvHqTskLjLNgaNKodkm8gk9svLTkpQHNc7exq/gqd2m/JK/h031ufK13Dlvjl9p3kXhYxyV5B3hx+nm+dB13EdjWsdTf0u/GWPI3UwbfNZTpNesRwC1RvIyrx65xlr6AzetqSyhOY6t/YU1L4rY/Kto5FearIh9/7LGnP/rGN/5fFb3pNztwrR245w7Uv/j6133UuD3uu++B+x+rF976RGDrE69eV4cxxQ+H4mhkyFbfXj48MFCNK4DdQbmey1hVDmOy4Utt3ZwOTrQxa2GbFs9rEUanFuvAbiGOLWrYlqEe0UWimvMU2GDZ5mxA8Q5jc6RdewZXe7vQGRPVljW1bQiS7bzFF+oOrrCXY6CH5q7+xOB3gm04MzYVSFDbhgb2T8pLbtsO4Il4vxpjAol6IA1bAyDrpNgS11BMfft8tO3cZRDdS1nXy2ReJ0FxXU/axInhWlT4FDKu4VBTfnfqKe2wNh9WKeRAM6+nSWm5XsblLC2BQ/UPfPUXxvve/W5fsdfpDCbBEEkq2SdpeiF1WIXfVoiTQWMUS2oIi01GdLtoCVEnXvX8vpSbzpahnhL6JGIepOOAcFK5KWeX3/qVN8S3ff6/G7/+hteFgvHb01jbb8/M99ysT/ZWnK13FnziW3HZs+6KZ+Y6A5l6bti4m3GOdU1MNfxdI/q2Zp4F+XfTu0bn+Ptyc9pYtObFmwrz6mftZE2n87mAhoU2xsgxbt839JPqX37jG3+/ojf9ZgeutQP33IH6Pe9594M8IOP2bX3E1bfL0BPEgzukOUiAY/OqRiNOJC6BS7pxkW1PjS3TXVRrcsuY4xbQex1bsuXJoC4y2eF8cUJtZGisDkd0O9ua7KmutFM0NKfrkKfwhe5rh4wQVa56/6d16yVk3zXhIpCnttlkMARfARTumis4Nt9OuC2m/QvDLGaebPULlI5dCKzAmojd0hz8abfpuhPjs2KRD37Y45kARozrnJDYEdy76EbApAYigJDopji1jHkIcwSXAWYnwoEIK+A4adQBajo2Yq6GAy6fQp0Db5WVu9orB/uqGPE7CcsQ5zX6SfUP/Wf/cbz/Xe+QVx95DA62g3X2/Zi60lKRIRo6pddeeIhBBIlzTTR1Rebh2cScWUNaoXN97GsMPWtyDyz8MbPHEvmNN/1SfMcX/vt1mF7wD765roLZkuFyOaVfznyCketMII76E5zg+mnrVtxxvjsSYt72OLZ1ko5co1ZTra/LPzPXGcglzw0bdzPOsa6Jqcbpsi87rJ5+Fyn18kkIdmHsydxqL9gMRdPbP0Pp0KX6WOO+xx9//CHJ097+9t/6sEtzbgI3O3CyA/fcgTriPj7aOW5HrY2DDA+kXm619izFiDlkoOHJDDQ+Nnn2JzBVUKvz4CFwQ6C6D6HkgbfGRpqHbXGCLQ+OY4EzIYLdmDQQc8lcXt/TFNdzmmRGrafMIolDvucST72jvn7jIGsAnzxhHZfp2oSoh4DhQ20e/hZTQD2iiRE2V27b8JCYjZQttgZkE5u0/ddOhDdmPX242xesAzV0bby24WI7FQcxIcL77EAcmnEhawibOoK9Z3yGsBFiaKQ5Mec55RmeCVOR5po2LhsO5COp12u0eZ7IiGuzLqSQOYpjugZ1g63tPDnDT/+PPxg/9J9/cbz3nRyqNafKZu+PdE1ZSNkiCGe8KByQT1GycoKjMuVmWXMcjteYthnYksLwJHMvjYmmLrCeOhvL0LFff8Mvxnd98X8Qv/ZLr12iH2TTC2SOXgX2NeQ8/RqJ16VcZwJx1K9b8Unh3XG+lbBt7hOceq11nRJ3y79OzbvgPNHLvXTZJwXnM7Wt6CS84Rj+Xu/CK7ExSCdyRWh/l5zk4PLwo5GTGpo59RPq+9//3vc/jfCN3OzAdXagDq3XYX6oOP7JtF5g+s8thyn9oIHoo87hzqaeAh5WQxrkKlMdA1+ah0Ym9EoT5loCiTkAJuHVizLWg3jGPExQNvMi5IjiQGsm4iBlX8NmK0+uDzjkOZ9M4ZuSzbq8RkAJPPLIkRvUsz25YDJ14eoiwm/MOI5wclwbEAGXgEm5Q4O3hAtvQFq9roGIEyJ6zlBb4yseBBTvPlOjcdYB5usLNfHBZAV48/CxHVPA2uDFgRhrUKljUAAxg6phzSAcRWyauBdlzVG0XeaSe+wdbFSFqc81NHROm6OA6HHgCuhYqB3Kz5g/Px0QxrqQ2siZpLhChswXjEPtzQe7hqjUpSzV49c/fuTvvDje9863bzSmxmmNfZTzRS/yG0EjVGmtRwJ37l8fx7syW7IzTfQ7+AJWIVdZY/zVeC//0s/Z/wDi5H3Q1bqIO03WF3uWd2XwbMbvfPAOm/s7bcvucLmX3u/te7oZXUh63SM9/2Zs2Gb0w7lrE+ew0CZyPdXzma21WM9hXTMP/4T391kByZ905pugvzAKvhnviR24dxdx7x2ovVc8Sf3Jl+1ngkE2rzTMjScjASSE5ULhXIAZjs0AhwQeNlzjMJRnMiA+IgweppchHw6Uzus4nCAuwzHZ6gUpwfbUoribJ4saxGVSHlXfLAKVUv4cBdkiF5s42hO1I4B4F6O+42Qq1sq4HPSEAx5l4rQ1OPVU4XnE9f6gO4Atoa45Ky4bnPURsy1u98a4T43FJE21wRjGGBAB5Eu5t22teQ3OoV3HZi57QbjnJgZvwwkigMohjouQI4jLwi0RDwxQprH27WggT8q96zWXeRvzHijgfLE7Jkhe8L0fbgAIxBYFMKXcN1sG9U2X7TnEAMMFl3vtTs5VZK35p/+H749XfP1L4j3veNtkrpOUnTOyPQf2K6YS8rARme7YiB0NbaMRQbMff81kj+3WJK73hfsnaU7VKB7/B8Tv/fK/vP890wXfe+O+qR+CtfVOfQimumqKq5ZxVeyqmh37YO3nB7quXt+Tqa9a0+E50aRXcRXur5jYjYMZtH6fYK+8q2rXF4MzLgzkIR1Y13zAm1C6fuX0sJgK3Iw3O3DFDtxzB2q9sPx1lffd97jXvX7oAYg2hg2GYCPYPGBt47dNHjaHhsZ5wOwTAJRsGLaEPCk/35st/mYryJx68fpw088hdW2LK4oPCW3iO44hYc61nicTTm98tV1HAWsCiHzUlrsEWR9hpOMOa2AdXju2C2ipIhoXBmRbhtepmMzqsqlNHA3oFA0KheeyIVOY/Tg2wsiGwpMDNk0tKLy30Y3gtDfO9FcFzfcAEEcaPiLTdVkT67e/BQLYErM1B8osteVDMd4BHIn6oQY8hFrbugCmwKeE4xPj3tgkIAOO1F53BWSrn/7EBbrldE64DvQwIih8AY8PuOklFf/bj92KH/0vvnweqmuSuqqyaxKQ8vV9oKvHHsGWRGAjMRs2Uu4oNcfCawRKZcNApwDsEBZqZctQ338sVWjIFkapAAAQAElEQVRunLY4TN/6yhfFm3/+NeIvvRIW4LfRvNNaHM8neYFX1PN8T/J0l5W7YhnzZl6W+duHH9Z8xWZdETou/trEY9rqHda0BmT3d8k2zWYQlMx+nRrN4f0y0/zdupWcxlQbxUYn24nj/VXCSTi6rXhfyxYjeFhMR270zQ5cugP33IE66mkYmXk7aHyu9Uz4gIDW6zUSkKCkD3HgFmHEzZXdGNppHhTYCCc27uRAob5dDxFWDsSxOSCotUxo/UxiO1mGuqL+vgjWytqG8tQjNBCXKkIEULgRQOwobFJpw/KtiW8GjkQxrwUtd+uTx/xgXC+adc0QrvcfA94aw+4FqrQWI5YMcqXkFIQBhsDveewryNqwEblsCWpPVjHmLlCwfNdpQLpzZW590srHmaSpwjXlqBdH42ZjKAcluPZg8Y0xLOL9WHzXVw6Q68i23gAMXU+pMiZB1JhmHOrMQMc6NSaAYh3oLXbG6Dh6ux+qjc/enknZIHM2r5a9uDZPOQI5VP/Udqj+LedpRiKS2X2t2EOrIDrkoKX6GjGvElJO475G6hBEsE9J5VdkzPkLi7muX3v9z8f3/83Pj1/9uf9tBlCDIZQQhzbhA3bqXIdzmnMdn4u4qjbxS+tclTiTrkGZTN/nS/fmtM6pvxX5IBl3M9/dcD+g5fbNOTMhoTNwTbcGIBb6pIxraQrynW3NIFmnW+0LN17c7l2ja7cmTg2k7VVjl8TxBy1xbJ1/RMtb54qDE/r6PAKVcTPe7MCVO3DvHajnAyBVB+r+WOsTzqc8eKkZ04ANHrJDGSh0+2gweODWvR/wEXxpFFxypuu3gOtvQYwSapnnpKA8qRZwXt5oAlBsTwObeKgBSW0dnLiBzbAX1PJ6liT4oQYVGy3X/YItoL/ATNDAdbDoxtf6oosx+3RQy/SkFmGC1MOE54AcbCmWbwHveYghBNAIccS2B9+KOWzKhsMUV4Jt6UOfMTCbTbIT9WUsTD26tX24FvgzgELgWxOTM1XtCQ6y4DId814r5j0AlKx1LuAKqou1dAFdB1Tlgj2M2fxZMOhtmmj4eomFmkrUerBx0FOkDr1zAG1TGwGQzPT6lw759MawW5QyHn8s6lD9Uv2k+re8hD3Mz6TXJQ8tmUJjgtgy5ZKDGl4PngRAKrY9VD1h6qASrP4JNLYgr2Ct2zjzlK0qwcfhLb/4c/H9f+uvxaP/6idIXKTyC6gc25fAjm3rXvgOzOESeEaPaqsl+E55xBFRz3eCvXDshXXiLpErTCV1uXMsYuv6Q/xzPLA1tNkYCISWU3/iGyyj52T+GdYdL6tjeKsNV6nAB1k5W+AccQuWsVLWGpvNhEU9jJfAEUugazAHEt0WpzkOCVe3eW7o0mvOyucB6Rg4Qh1rhin+3iKAzKJWxG3UbXA9OBJsKXfTGOR5vpkj9/D9g7/tR/MNLoNwavT3hVwHNZ+qtmfoZrjZgTvtwH13InzI47eHPtr3abivDtTytjX4482A6ONOgIehH5rmEvaXMhwEIuIARgkPNjmuIchUD3LUiUlVX3Dma9clPUTANy4fO2Yzhr0ZsXEb2vQ0ek2hpnIalw5HIAr0VIMFoDjsA8oYAzh6yuZuhgJtjwh57kBdBxsh4D20wRCetmPMHTQB6lhnZb3WJmz8OSl+76ntJs54u2f15JDX8a5lf8ZtL4P5HZOjvkUb9gWDCui4NYNEXSdCCGEq/m7EsRFEjmh5ql9GOD1ocBHZVpOD7evD6Jg0fQhzDEciV+PSZ40F8W1ceeQj+0KKzX00Xm6Naz3ZrqMD7e3H61D9DS+N975dP6kWuQ/GxxLi8hnb5lINLwgdQkcUfwRv4UwmKBtfoOIjQDNVyxY+SDEGJAmHZlH8Ti4sIzMdych46+t+Nn7gq/96PPozrxKWEnWuWerYZ+wIhkrEobk2yCV8rvNcfS/OA8lTlhqLeWFO2MQR7FW2kmtwtUU+uFuCAlf1Q9JOXOFtLxTe8DP1t1jzxOEzfXqhxsRhD1EtW74M9YZ3PcHDeia2kTTnOXuFHSfvAujINkDZnMVY51/gO5rrdF3DcxwCSxkHpy9b/XTLZrAeFpyua5uhRXNsMQo13hpMst0bcOVsSrGeHBO8NXbHsLuG55s1wPE7hk8I8edDBnHwTTSBMcWMtZajkMabfrMD196Be+9AvX/w9X7Th1t9uxq/WOVtH3QFbUur+02osLtxWejOk7t9K8BnrgsvLAdEO9HOncOaQ/1JnVHlAm6eDBHUFXAXUL2x8mZMIPV5yNFyWaa/S/A37ukcMwB/muHEiFbhthC2Lx7VMqxBfaeBT4C55XodECYcx+JxsZE00S1n+p3b19pwa/Nnvu0ZWG3XmBzChxgAMQnrx11l4xJfA9Mm7rVNf1VK2d3FIYfAqnufGyO+yunazvHAkDUP+4DNdRywhcQ8k3J4VqBsN9bO/CxOm5y+hgmdVezVhQDJDU57qrEcqt/z9reFbyWD1gmFy0BitnUJTMUBvOIclCHtOlYyNRWGm6otU10eHCnmErB1ajemsPG36DD9g1/zhfHoa/jJdEcVgix17J11RM974lJO6mJcgXP1Bce8puhmrB1pX+fZogpe0k9rmHauxsTOrS1mzLl3O8xc7otTzy7IkX0QR739TW/YNGbpLY6xzYPTco7YsanPXTfTIJOyq7Pg8flq8rm6d7ufl0wXZ2tr4nP8c5ioAX7YHgACUzZ3ktq39jCJM47XZoe9zgYhtIBNEgrZQjjEN6CN8A8zCMdspnmYwIny/Bs2Ig+Hhy1wY9zswLkduPcO1Hx+eQDG7dSHOfxAhNqQrH3zUygi4PgwCFf3i0X6tDMPMVIPeQAiN9baX2yaQyGvy76diJkS3dqnvjEB6m1aMxjzgCehvnzmtIktmC4zGm+f+mD4FpHUa2kUMKhh2vDXlwh7oOjelazuwxaaQNffNKCk4zJrPhlzmu1tsc6l8HYvsU+l67PGLdYFpdf5Oi54mwuM3HM8Yufq+/pnwlS+FtdVkrF25C+mvMPUESbHBtqdCbYVai1z42Fva8NRTvNkbjwwBIrFwdimjdl6D9AT2lTPA7Da+LNcUJBc703s7TD3Dm/Wlr8h1zLWQ/V739F/pV5Nlv78UHj6rsihefrbNcAhOFg9RtRnDR4SahUbM4dLNFnhoSg9DZTFyN6njLe87ueCw/SbXsNPpgXcqQ+y7kTq+ORO1ag/h6fYFryG4eu8okBf9B1LndYgcWKYF/Jn7AJ+HWDmTnWdjMs5c3FTbbfWvofYsFjbNSefJbbMu7rnW9aJcVpU4SdS97TMqa+yd93P1hCofrGW9jCXgB+2yTKs+HQv3IM1Tg37Ii8pfjYaV2h71htbucQbZzJqojcMwjm5I+Fc0g32u3wH7vJA/SHYrVHfIJnzVz76c+0HQfPzogDbHhqcxqct99g3Mu/ICjFN1xonebjGMIoeoRqru9ox2ymmlBmZ866AIp5DmtqLwmzItodZvEtM16FtEEjN5hhfHdnqhj0szmaqBvviuAa5Guf6bV1jUDHypHw43zIA5LBGqWNXgnpsFy7H65DesKg2ywRx7uOFeuQU9Ti/MHL8jSw7ZqE1HwghbFyOOq7pS2n7DmgAR1xfvvtMBLevwTWlSW68MdM1rD7XB30V54m3YQamJxxXagK76ro7ovsKWcC67nO5olzZyZmlruSd4fSh+se+8aXxXv6eampRRM+8Ta+7E4d2bijqiGx0SgvSSAQJ2bq4oLWP5jgO1hm7TRRP/2GslMaMt8yfTL/pNf9S/jV7XpN3Fe2qGr3Uq/KvjKnAVfXP5irHeCe2b/A4XBa6DD9mX9/req0PmVonuNQpHP5sxAfWtrptaDL1KtpG60IPI2kXwoAHVjyhpZ6Waf/CfBeAuLR1jdYmylG36WFxDt9bC76YTmneuaWAbfzNcNpxX2ZsqiJcNk7SVBvL69CE6o3lzU+neytu9DV34N47UNf/KXEcHxiuhidAMmSn9Hoo8gtX+CEJDljEM57xjPi4j/u4+LiP//gS2/KtFwwf+XjF4H6cYvgtxhTDX+3mkUdskyX/Qkx1DjXkd50tH6xlqUWceufyN2zlT5sccq+UyW1O57RufNUd2+bWms9hnbPyGuPayUGM9Tpaq6bxEw2/67WmVnM3bM07qXmWI/45nPm69qrBkRXDBkOwkbVm4yt2GedwTVobvE2W66EmsvLbPp2H/DPYH/gD/5d46KGn18Nzx5EHcpL2R66AJVTA5SOH6le/8pH4sW/48jpUm9rHX5xZ3C8+/HnwtbnbsOrXOkYEMQmY1OHb4egQbcktxB9A3H8ynU34wPQ19+Thhx+Oj/mYjzkvH3sJfhn/Av6x5+te4K3znObIv2wdd4tfOe+6hhO752l9Wucy/JT3ZPgfu+6HbNdsfbJux4R9KNfHnBfmu8P6yHmiss612tRb/bZPtXmXrK+5cKZ89Ed/dNx///31bG7fEXKxD4/u8gCuuG0N6s66r36gl/Xjb0E3/WYH7rwD9+CBej4B/bn34Xm9EAU4QEPzq08+YbDtkG2AQZLx8To0PHLr++KW5JFbt6xvyUYeeeSW/R2X/8j3xSOKI7esb8UtYbdkbxrbckv5iHIm55FtjsJvidfz3HLsluvtvFrbLfFuOY5/S3XRU1S7+a4l/5b5FXdsw24519jGueVrurX55N0SD8Fumb5qPSIuckv6ltd1S3zxFLtlX/ZJrPi3imdO25O75Qqfe3/LNWbc9q2ZD7ba+CWPuI7s1s6T35rajs182bW25kwcvmK3tNaK39K9kYBLClPO5NwSrz8DjzCH/Vta7y5bjvJvNQf7IM3X5+YCrvkuw7wO5biueK0PfHCJsTnPzLslrNZ3S9fZHOkl/r3f+0i86EWf638R1QN0h5573M8g7nwmCU0T9KIcg+Pxx+PVr/zeeCWH6ne9Q/ShJzwjM2XPbpMhIw2NCMXL1s+k5eILjAgdyPGDthlyxF7cOo4Lm98fhN76Sz8fP/Cf/vW41q95bNet0munkP02pNPAlcMLX/jCeMmXvSS++b/+Jsk3f8DyTd+811ntb/6vr6q95+y8q7Bzsavqn4s9GTWeWN1v+ubKa71fc+EfKn+9P3e/lt6/1qx9t+++Hvmnstc77sk3xWX1T/HVX23qnfpg15GXfsVL43nPe96Z50rP3Ir63DCBNXT6DFesxkn/YKub+k/9Hbj3DtT+zyz6HJ++eATpdRmhl2cQswDKMDZ1nG96tVY64e3hGSrlyPLvofL9n5qJQZYMyXzZKgFHYlBa82pcO0hHeVkjSaLnTVEl7hrkdWkWOOCBIWMbRJFTPTKVpzVSlz+YBUtuhGBqxNmWCqvAFsPOzWsD1LZC2omTHIEENdnGwxcrLD3G0maOEa3YrocIriNoVFMM0zLjuuqItsPNWyjLHxPiy1qqQtVy2pYqTDbXo9TZ8YS7RkGibEbXapbrVTTqO3lEjzi4AwAAEABJREFUJhkS9TFjKLmoMCaOtZCuKVO9WRE1R7Pw4kKrXMFOE3fT8OUrtN97+Y4LkUloaJ/QlonVhx5HssQfeOCB+OzP/uz4K3/lry6HanGcvA4nmK61opq8QzILm+PqN2e7qVrv47fjpzhUf/1L4n3vfle4ddwOA4nbjkQ9A7OwrqPoxeFz0vFCyN9lZhmovIhf/+Vf8GH60Z/hDyA6tA9Nau27vFbZqbqx01GcyXdg4q0ctMNh+ou/+Ivjj/7RPypfeRq1Kxp3jhx1fETm1svfljbxzK4TkanPyykhLraiVL2O7tgR7/hFfco7+tyXqqkrtME6j5y95jm8MKf6PsAuDEtVrSqOucYU3QPaF+LIkQNymbB+Yq3LZkS6DlqfVakjTwC0E9HtMQIXu5ZY3NWGVD7XURLBvQ01dOXI2TrPAg610bsUt+vteNddEe5R+2veip/L65wIrivUmK9tue744HaW4RxG+Cyu7wBiluOyor7z4mI75Ykxbo9773ykdd30e3cH7r0PDH8Ykf2qZ3V/MtcPfJ1oFJvEITKCeyozT4zwwyRDvb5+VUdfdeHGkyyDWIa+kCRyq6fUjMvSvGIp17YH+DZqUJiUUI1E5EtF1BBbO6y5SKlgfeHJUo+Zw/QpO6Oml5KnkYDUQFNCdlQkuhn2QPZER9utJy5lqgfFrAW6ZjtpD1Sr0V6CI4X0WEiNhaXo+EjbRGS7Ijh+a/C2C+cysULr7wi7z1amaziqQSigrDCuO90JoaZY8VNrki+OoChKylO+xrCEGpGUDn+MNAZNVaVystI2TIri7TrMGR5DbUiKIWNDyyZGZunC4NZsIXZKOprRbbd0yizQUGrNXE9lbHtoRmqUaD9lqBdnPVQ//elPFy6ORncobJbWYL8HY9MxHeL0TxUhcxToBU1s3OZQ/Ui84u9+abzvPTpUE1dtXz0cpYTmzmCPMjL3a+MGylVE2ORmpnw5qjGt0IaQDN06aAr++hteF9/3VZ93/Mm0UgmXiIThmjYigFQ7rmpXcghGbIfpf4PDNMV6YuLIKYa/SnG2pS2hWl7VyyxeX3h93yxkmRtFdvfMyqtahbY9/Pmp+hVh5B7s2JC5zpWZ0Ye8zCRh+9ja0bDyL6636lfqxfzhNamI+tDcEfBja5mVswEyMuGYLE8zVqLt0yHzYr4yJq1ilZ4BFangkJ82j9dnyENmxaeamKoPmx46hkYAS0OqfOZHiI25H8UBOQr4IHXC2GCadSKohRA1R3EiWofaRXvNE0F95cjd+mV4E1hX79t5Luu6OF/lEyurxsmbe1MYV3w78775P5dr8Ebf7MAdduDeO1Dnfbw39amfH3QuQB7KAtx+awI8WTxptjXAa19uhr4opYFl1vs0IzI1bLwR8oJWbKww1g8wiwvlWNfrOGiVNzDj+GwWk0BFsSRy1GWoV7IMPchaS0ZiSICKJTi86IjQ9DMGL9TgIDLPdLGEnsQFbitzcVHUBQfScw1PpkCQTwSNj13LyMoQeIwVniI1HpEpPxBhqNhbNr5DJ5buitIM6qcQxU+5SAfkbh28ndXWklZXtcwSll6DPVlVM+XuWyRPvT8PKZaqiZGSne/tEhKOx2y5eFxL8WPkjE9/eoWumJB9Iaol39zWdmrQPrPGFMvry7AValVCgGy6Pwebi1Fz9qH6RS96UdShGrYECiKzevFDc5bPCAYJjb+KMELhQcuT7/DUUmPc9q9/vOLr/ka8/73vjlDtjJSO2USKFkGY8kWTQx+BPWT6+oJciXztPMwAWk9wv/nGX4pHXvpX49Htb/MgO8K8UMOtEnK6A7Yt7c2d2FS6QAXUWZDUOicu8uEf/uHhn0xvh2llKd/lIGyi1RvXsGG70fzRxgwdp+7cuphMdGOVMLbPJOvoGBpucRidiqEdjW2jYmm13gYyj/mFUxdrRObO5xoy2yev7MzSWpn5ZLZkwht2bcpCIzK3Tu3NmcY5LJN6mmlUzeKUPdO2NUCZ9A5Jd77M6HXvWGZjxBFiIwJzE7ByMk/5x7WwhtA8WnF0U4rMEaVlbn1s1m6sWNlVUxVt1PyYSOdht4Bho5G2T/VlsVMe/rr2+pew2hNi1DmIl13x4HNsnwGB2Rp78vodAHQjNzvwBHfg3jtQ+wkIfeLnB70vzE+OMHWihsWKAAg1Of3UyTTcvqL0FJiZ+maQJ6UuIyKzrXAjPaK+OMIt5eVmYeB5SXLqhR2RKVRgRsbeUl7arS8Cm8GBNZM5NFv1oGUK4wKllSio/LRTtqaIIC4eyj5fHP5SyKgLlJpd5cVcnOll5ASnEtG15MrUSG9LczvYmlicVKh69dIJtcodWmRh+IhC9FF8zBJiK1Y+4+k1xTKza2uO4pCPjDAUe8sEb1bZFZWta9NYrmyMcWF9oCWZ7EPZo5TGrUKEzP5cxJlGLFMkxerXMbARAVvXHLbBa5ZMbIF2NQyJ7qeVYHcgYcEigqY6xpQLUQoUE50bDw+i+M4fwaH6sz7rs/071Q899BCEEmhYFOl9asx4MtZml7WMM9YI10QuGqzD81D9w1/7xfHY+96rcygkCEiRUmsHJXVgD2KL9NoMKWi/swxGKPk33/TL8T1f9pfjV3721bG33NfPdcqtmOqUoXEDZXdfMXHVO+Jt3cIV4DD9JX/jS+KP+jCtT4ZgPtOZEOXMZJYwTSliUu7NGVyK9ylT93BJKJOcoQy0Lg1THnNJzT5BLXRor4bczOJHlC5XgaAVFo411jrcim/zwkD9cG6oUWvPzcQX7F74ATK+Xwfusd4xJg+KZa9TdQ0uQ9UBOI2zr+BIx+qeVc19zdQobERpcrSKgWgod8aqhiJC1xo7T4ELfegeVU6Fah5yqkYmun202MoZNomRhzaAswg4bulM9PB6MQ/vM2gScClz0LuQW15zyquxMTQCiq51smaQlnR9Yiuno5GbJWNE+YCIfF1/HJowSKiJJz/Ym/aNutmB6+7APXig1qmQp0TPkN4MEdh80NHRDUA2z4e++M0JnIkrFPZDbcGmmZnKwtGXGAybDNQIZRbeU/qF41DhHuVnagg1UlHS6rLU2/BTz8UIU2VGe/1QU0KSxMQlLTMnDS+IeGDelNfh6GYAbjairRsw7WtHwxR7DLwUqIYtUdCe0mV6bzLEkWWtdbHmzBR56cOo51pQZe6eKPYzyVVNgA4LcmnNAzTMHDIV0Ni9vDlKea0Kts5MZwraOnWpFI6UFWrkJBrCnFfuZhEnhXuusoR0fRGZzgquWIO6agLJ6mTnui5gBv+QPGQ1p/MdE83zKO5cfEnIj0Mb8tg7NIKLzgivK0vNuQeYwqjopg+BoICYQRsyy8JjndYBptjAww4dqu+Pz/qsz4rP+7zPj6c97Wm6BAW7eOudLou4lC+6auBZFLqoBTZNpuMeCvypVz4SP/yff1E8/v73aZkQCsdC8Kx1/Zm9T71MIiomZZ4G9lpUgeriv+1X3hjf/eK/GL/6cz8lQF2YJpKhLr7GvTtRoPWEVdvbhutcDEC0uGCYQLoPsZP9ax4cpv/IH/kjmtKE4KCSyXWEmvI1rl0hcUA6VnpfEj614KwyZh57UzY5mfDB4JYNhIAcRbs3QIqnLK+7uI0JpbBohcvQZyGTuJMBnGdjGUgzTXxgPx+kBUPl7hwYSOMjyCXH6Aj7oUaO1OZHHPeXeCZzKCKtHtXgjchsHdMOteJXrtytj806NVRG+SFJSWxtjPLHhdQUZwXHzOM+YA/FWZuU96x85qla5TuqOdDEdIcwL0jFgMc2D9i6p46q+FC9MVRJAgccAUMj2BUbrtd1iCHETjFyiLXAafucvhgfRUOxfeVpFKAeYIdJABReO7zQBa7YjX2zA3fYgfvuEP9tCvvTnHHhSTG+r8lu1hMddvYYliHFsR03IG9E6p+Q1F+xFRHLXCMi9BW1feFnZnTDSkXx+4ugw2hEC4pJkc6geaQwDkEBuFJGPCgZv+sGvKCBohF9kVqRzUzDLKWCChjWmeRgSzDNUtj7EJGZwTXGbDk13zOpCC6a2TJTLqJaWPYxwsxMYkhUu2BS5STXmaJv3CFkbABWCPGKcZDAC6EkDemYjfqY4GjF2vT1bo5yys5Eawd0wUMpuNZihARfH4Bwg3o05G1gZGKPSP1Dr1WyphGhWIYQhsNaFBOekRqx0VGe1hRuQ37hqhCZ2FozdfxdPwRL8OE7HgFDQyjoLsOd7ONna801RXwwMVWLKzCqufhJ9Wd+5mfGX/trfz0efJoO1T0nWnTztkEAZWoRG7oZxESxb80gUP2ylFe/4nviR77uxcuheohKXi055dHZusxUaYn00NplhWMasJFQLNTe/uZH42Vf/Nnx5tf+tLzZx4iOR7fJ3/D2RY0q2MzYfYJRbTMhl/OCF7wgXvylLw4O07qKyCQmS2smaboRAX8oDjo06M6wRvZenjI8Nr90Tr5D09Yng3TlZWYFPBqcnLINi1e6x4plVq6XEBnTFYl1SQVYYmyPEE599noNEeRlNu9YW9GgZVa8rrHsDYKwSCa1h+pe5Cm0MDHhlWbc4wN3kbHUq7oEiz8wt7gd79nOq3VrFLX2q2yNRddYuAiyq66i5aq2wNmL17FULBVBhmyZgY0MnKhatScA5WOFYvC6FvzVDzXypKLw2HS4ZRY+lTEG7jH/QoiNEK91N780scKxwFhDrYccUKRr7dh5HtxN5vOzLXmbSPN0odYkOV51cS31L74CHTR0M9zswJ124B48UOszvK56/TxvIT0Y/uISkTgPB7F+kAT7mxwa9iYC4PlJk6EeskmPpaWwkJSOpelLZvVOEl1OeWEJtUJkqF+0q1oq1r04mSs2Ywql6kppFJYSWelrnqiVAwQl2IjMuV+pHLySLOVRtvKPU48D27Q56NVpq7W+Cs/6hafqpOPHYa2/xhsfomd4TYkt173tlDdtPgfyqoNnZDnLCLdXjB2RmZFRrTQ4Ik8x1i9LBDBE5uzgXa0g4rqrvidEQYVpbe2BUDM8q2IzoKyoNsLTljNHSEi5GRn8ylDQTJY/cBAM+XAQTN37xFYYOoxag4CJR2sI4hPvHPM19KH6C77gC+P++x+IalnqdGy4dcfxkfY3fRbcoqF1/eSPfNc8VL9/w8nqly6gaCjJCPZ0jQncOrF3vPXN8R1f8BfiLb/wM8KHZPa9yASuUCzgsvBaBx5ibsaHfdiHBX813h/+w3/YSLDauYRDmnMYEN2V+dnKxEdC7VQL8j1sHL8kEwxpH42PtI1GMkzHlIw5t0z3PZb2IzIKmxeiNZQfbpk5tdXJULETcHGJd92GC8tEF5a524Ws4xpruzV7C3f38SJO/VjaudiO1VLwM7ARkksnpuXoF16YwxpWLF1LoDsH2IiMY7uTv7Nrnp1ffsXP2+e5lRGRSRyJrRnavN0AH7ql6IjKKTuWVji8AstfeXusGLNUOXxmV7I+kxVYRuJaxyFPX7DpL4+sCRf6jZfp1EwAABAASURBVHmHHfhdHL73DtSjnwA+4boz/jgzyOezPaQFh2kyCIUwYmiZfjDwmyuaO1xEPEJQzXUQT6JuV5yKTWAqXsQVZ5xgEec4cYWGkIG7yKm/h45HM+Neq61QqdBXfivZBFUNJc/dtrBiGSKHS5lOVAhOqLWWeSCtvosCSFZbrnoh1CkrawJF6MlwRuAjvZsXeUSPicWpkQhWszIyE1AChsh0X/Gy62yOvfJM1gDe65Ib+LsmA/G+Ck7FuXPDuvNAFDQmZkrkDsmxK2CgNYy2CWCDYbfGRoihp2xuGyu/seLuXlsrF05fB3aEt3ZS+Z8nfMZnfIb/AB12PJltznGx5L4+H6q/9kvisfe+15/Yimi9PNAXErsgeoRYzglZb3/Lr8Y/+PxPi7e+/ueiGpyyPtgjP5n+8pd+efyhP/SH/O/9PZ/3uR3r4XEdTjl12Rd5oWuMC+0c7wLJQNW1qaHyTudW4Gwf+m4eTln3dLU7bceuV3vnV309V9tcXfOc3vOIdi52iRcbV6+hOCu/7HVcOSt+Z5u5L67r6jz4mXVt2JexJ+Wy8Ale9U7AzaXW6VxgEFpjr5zVJnaVwEVOOZfVPuXpE3EROiDr9V1xv0ZM4rnVHAreODc7sO3AvXegrqXp46xjzyinHpL5+eZzrhAqaoiwFpmnzjQPcWx6nW7PRipDkjCUhxKC4iiExPRLiyPuKS40aIW3ByIRX72qeF551SuoMRQdjoVb2sekFoKNrHYCbAeDaRgru+Jlk6frdlT4nAvUkOarvS0Pd4+BKacKaexI6YQMZdM4FcOKDc/wHA55UC1BM04UD86YGH7hNeITL40FPuSipQ4dDCHeAWz2ofQyTROkyZFyH5MypmflARZix8MQNyXoKK3PYUbIbkn9vAO71xCzjalRyXAixMFbc+0hDr6UZ0C3f2rjL7LSlLu7zLHwZOYhLmDpHKQ//dP/PR2qvySwK7RXK/+DMM4pfvIV3x0/8ndeHI+9591aJfOM0JbLYH+lDh1sCEFL6dP3trc8Gt+un0z/2i+9FuBDKi944Qviy778y/w/m2Ji/xAM46zkWXQF+7pX7Lxde3A+dg5d517tc9wjxpqQI3q1N7+aTFptA2eGqj9838s+Q7oEOuUPHcqbOkZbp3rdg9U+5Z3zLy16IJ+u6xCUc7q2lb/aol7Rr7eWKwp4z6+KE7tqPet1nOOdw05zVp/5dtG9OQRPr3f1xe3EbdI13sEbfbMD19uBe/BAfd/xE7182dUlLeH1wYHXvikaeEgaU3JmP0A6AsvkMCuWTinyzUt9WUiiX75K0gvYIRETd4oyyjK+RwrffZM8r4h2ToYzVM8nWmuZs7Mu1VGOemE2dlwXs+Oi4nj6xcjD9RFAkkERamGWH0JCLacOa65yFg9aMkjW3JO4KR5cQeSlw80Fzz22bQIY88bklR+zUWGaU/VacIubM3PnJkEJiKS6/MbRY2YJtgXW9qkeAOdlpuWhxik1J9C63KpaY0VqrOjpSAwuuj8N+No7Qx6UNLwSGWf6uBpT+P4HHohP//RPXw7VXfdM6gcMzdpTUe4nX/HyeMXffcn8n79wr5egntlYri6nnRHxtl99U7zsiz473vqLPyvviq5rvCL6hEL8PdNf9mV1mM5kNbo/fG89oWokXW+R9QjVfGRp1lJXjHN5ZxlV72zoCYPrfKv9hAsqsdfZWpD7qb/OV/b19tXFDsO6x2ug8SdaV3dMqbW2tW7bCrZ5R91rKeLpXhT6xMa11m5frHX5dURcFltxaq9+3E27bKs2/Lg/cemK4qbd7MCFHbj3DtR8nsdIHXaXtQkc+sSrR2CHmh1902DK9k+tFZPrLqj+e2phqicYUCko6imUeqGpR6YcMehw2zON2ARIhYMY8rB5kfpn5VCLaAgPNR1rPPqdryHlnXam87wdOBRsEL0HXEcueUQQuaiSDghkTeY70pYC9kMrLRuediuqgSFCShV8ydiUYw3l6pqd0uuxwxrYmS1rsuSzGeaQG1qb9JZLHlJ4LI1qHLPqM6A6zoQwbBHHK6ka/hwUMMchXTEZTFxqrs6Ohr1WcckS7L7aAM1tDYac7tM6RXrFmn6CxVWW9mGtv9dMBeljZip3hO0tN2ZTDSyFUVMq3/s3kXB2VFNYPfid6uOhusIf9JHFat2v1qH6R/+LL4v3veud2+pY1z4/xN37zUffEC9/8V+MN//88gcQ9/DROhY6xp6Ax2H6JS95iX8ynbkXX8y7rMq17XUuTx5xd3OMy0vNSNfTLZjIddSd616nCpx93quvv9fZmlw9CdfYj6rLs4JU3vXHfX2nOVW30LvZj6E1j0o7O651LxIuX0+obqhdVVvhrR95p3WP+6ydnvTLcMqe1jj14ZwK9VYe/iln90/25sTdeDkXuwGsnzfCAtyYNztwhx1YDq13YH6owuN28pSnPs+hAWXNU7N+6NfPOjGeB4sHrVbJ6s7Hg6NCfEFmKkCHKs05BRPBzgRUknrmtBXkIbYn21r1RNGZTYAMavd8co1nillhh1I57YbsEkI6vmiCqiFWxt6WGpkKzAKiB6RyhcvJVB0uQqBMIbNPR3BkFpcIvnUbOLHH42BHNeXnBbwKZDEULSuT9ZTNgS8VGRJ6Xauu3RdCJJU9JEnYWoM7aEw01MpnRASoU19q6RmkuHxUGwJGmSdjKjKhLUFr32zFdC1arXjC2WNB7ltBjKWOg3BtzEG+ahYrKWc8U7Yq22HA3fyuazDC3Ah0IT2q9lwXGSJENcXVsTOnEVNPf3pQLHVvTlGHtjUz1YVDdU08iR8kNZc1xu3gJ9U/+g0vjfe+6x3LZJPQ16iF/sabXh/f++X8PdPzr8Zb2E/IPHudZ0H/1Xg+TP/Bj4/MXtsTmnVJWuuczlu+Pmbirzy57uewyok4xqpGnLTmrvCdsGPdNfNu7dNfk6k1npv/tDIcPSOo09AZPzMjM89Eroaul3L1Ouqaeh7WgLSP5iIQ7JZTv/A7r+e0duUxXlwH6PWk5z3WCO1pXNouy7mqxmnsULwvbduaBmBtoL7TVpzYjdzswN3vwL13oOYa/IT0B7w1gSk8dcAWBuFTbU+rD98C1RWdfSgMIB3S1NHLNjPxJGPyVqVjGuvJCNHE3jm7FW6ZIsnyqCCusiMMRJQepaLbsAEFfiYWUGtXiEqCK5khU+Xq2yAsxoeoMtQFqg+HahjhHKHd9bVuM7MThnwkJrfsEWKOUBuypHon2BvcKQMfsT80DvGHp+8ZBLr3lJlExClUY9toJFSjBA+6VhN7Aw1zPJHWRsWYLRMPzpiciPS/kI2ohkbwpOHPa8AEdV1hY1ZI9AAdkZmiDElpLCII60QUVB+BnVk8ASEg4O0iV+sfKOnCcQoBIrtwsBJGWOmCQyOfmwEkGfJTWl3XoHH2lTMhJpB4iYJgSB37LKWixu+/f/n1jwfuN/ahGvjflHOo/of/5d9cDtVD07dE/PobXx+PfMWL4tGf+UnhT1LvPTiUuwhuP5k+HKZZ2yHRzuHWGDkOFT+Xezov/oi+h3sV3c2xe0eLnCOCd1qj1lDcY6wwcnY5YmPEHjprnV9czbkmHOvWOo7Yyt7t4hR/R7H8vYVxTbm4pmsmXpN2fo1rsr5J/B12xFbv7uzze383NdgThJxeP37b4KdyLnYu55QHp2udxqJuc4W5LGTDcAihNzAOOcG3q36wJ33Tb3bgbnbg3jxQH54QffC3p2d5AATrvb9fK18uOcEtXz64WLL0E2MZS3dZAsYwVF+dxwmpL9mMzDQjIvUPkXBLjxGEyaYeOmgOZvBP1REIQUggvdZQc5IHrVEvPUF7p0J7KUNfpBprFWWDBjWjW9UqT1H1cFyGQl7Gsnnlx9LEcxxdMDNxneE6Pbu0KSoas0FasGG+APWwfRz3q4UwQhUl2FKHTiyWCsUZE4mtFb65mwGOAIzQiTpiy2081LCJT71yBKmLwyrhxBYNN2FCisOOGdRQiAz11YYvSDmxCZg4KGFWQRPGPUHhKhaLbDCcqJaOl83oWtwfHPNgpD2G+hzsPlie1ABzqo0aUqp/Uv1FX/TF4T+o6MkUeDL6HWqN24/HT/zwy+If/r2vive+8+1aHisq+fU3vC6+76s+Lx59zauejJVcrDEuQo3wt3l86Uu+ND7+cJgmytrQyF5guzXAZ+RO8WPKOkdHMu6uRuddvcb63DS39DnsznNnJZ+Md847Sbjg7usndH5tzH3kwb1M1jVt3++XkS/B1xp8o1xC2+Di1xq5hvK38BMyqFOJXH9Z63ico+Ze46sNFznF9jkqcuoXWiOxroFd6Acw8p5dL227BIHEuvTpZBuvCTf6d98O3P0V33sHan3OdRnz4yxV/g7pdSkn6kAUauLwMMCTKWB+NwHgFYjnBxVu4EXgEzUUNDx0SSY8MKQwj8DBoOOgk9Me9LLEVzdX6/3f2XsTQN2uos636tybm4QkQJgJk9oqT2VsWx/Q+lTECQSnRruFRrBxZJ5BmRGwQSBhfDaN9tNWsUVtwW4kICo2Aipgy9QOCCZkQAIEwpTk3rPf/1e1au219/edc28CyO32rqxaVfWvf9Vae31r77Pz5d4Td08zWC3QXvRNmKqYSSPuHpbRnKHxVQceApoyNS7EaXXdMBqOWSJIU8iToZqmCukr32gz3goCSsYXxElZgtS9W3LUXZIdyxWd0o0RG8FBE3c52Ai23FgX+mjiq/quBOpIKcK4lO2x3FNyYRcHe5QlXmzr8xQy8wqxjZYzWs81tcrLrPpMmtfi6cGkAjo/o7REaj15GQPCnzTbhLMSMKqZ1ZyyzIwcVYjzbRgaspORVo6ZbfFnqu9973vbox71aDvp0EkZvFpjm6GptpR9K01H9FL96v9ir33BU+3yT1wm7mQfOf999sqnP8wufPfb5R9jrzlHeu3BiJWd21ReatXg90w//vGPt6/6qq8yd907e9bYVoDtVpGs1scssclPvNO6AY504GoY+bK43/pN12cbTZfcsazBNXVIXxzM9tGsyoc32vjbZNs1F4Ye17bMn/cWHrHS2NuEuPucVxzwbWsdsdE226xhakuOAPGovWVKgiHEw2jD7M9nqrD96rT0UMnnHITbh8318TnP80CsOYpbPjEka2OZVQxu2Ta04m6LJU1zx89WtJCwpauP2zzGwJXSab765QgVOKFP7MA+O7CzT+wLExoOdSxg7S8OPo5Y3F3caWi52UlUfMAmbqDmc8MiZm7zn8njgdHyjAeDBhOGAkbLVyQsk005QiEM8TLohAzeJE5A8rIrhhGKQQyKLEkwmsCRydqlfFGPtU1CN/vUYV8GhasLYySGlqu6uR/YozBH+i5OWanH0eUMtboHLieur2z8bUL+yMFGZm5eF7zcXYs1zWss39SSm/n10ie4dfCsY1HDhlax0oSw0SU1Z9bIMTlpM+IXr/JSe8wpjnoijDgINuIaEFafWkBkmkbFbiimAAAQAElEQVQQNALDFo0oAkjNsvFHAXdVqwo+B0lrkUl6GZj4ADqUe222c+CA3ec+97GHP/wR+b8p7wwZRZJJ3yrB8Qw1te/bl5YRC5Hmpfodr3mFvql+ql34v/7SXvnMh9sF73qbRVM89GIYwWbXnCMv7s8CGq+78tXjeIPJvs51r2P8melb3fpW5q7PX5hZFo7L62SLlpiuIngBaYCvz6SCQujre5SwpiC0VSoGb01YY/gIvNLurMPMPbVtacXdEurQyEmbi0WSMl5Xxuf9cK89hLu5juITxRYds8uIEcu5cm5iEMHKxtfsqdpIDE5zQ4HVzw7sANvAPGabay0MvjtxPmNbtRGDk2FysCJNBuspTG7reV3N0a0zWa3RbK5VNSxazVcacLTxUzKvYpPA+bOptbhvYiKqJ148Aa1Tp5lSxN2TKzc62LbPhGDGsJC6Rmm+gZYCTWEeALQQ4lK9E8JRQV2hvPZDF+yEnNiBY9iB4++FOhZdB1lnOnwG7LoR8CXcEA0y3YBCsg/UBBhFFM5DCM/dleJm6hatjNRimygtIkwdRzeauf6pm1v3njzYkyXfobWwm+NpmJpGhQSAtS0IXtKIonlWs5wn4+4exmTS6jmxW4P1o5sVB6UPLot1S6njSam7z7ZcdfyoLJs+MYTM+eFqIJZ8OYaFYKekB2v2a20Zs8iyjZZzwVE2qvE8tDBluGTZJ+Ny5hlgIGaMhZsavtSqF1p6UhwbjVirY9GI9L0XMkVUhrp+NGgkWlayDU6Yk5nsSYK23qZmeUQsxsTc1i2RaeAUY2rGUiefUO7F4OeGG6XYQyJoa80VmCRcEZC7W7hm8R+O+CMfvFQ/9KEPs5NPPtl6g9edvQzVWofGvGkVDLoGdSK7+qaal+r/8tgftgve+edAKS2eThUZwdFO1vZxxSu36TOvc+biZZoa8/InS7uRCQ7Ci8/8fKrAzCUXqY8nGVOqNo4xuPNnJEvBrD/nCGqZFmvLHIs2x2Z+BPRUST2OOkVrWg+7ak+SDjTbO+A+2wUmlHXLRu+9LjKTH1YnjrVZBz5iWkfy3dO31tx1r04WcVOTyyhZd3iTeGt89KdwWA51+AzQARrzZjx9RjC0GTzy9OmFbb1N8l2iyNRBGS5Z9xnLWnNO+t7rMF9mJ5a29bhFIzYJ8/Sksk64i4F6xBAC+Ag2Au6uAjhbhDiSIdecuXYw0tAZG0beC+KMusBJMnZ8cGH1miFz0d35UEVSnwMnrBM7cNQdOA5fqPWfWnTm1VenWQiXg0JM4dCAEuy6u9AKC827LwwnIywGPUYVk0WeVHXdSjIncbmnZLbOQzBN4WF4jpHg8SIxBZKjCoQXkwiKLOkGDkqgD+7K5FJmSFw5iZGUviBNpysqNwnAwl2CSVDi2GbuzbBqijVzthoglRg5zcIUHtdn6WgFQtKWET2xzMF2cdMjjIcehahn2bqOeEDCcWWjFW4x2ImMI6gHkCMmGLqECFK+4nQJSH3erBnf+szkIBZttnBnLz5vIEksVXWJjrhCi74ZI0OJ8cNhQW0OsdyLvkUxGZWIIdZWPklTr3zrzRXBcYa9ZBoCIsZ8wxkSNBDMDuqb6h/6oR+yBz/4IXbKKacsYns7mmRdaE3ucXHXsbZPvFR/8iMfUrSTZY99G76t3pgjexuFH8qtHH/M4wlPfILxzbTYi85WTeJOUSOGHs8Yrhs2VsnaJ3/GJvH1WU+cATIm+ehZJs1Znjv1vdzgCur+aIAj0wQ65+CZjf5k8JaYtaa7Z7IWt942+SK1KPNlvAHmlj4cD5B/8QjD8CfLeEMElb/W2iWRRNCYNob3fPjMD4rgm7llG+eZAsq4WWmLlteMmTjc/Ixq3e5Zs+ZyT5+cWldC5FrUn4bP0aJlziRK1Q04BoGhLXKtNZ5pWdcWuLXmTs05t9bSwitV1ySWUkhFVqRwwUtYb4BtAN+GESY2ChhS2NrGT+E6kPSWI7gWDBgPMQxkwAnjCtan2Sw5J/qJHTjKDuwcJf6PH+b46gmhm0bHWl1GLkIBuWlvGRU20xAcaWwbm24Nue7ETFF0kPVEsFUjZuK0uJm5F2atzTEKhBdD8hpJSr66mQZ122gjGAU6Ix+AYzzttpT2+lD0jAVYhAjldRvzj+WbXdGIWzaHm6ZGl5gQEiTqFi1xI9KeiC7bWmPtmGCT8EkOtpQ8RkSoelhNW0TluFmYZlI4Fk2R0O6JuaLsP+DyWppXCcGDlWxPcxj1A0KgemDuabnyeonY3G0eWEmka3BJdnfZ6s1LNYxt+xqidS+BhpfqhQowLdGquWfcA/SCpWebleYuCG6dzytxsyyhdVi2WM6cHmBxw2lDYOKldjtw8KDd9773tQc96MF7vFQH0+am5NmZrVjA7KZV3LGGsNFN4pZxG0m5MLeFwBEo6ziYYvwFxJ/+6Z+229zmNto/DxGsPiewr4iZ27rpkaf/PA86xnQm53SC5r6MA5Kb8BgjYuLb0KrYJq9IW7e6BTkjzRxU1arahMr21fzE9heupRjLtXjB0tvt5G+PKUl9jMlVJweRGT33Mcz4PObYmDvacEffV9fsEBq2/DxrrnmOoA5D5gIUF7uEvMRnHjH30Z/ndE98/BwbRFqT5KRTdn6eyU2bePpYKawnLWvXaxttnbNBaMBYC2jtg5VsxOYl6jFX1wBbdsSkcRf/kkKg4doy01dk2idZC5KdaCd2YL8dOP5eqC1+XY0OMsvWAeecYyLcjYJ0l+ClgGHFXSUy8fg3T9ngFZdNSEq9xcwtwy5s3cWJIC8WsrOvSc131ZE0r9ZHJhBL082JOYvDUlGQQcEFQtxcagjKi6wGhTsO0JGG5ZweVYDi0dBz03ACgySaI3Ol5Bhr6wnFMYttsrFNHWMP+DDjI4kXUvGikLSpmHpYTWOXQMtryPnBoU0YIVTHAzWqWTITCzQGYDBpraGg5CZGJfBkMSLErNU1Na5EqnWuySPqhUhXHhVnW4HooGFoKLuyk+3m7opmTwwbC8FGBhuzpeR+ASDwZlnPN0dMc0p6iq5TdiupQLOE8ZmY2rBEedkby0bNb//Il+oH2amnnppERtWyzrT927bJekbNBqCiuFJ4ewskoluIFSK8TbbEeZl+3E89zm57u9tsyxC2nmfti6K+7TITg4+I1Pvob1mUznmnXgUj55sTRn+0Z0ZZrGFcU+GliZe91mNstpfzURtZ585+8vfnzOy0yEHSW47g4wv+HJ1stvUU0U2hPkKDzXqQhKipjHTauMTm61/zkr5Za++5MyPrY2eu+zjHjGNtn3Pkj3ZmbJQTPK5ptBVadGLb8rdhi8T9nM0lDuzcgwB4gIehYYDlmdcHP9m+1eCekBM7UDtw/L1QTyyNH/3x+mf6F0WJqUVAmvONyPemZcaxD1+UdDBmgTP8kOHFgxmYCVLpsINLbTxXNZcxSefjBs/Cw59sOeIJUndxiLIsRJCCIGHJbtrRk9guwW7iaIbJ2AcePqaWtaYFl/XPz4dJLHVSpcJTMm7YwiyLYOmbmI6aXqW0LpgR0pB2jJEja6YrrpnZSGXK6b0oYgvTqG7BUSRsU5OtURNqBKRWYRbsmNIsbKMpzBrFxGu4POHWPYvGZxzGtkH7YcFXrnTOLiQMBsTUonDXoB3BUSTXH8Zi6OGGxkyxV1mhx2VETOtIasZjiQkMJzeBZKRde4TnrmIYSJAYBkyVxrrz2sVRL989HKr0VWEMsGLUltqnM1e+VN/PHvCAB84v1XP5ORvy7F11K/ZWadtqC97sexC3rWMbpoL8nunHPu6xdrvb3U5e1ltSwRCFe1/7PbC4F+c68JGZZ3wYtl9b8/XJbvm45jm2x5lhvo+omUVmLH147sTDYjgmGefPhKxX9dHJoTaSrHlM/uxv41R05O7HKz565uU6wFJYG5a7m/riswOfxWdTVtUpLUi9OHuvMfnFU4ruZTM35rZo5CLhtKF8tDcMhY9GRny0iaXk3Nhz3oyB27CO2YbD+tCmduTIEfvMZz5jn/jEJ+zSSy+1D3/4Erv44ovtAx/4gL3vfe+zv/u7v9uQ97///Xb++edJzrcLLrjALrroIvvQhz4U+dS54orLbXd3V9WrtzWi5h+KGRwvr54XREZc/rQ7HX/vRlrXiX5878Dxd2ji19W0TeOGQMLlxJcjra4fARFJrfgUoDA0IrO6wmZ6FVvAk5CebdEmMx4AiVo0XnbMKDBpnGzRwnXhZu5u0QLDmkwzxmMvhklYcGSoKyiAXo50KxHzyyVqELn54+HQCWaBW7RA5yGmC1fR0G0IJSwIMbi5O8j8AyFdYRi6+liHG9ci0Hi5N5pwdct0LMAU2HEN5gnEXJj4yJJPxMTNWsTNLJxmW2vNdfMGoNyC2ko6kMQdC1EAJaw625m2W16Xpysvr085DVlaDiMj/bx5+uMYSUs8vMVnqJlbDY+qkRRVsFi+h+eKuixESnvpQrA2JTITdhQDmPUM6qqEbW8zn7g+fVRIVgkzh76JYuk6Ih5DhseRP/5xv/utXqpHAnksTHUCxg9DQ2Ey9+5KWC5dVGEat/f9YhRaZW2BeJl+zGMfo5fp2y/IXMYM5Dx7X0LGLT6dySoXftm2asRWUHOnplHYCHbKtnqF8XKYX8qNOXyupjWNF5+2O2fX1NKXoecHo+76WOBYB3ztg5lq29DgUA+dsKZZccAzzprNWEf6Fg0bCSeG5GFSG50Sy9y4ETI3Y/DSx2ItaNOcpua+rCdo0XPe9frM3Me8rD/PN8dmLPe00mZ85ppa4vN85Su0pWducsYw6+FzR494riGRbbGMX3HFlXbZZZfZJZdcEi/J73jHX9prXvMa+6Vf+v/sWc96lj35SU+2Jzz+Cfa4xz7OHvXIR9nDHvowe/CDHmw/+RM/aT/6Iz9qP3p/CRpp9o/96I/Zj//YjwfnAT/5AHvQAx8UeeQ/7nGPi3oveuGLYt5YXz2X8hIDmocRHK6jcpIoUsSkEzgxntiBY9mB4++FmlXXWY7jrCF8BdD1BODpEr7wsHFk07k5BhdoFh4WpoeaxHj4mJow2TKsVBhtLhcII7HMyYelEOauh3LNGZhFm5RLmCWZjClQBlnqWAbHVq3HMJh9EstFmiTVsREqE0NnDK8tPwFlR5SAECpaYEIb0b0FLVtWNksYT9duNHiS7AALgamqwkTQNctQx5bqPrawIEvjbghBhEBpKhe/NHFJuAwSXdOcoZgJkyrM8wNpq8lYjtQXsXePzCnGDjbDm56ksdlVdHNVnYi81omxh4VO5g5Wc6YNeWlNQFEtrTmafoTb0Oq360uw+NJKUE84xsTCjIGosJjNDEum0bCJYs8Cooiug5kDB2r7L1gQgNnBAweNl+oHPvCB7c9UJx71vdmZYDmxZSssvdqsWQeuNaBRmhvTFkVs1SACtXkxRwk4hoYWP914mX7MY+z2t7+9+TKUhD7uFazaGc/nCTZiVpecuB1Dq3pF7SgPxQAAEABJREFUpQ5SPhp/5M22OzF9gv3cZCzg+IDIX8oYY528kLP1iVMva1QWsbLRs1+8ykEjsEYZeaY9Kk5pHYmi2Nzc57gYPcB6zcaYqaVfKbnGsehoi75Pd89aawp7BTaGy64Y8eVa5bWpi5scRj13FHNfzodLvbwGPluRoA8CZ3D1L0XUKJkjyQPPdVxxxRX28Y9/LL4tfvvb3m6/81//qz3/+c+3pzzlKfYY3Re89P7I/X/EHv6wh9uz9SL9y7/0y3auXqzf9KY3Gfz3vOc98Y30RRddaB/5yEfsU5/6lObW+uo5ME9tR44ctisuv8I+/elP92+2L77o4sh/z7vfY29721vt7W9/m7GmSMtlhmn9PKer1ZchDVFzylrieJNr7w4gET4xnNiBY9iBnWPg/ONSpl03Pel0A+ukqxvSluBoBgRbgskTQwlmOKamnPAxZUsZMXimFjQeMAZq7m5ucRPpppZRXbhuKHmTucMQhxteJq4eYwImxQU0tSpgihhc0jDwWcZksgjgqEJ2YTI6FC6Dm7vWq72I2KRpzcUsMXlajXCQ4JgaDjkyswsQh+z0w1EuXuZb80xN7D5Ogee4vsbRZ788uK5cOuuWniRaixELm7gMKXKsNwHBA5Atiroc2RrpWImVxxXNCCjTVJm+Hwp4BMSPD8SaZ9GqQnJcWCEyo9iMsWZ9JIESVcVUNUaqt/ouNABpE4bfMgLGD8OysWfND0XcIi8ta82FYTpDFwd1uf3CKaLPV5DVotH4CFx0CA586cjXWmKvwMyEauGqRSwcDbI1mmVUewJXCMqyRQlBBw4esPve9372oAc9SC/V9WeqISqIQjJF82CMAL5EVI3qW2Jai43XJlbvQY+hQdgqRk5DZtViM9Ct/jL9z2/fjz7ngQVvK0WslpTxqs0+ZlniGVOVZpBnpvVZNmAkudRIXBky9DktXh7GuBgkimWLetSe12Bq1JZq10UcrzT2WAt/jLlVPhGkT4uzIfMai1daszS2N40abXxkanPmdbjPnLkWPAROxtd7SzQFTlqM7vDZ2wlXgl+2XPXNeQTqLmBE3MnHKhl96hW+1O5LntyBUGtAe98DCO7k5XW4VywiDJKMyWifs3a7XYTowFEv92jSC+0R++QnP6mX5wvtDW/4Y3vZy15mT3vq0+yhD3mo/fD9ftge9ahH2Qtf+EJ71e+80t7y5jfbX//VX9uH/uEf7Morr4xa1s+lp2+sedMMJLgVL01e2cEyA7JqOJJO6YYteaYLbSKVjvJYDxc+pNnkfuTIkZP0Wn0gqP8HDScu5fO3A8ffCzXn23QbcLgRDrpVIygQBYSWa3B4IOBbDERTBjep3hl67BhYymT80KdUgGRPZul73Ht6DJnHPxbNNU7yCU6yK4+6uCXxYBKZJRZGXUFmGDY3OB2Koi0mO9cXWZZzAGp2JckSBncyd0Uns2BKG600tiLuik6S5qP07zF1CXrQVkJqmGnB1Jypkq9aWkIgMqWXTHJjcxWJHgBWM5oCSWH9WYMxwm0CfDiB5ezDWok0EZG1xGeG0WEQ03KoIJKpNaVCctSbP2mf5GWfUo0jEFVyGWFlBmuVS3zmCwjijDpshzFhyZgk2b0hqWY8zpIoay1IH0ry8goDaZhLe5SKPFcsqVqRDHUhc+/nIiHoIobDpdm4n+SKEDgMDmlohiaqp641mLn+OXCgXqofnL+nuuqR67ZqAnrxdUixDrGQ5gxmQ5oiMOY0u+ZvLC3RbI1ZtniZfuxj7PZ6mQZZ0rynxT5DiI3zsNiAbfy8PO+57t74aNacAowQTA0eHkPkM2/WC0jDyCk7ddZw5eEjorfuPt+DDZJKjrvLrr4Nqxi8jIMs0gC6uNag3dHC3ZmXgDMMMtcZQJnFQ+vkBw3bWk1TG/EgREwB9YrJ7J9VcrQcgWnLiJ5Y1teKA9OS9eiYVLNw4LInHMVCtQEMae6gqlZCU8ub0t0y5nq0kqDUnKa8siNgtKwdlobEwZQ98C3+PDLfBl904UX26v/+anvOzz0n/ogFL89PffJT7eW/9nLjm+bzzztveGlWySwmQ72ml7nZh2Dk5FpmHnFhqAJHW6H4qCoWjsDiyMwQhkQ9/TbynAmzEtAioQKPgW+oDx45vPvZ/C9fo9CJ4Z/ODhx/L9Q616YbZJp2d3SX65MQwE0XT45mC4Vj/JQebwKFI8TQ7YFAHSOQGBZzhIcTcSrjqEgENKibxBkEV4fVUgytR7OZK5+AZQNzBzRDmZo8jfAGYiAWnIlrhdyI6ZsRpJ5Fa0HZUOfL0g8kOYGZOGmI1eYSJEcMzV8PFmEZdTIIm7tLg6oeSh6IlClo3Y5KAVm2OaIZBMnnemSZsuJajEZRBFscqTGWiCmD+cWL9Vg0eEJUPmOEXMwItoGjgQlee4bGdwKx7sxfpZreto2WPE0jhznSkqPu7nOabEGtS+FrAS4zc1gtAtLmbLHcGnCA0tjKzGA6MVYNM/fGDQVuJjB/sFuA6Tce125q7q6o+C5He+Dy6HghzBnnYlrCETRTeswRhqm5ZJKgpVSyh3QFIGYVi7rpHmi/Uu8hD3moHTp0yLIVMb2eNxstIMU6pbKPCxCyKENMGHwWLzN6g1lvX2cE9h74bR6Pfexj4495xBmsGlFknjSnKt+Nf1HNqnz2aTFSA53Si2l/ExnzzNzGxhzWsTkXLC+z+KkLyzmX6yDHhpa1qZm5Q0hr00lKwggHDrAOuVeN0tptSkOWzPzJ3IszEZFkT07FEstxyXN31SAyr1GQ1mYNt6GxB+RXDiFnEJeYSZsa9iQ7Y1q9sOqFlZ861zulY3DKVrZMdzd36jbKQlVMRPNFJOuO0GQqE0DqKWwGPufE8FLIT2xS3ljb7fDhw/bxj3/c3vymN9tLXvKS+KMa/PGs5zznuXbuuefa373374LTKqUaR8pNADFgzMJ9z+QghOFid2kAHLjgen5aCI4EWyp60CmEJx0xgeQDdRGGjVrEAAgoN1TT2AuZ7N3vfueX/MA97/kHT3/60x+zCJ1wTuzAlh3Y2YJ9YSHOum4Q39nZ7QuJm4GAkH72t/k9aPVSZB2SQR3V1uPWAtfThSr58JFFXAH3sq015QrHgZv5bg6AtJouZJKQDh0ez4cJzgzaJJs68AmxmODEYObuQCk2pS9NPUXVZcVaxRNuau48oCflSEy4lFiKtC6oWaFwWVs44uKHHfUEtPoolVbdjMYIGEYbNnzRC0NHcQbVjWItj3XK1FcBGs3c4Vg22ewRn6O7cKVGQBqXHP3nOFNEsEbh6rJzFBJXopU0jlHKaCyJzwCbWnC2/9RVLZGjlkz4SJo54i9E/PC1ucHQoC6IKlKKu5dtVqYs600cbPfGwwnMxaeaRD3XTdDDZHCXHVcugnLwgiE89hPHGgolfBmhVSFCGiadJ6kGm7v85gAjuKlzjCrigWO7C8fQemRl8fBhmB08eMD4n7887GEPt5NOuqpfBEXFLGSj3aCuWoy1dEwGsPYnU8MRuHfnf9ryuJ96nN3u9rcLkrsbL7yUMMO23hTScdLd169Vexf2ZMTM3GjupSe5acuwBsv0wYYjqHV3l1UY9csWvOgjPqle5rF2aLl+LGqgTRxT89BzXJC6O7jL0scZwbQFB5bDXAs/aDoD2EhxS4OZZR1rzX2uIbOhs8qa+DMPT6uSciOnOO4ubNmJuRc+tWDqjAHhT6o1zlE5xFPgY5XOsiNvtjOmVRaZxC6TLETK5hw8JHPrXBEvIYrM63QnlphmwzCgmpZnAS/RH/rQh+x3f/d3449w3Off3sce//jH22//5m/Z3/zN38Qf9YhEBspVsoUDuhTgiAnW82P4yM2Y3NSCI917Xa+A4si04pUGK4mUCqADMOv5YJat1lGxIdT5FSOjlcofFs6f2z7tNa/5vW989rN+9meve51rX36nO93hrx75yEf+v+ecc853QT8hJ3Zg3IGd0TkubG4A3Ym6d3X0++k2kye46cKlwY022vhrceO+0ePIZJkGPWeUo27VXIbmDwiy3LkTlCfcSXaly42ulycXlrXJdpNLl/bUwFguSBfijhGgmXB5UvJ14TzsBFk2IsIFeEjO4u4KyyYUlgbFswtUWF3gBKTF4sGXaH4FzKKGmRFimKw1AYrB7D94BREMSsTwjCwNBHmYR1S+ujhGIxQsYi4LjbiiaKnGZT4tVEB2dzgS9kRKbymmAhaNmNL1cclVpuLqsukKiDj7WMLIISxXq8VqAuDKYHbxGmogDiZLWqPRMCdicjRzjBq0q4pojimdYLA+oYoBSiIeDJtkC9EEVElMjkWihdVHKy4IVJ05Mzd3t2CijKsiKIgeMYzE3CGlnTmuDOLOMIg4qu8tOk0esRzD1CCOugxrNIsmbBKg9HBjmGK2Ms20jqzlxjfVvFQ/4hGP1Av2QdvakrwMLTBNUFHVLvOoesFdFFyknnnmmfbTj/9py1+NtwhxKQHEPRtWDu7eYvPa2MepuaUbW6oFsGZTXnUvI3TOV9ikudLmfs2Y9jwmSTyS+rDGpohoyaFzAJtUt3kTepnnPvqjbT3P1BY0+bEsaTO3iiUWkwhz0+ole/fM28bTPRBlXHUqX/dXYCbMjZb5WEhiZqnnGD6iSCqrWK2XvQZz9x6z1orTXKm2CFnu8NOfeU5EkriM1sG1IwH7Yp45t1G3Kg+UtU7Trl14wUX28pe/PL6FvtcP3svOft7Z9sY3vjH+wl8QtbbQfYiJbTGxqaa6jS0XkwgxBK+lY25KkVpk5C5CBBDxAm+2XGO9g6udAp0l+OUOzrhea3hTxU6dxY8cOXLo3e9615f/x5f+/I896YmP/61bfvmXfvCBD/zJX37e8573r5J3YvynvgPH3ws1PxH0qege0SnmdEvip7Nc4f1mwVXI0OBhM8hRsvESQKxBmefm7iIQsLRxEQOTkd3m1vAGKCwLzMz1T1mm5u6MkuouIxmiyl53PfyBGgXTVMOdOvKaiqV1jpsrFNcjzB3PhU0WprmiiFT0Zodyc5eYR3qE9xkcXoj1sa24+abmkuwqLWOSzJic6FNkTGHPQ1VLJLMYkcRiVOFANKgLYpzM3Y1/TKOp6cemRm+SnkVsMgtt0WCEEQMeccQGlrXmDfPmo6aGmTQ4gm1z09pwIsJZxIkP0pRj0YhNWOJ6oHjznjixwNPKK3Jz94gwkGFW/iQLGzG1SbLuFStd8eQmyohkLKfLeCKMxBvWFIgWUF/u5BlrYFMWt/fwg4yrPXDggN3nPvexRz/6MYZN9asmUf2qpRS7rb3cteZl+olPfKLd9ra3jX+fG+PDZei69lpD4uxhCTWw0XON5IFVDNtsxm1o7iOe9hTF3Nw9mO6p84MA0m73681YUtKGMcsSS94cnWvqVEbNGEbCyp7rbdYqKuvLOlzK3rzio13Xi651WPNtaMVJiNppXf0x10Zd70Vy/7vb1jHHzUab60y/allvbol1IIzt2OOrRAQAABAASURBVFwH0jYO6+L3PPMS/cAHPDDutZf9x5fZu9/97vjz0uRtCnUL9TLMBnPlmC2DNrdF0nx0IIzT4O9VI0rEIJaSxgvlA62Qolerq+Qirz+zQXvx3Z2dnSsO7By43PUg++AHP3iD//xLv3Tvpzz5ib9xi5vf9CM/+ZM//ut6uf5uMk7IP80dOP5eqCd+y4c+jDrg3Cxh61CrWx30sMVzDOngNE0OMIItmK5HrhREBcARIfG+rhuZiMUgUD1NcWUnnoiJm0+FKayyrbepW9YYRguYodUUFlYMcjoXjvxQGohLcv3CowtQz3UB4KC3iEpsoI0eoRjECCwGOdUriD/a+LPMa6t8uNj6ISkalsX1YSEWbbaKH/D2QZ99+8gUJ5McxFplMGvNA2uOVPJktC1zzJApmPInXGnUIAF3fzOeoZm1wRCgLlqOFvNZtELCaYMPcaDaW/D1LA6hXZFFXjGIILZqikfX0POgFLc02Cj5OQZS91zMJ0Qp6jLUKdscfVwC1OUDy1KXU3nyagm8SN/rXveyxz72cVfzpZpiTebJGrCPYjkRXiXJvc51rmNPfNIT7Va3vlUw+mXL4xy692QhR+/kHJ2VjKvCzQzGvdajz07XE4w9KDkfjJT09yAHpWJuuQ2eaKqws0aYRx2yhqlWFnBPbcfcXLmb5M01TFt402ZiR44WI47YUDd9WzQwZAZzbUssf5bMnLTgIHhrDVayjPE/Pfm9V/+ePexhD4vfxsFL9F//9V8XeR9NHd8eJ7Q9YhYpECR5cRYt8LCOMigvfxg3nvxmWRa3bCrYQzLkJt7Gq3x2Wt6oFjU1R8Z2dnd3D+mb6pP1LymL3/7xsY997Mxf/ZVf+f6nPuVJv/mVX3HLCx/1qEe+OFNOjP+UduD4e6G+qrsfNy4HXncAN6NUlgCT9JvLdUvmDxbdDDY1HNsU4UHmphaDtDrmZKohOyjotUQYpgJhU2m2ZbVvthQMWgzAXeISuofBOkc+/oArlOtSLXW5mkNjdA1QJVm3/NJaXwbEsOGyFFdX1FKk1KfOmOTRNSFqJYnmmKHZnq2M5Fj10jPNs0bmdbQIhZD6TCxbi6Yzjj1AEpLB2Vr560CGtbJm7KmYqJJlq+faMfTZLdYLVoVGG6xqYJdMmn/GZ6vi6BEd7YmgZMRkZw88z5HMja5c9RFW2uwSWwAtJGw4XrkNCgnWWJ3kZrf7EI8//vGDP/iDn/1L9XIySh+DLJOue73r2hOe8AS71a1uZe7EtFPbl30MtZMSZdLs4yaWk2ziPUX3+mzvbWWdOb725wgW842fGz74ZyPHXqP2dlzjaLOKtQ+WMq47kRx5ti/XMNdY5vD5Zg7jfjHiSyEXGVH8ea6MgCHpmbnl2tyWLf3lGmCs8fSJzOLx557f9a532zlnn2M/dJ8fsuc85zn2zne80/QiONOOam2r3ZIWofU14kNAGn/x7Cts0PzM7m7lUaeDaWyBMlA56cUY3Bgs/3OZDa3hgQy5i3VEUMPIlVt9wY0aep3wwzvu/J7A6cILL7zhS//Dz//YDW9wvU/f9a7f/qfPfvazH1ipJ/TncAeOw1LH3wu17+gUx0tInNTcs+2mmXB1mzSomzKtNwBJfzLpoS2Cu5u6efDc3DWXh7MaspibC5etbmFbbzOEpTqq34PNmB/qVQduBlkRVkR2d+2iiy6yN7zhDfG3ql/72teG5m9YI6997bn22nMl4GHP8T1xuOeKJ/65aOWfK3lt4OfO9SteeuSKT865galW94f8wPaLrbn4m3yu49yoRRwpTulzYw/OjbWcq/WDv7Zh+CuJ61lhi/p7xV6r2nvFwNfx0Zcd80q3db626XNjbnBqIKONv02OhbMtD2y/3Nfa6173OvuzP/0zO++884a/wa8TWfcMB1Pu1j7GdKTVO023VNhBiSFc62+CIoz8Fo276+DBg8ZLNf8HNL61rtim3lZhk3V1EH6bB385i2+mtdRWwm22G3S11X5r96NWHdeRH1XWG3GzZR33pW9b2jFQWlbO15zPidqce73etT9Pu5mbMfdtOYlViP1DMiOPaMUKO3adtUc+tfkZkNix7ttkuYYp02JM273mSN9MP3dkXn755fGz4zGPfozxfxB81ateZfrWVLecgvaP1Wpt43zCNpYwAIMZWfws1zXNdlhWkFVT2TItcrrXjJHQoP3Ueh0G0Go01dM353N9xgd3p+kkab655r1q5/LLP3PKn7zxjV/zzGf8zAtufauvuuhxj3vsOb3GCeP/yB3ggz++Low/8qEVuY//GsjhFhh3lWxvJzyUBnU9Cs3AFbbyTQ1MygQGbGMTWV2PJIEtKl83hfy581BUegMgyJTSqAcWY5OYaxJVtdRB3ZvBDbq4EeGZXXDBBfYL/+kX7Pv/9ffbPe5xd3vAA35S/4nuoSfkYSf24GGf5z146EMfYvf/kfvb93zPd9vd7nZXO/vs55m+XTHLM2tjW9wTU0bqXwhNR1w9QcYex0kJaKgLP7AYkhOjfH77x7/5Nz9oj3vc4/b54x9UiIyjD6rJ7bdJJFBo2rxM8xcQ82WaOZDizHqxHzM8WFkvnksDmuayZjxfMnCVRvJyS5f1jl6k1rYfcz/OXvOtc0Z/tNfzVr3S6/jS57qXyLF6Y/1cD/uHVIXRLmxvPdZbs/RTRVNQz714pdfc0VeSbqg8XyN/tOGnz0vzq171Snvwgx5sz3j6M+wv/uLt8/8xENoXSnJ5Ofv4ozyQIdj3JgK2+EZ5kce+2NxGd8ETZShv2ks7lrbIaQnjHA0KNc5HHjxk4yETRP3Hgd3d888/74YvefGLHvwlX/xFH/nxH//x/xJ1Tgz/x+3AznF3Rc431MOq1jccL6WLwxuOEnSyMaXyXGMIXjx9hYUvrZCpNikIbvzwU8hdQwJ6YZ6glSetmLpJPIfENIrMqOmn0FFPXnMMeoiwK688bL/xG6+we937Xvasf//v7S//4n/G7wG9Qt808OuMZrnSDos7+4fj28T0FTuMjNg+NnWuhD9K8cGaDY+6wR2xZhM7LDviQx7YXhI1yZEER3mR33ziaz94LR62ckIXtvYL30sPfOZC6loWdckfuBuxPeLUQ4o/2oWNemu8zUuMPen8hnefNayEnLievbjCh5r8n8wu/8xn4m/3v//974vfP3u/+93X/tt/+12dsSM2Nncf3Dzfzr0IGvcUBqJYUKc86gGVPeHlbZHWMGYsSsrkm2peqq/SX1RU3lBwNlkPMiPNGkG3epm+9a1vbe5jrNEH5b5/3CzjU1yQ9TYNayx7v1LF2bZp++X1CWXMNeREz7WFuedwLJx18jJnWlx7vmCuM66OfyzXPQ37zByjn/Z6rbC2yarQipK1VmBz917nfjVzXe6ps9RoJ8L/rvvXX/7rxv/i+4UveKG9973v1T17WMFNrsBj7/strap0jubqtoLjZoyf/WiLtuhjPoGRi101Rx62poY+iyxwKf14ZWxSYLlj4hAbzGAyd1HXsXZvB48BHoKNzHxQ3rEkKij8Ix/58Jkv/7VfuefNbnrWJ37gB+75unPOOecHSTkh/2fsgD7o4+1C8uDNN4VOYR3gurkiqLOKL3pcAXYYew2qQ9eDqr5ZI4Uvwr3qb0l19wEdbeCpZWZF94qnnqB0RjhauevF+TJ7xjOeYU972lPtogsv1Ht4+5XbJEQNDPilsSW4iKooSUDOEz9suRhwob0Ht3nYQY8hwdg7AnLDRkugALMWtKC4jLKLG3GRmbticMsGL180zJCKkw+AH3EGHIFhyo4aaGE1r9y41PDLUZy+coFCwBcXwQRNIhZDbGXyiclqcOx3t4VXH7G4npZHHJ84gs+iy0YTB8dGhyi/fJmkBAyG4Oyl4cc1yoATezcmCMdFiJfGjr0048Wab4af9axn2ac+9SkYKXCw0LXuKlc+8Zg/jHno8UrIUHgxyG/zlyvE+Kb63ve+tz360Y/e55tqmE3G5AaFYs1h7D1se5nu27d32lEj/dIbc/RHu4U3VHGmtj8bhM8JcLQNOlp8+yJq7RVd+4V/tnrasryaq2LlM9do4yPbMHDbdp5tbnvnzZxNa6+DuslcI5dccon96q/+mj3kwQ+xl73sZfFflPQV6Jp29f1jWVrnaOO7zZQLB6CJeM3aUL6KLXzF+gYPtTEV2qy1gczP8wot6lOoBQazIfuoNjkKWTOrVh0+4ty/+ndKmbvufuSyyz5+2mt+7/e++Wef+fSXffd33f1Pnve85/2wYif6/+Y7cBy+UGtHdej1ilrHUsC2Uys4umLq5gPdZNdhHnHVVURRxklas3DQpyiUw2gHAiA+Sn5TsujCpQLTfPWf6QIV6Joh7uiwRVT/zKc/bc985jPs13/95Xa5vo0WpO5m4zrF7y9SpqZw1EEjpmHBlw8WIr7W0vlylzZA46O4/oKYFCz8ZjQF1KVjWig2a0GTDwlbIQPHH4VY+N0wKxNd6zE18pEiEBccLjbSHQViTunApXtXoGPNQCGd0xyU6FGWGH5oGeqYKXLg4bDfcuPy0WAIcXwkfBnqmL0+Dhhc7JK4bjnEpII/2oWNGlLVCW4MMFJqnXiE4KIRsBCPc/mf//Mv2/Off4595vLPxPHppRfcSNhjSCJTdMLCybI1Ur/z2rWzXL6p/rf/9j72yEc+Ui/Ye/ye6p64xaBILmVLMCF+mwd/Znr+ZjoX2paRpKOOmXM0GsvZztmen88Us6OtZVvdwsbcwmzR5g3aL76MbV/vouzn0RnXMl7fesqKFb/2c807nn3WzjfSv/orvxov0r/4C79g/H2bY3qRJvlzcXFbP+753GxOMSSsafo5PPPXwTmy76Ef04aphuxmjkRBe3HHnzui9ecS/DpEgWsoLqX3u5YxD64Z447O4IH4WWHG/zjmlD/8gz+8o16sX3L3u9/tLSderLUp/xv34++FmgeA3nOdr47XG8tx5CSGJihDPY4pedgB6y7wcgDa7SGYdLyJpMbRdI2kHG6QCVc2qiTciaxEJlQMiamWe5AUEF6mvCRgmL3iFb9hr3rVq+JvYwciamiGyqFO2STDqZsYHj4aAYeLhM+Ag2CvhOsboQVt4YystDfCG0DyGMfQaK9j+OP1rLl8YMQ3cBJXsuaQh6xoC5f4Oq98YkgkdMP4SKwaXD4vfGw0An30wUafOAKOjLHRJnZ1hNqLz1pArbPqjfOMtuJHjhyxX/mVX7Hf/u3f1iewqy/op37Z+oHALSRW9vDTDJxbUUn0zBEwVXzQ8YWNAupCh1F8Adll85cT73OfH7Jv+IZvSGyvMUsso+trXkbDu5e+BZ//zDSQVqZ5sbigbiagvRC6BlsMtdgPAbNfCyytoHrGVx+AcM1i7ttwgssam7RJufBSarnFY87CGiNUxZkboDjo+ZE8KTSvixhSObMWLbqesKSEvRxYx4jM/jKh8NK1zvJzTuaJvLFks8En7Umue7leZU/QYpBRddCnRh/pAAAQAElEQVRy1ed55OhkZz42ufAqFwwfjYw4XLBRMr6sn3Gwj3/84/bK3/md+J+w/OIv/qJ98IMf1PnLHBlJXI8trNlMF2xbW7+AThZtsHtc8NgHStQnBobk1oKYjbapVT14/MwSlF2AetoaR1v7LCR71at41zJ6TDbseu7hlg2+n8CDX5yoKaC0zArZyI1rISipa+xEYdihYsDTtsmOuuky6su1k/74DW/4Gr1Yv/hffd/3vOEFLzj7+8BPyP9eO3D8vVDn/vG3ZvPIxYFN0OIuFazzaL3Jx64nLHbEY8jDK8yVO8FxOeoozr9+dJo7XoJgFm7LD0c2XSKWamqMnCDKsWRFMqQZnyJiam5///d/bzwUr7yC364jaJLMVDmtgzezK27icrA7pxsVtX7DV6g0DyhsxNTWuuIKbXS4yBhY+3WtC3zhjNmzzR7sSVNQfSZvsfbK3cjbQizOllDMVPFw2sDnDH9bLCgKVkxmQDV0vxsVmfU+oZm0h8W85KODgoMhgHVjlg6bYYso7YorrrD/+NKX2nnnnW/uym+0MGdXsQzwAsDNUfFOkaFunEuVDW3RhKqH2YZwo4CpbnhGO3jggF3zjGtibpGoatS3Y2qN37jXPOOMxVwJz3PncuYcfPc5vsnXU0X03A8bartsU3OJdkocDPfkYx9NqqZZ1jC18eOUq07hZU1NEXjmEzdLzFqb6yWQ+cUpTf5yvqnV4SWSnCnTNc48bxyBq+7ugVAXo7kyE5cR3T1999QBxlA+2jWPB8owzz91vLAsk1yw0Tdzc+da0FzXnG+tKdwslGtApKKnTV2ztE0Nnzy0XL0PT1IVLw0W31zGb+F59KMebS984QuN/zFL7lHGlWhGMas24mUvayZTMfU5tzhEB3tRW7EKlRbEjwudYjMwhAtDbNX6fDLg8fNrpIAplPXWgeZXXbgBkSCjr1N+2VMjxTyyFRJTXUZx5PUetcVTnzEcRDnUw+wLlENthYJfWnDsR4AayJOK/Sk7fIhIJQIGy/ViffLrXvfar3/2s579sp/4iR99eURODP/b7MDVe6H+vF4eB80nr69DwtWE49lzgfjOMMSaG0ez2+KKEgc9bpxwYmCKqcKBmLmvAKMJo0vwDF212jwodwIIXjBFnW2+7cvfopAxBZsxcwKgRBmEwo8hUCOx3NI2NoHqcc3A2NSJPDnqwLjxjKh9BKwYduRgSMCRum5BkY8uKX7wCpRTOBA2Uja6JPAYCkm9BYp1Z9Q21mHrpjUAjR82NZHANTSKrLkvMDnF53OWG8TCwqlBwcJlFho6fAW31RAcnBrCjyGRwUygjWs85iCGgWAPwty4fJZjuOqgG84P8le98pXxwx849l2GXjOo0CTJ7mikwV0JU47pg5JlJh2uqdVnErrQplFRUzzlMMb8YYxDVrXi2NFa8WceWzF7Zn1a48XKtjQWB1x603Znnoxn/bTrvoyw0ojxLJK50YklP3MrZ4llLDFK5LzJrRi4mTuxWWd9U0ve7AvSZpef2iPf3QnqTKCwp4ZbaI1Ga7TGA9mUrGstz9SynoxFz5fJhCqH62WO2RcyOOsY2WBoMfu6wDJtypBGfHAzN3e3ZSs/+YSR5MxY+oyJYSF81tQ3qzrW25Eju/aOd7zDnvzkJ9vPPfvn7G//9m+1zjF/MyeTR3y0iY6+bHXQLpRHOnA0A7Ik6sTQEmTXRsT93OB+nYoDLWIAEkIlcqNritAxEAyjDUfzoYlDDSk8i3UA2LLFmrfgwerJ8sqGK1tdoFnkd8eOrbUa28jaH/2XiTN+7Vd/7Z5f8RW3vPCnfuqnnruNdgI7/nbguHuh1jFzfdPkfat48gjkAZgYjgSGVOBh4yBioeKQY+MES+c+iALT188L2cKSIlu920ucZZgJs9aqfriJzw99+dSJJNni6N887bWvPdemXQXU2woUGXrhocExEOwtMtSPKH5OF671NQpUN+IZ0fStLrjFIKz0GGt2blZlD7rFUesXczDyKDvalT3iYN3HacKawXGjBsYgIwa3QoX3XAFlF2ftg4uGYtkhOQSkc5k6xkasa25uhBioXRjrKjvqEYQkCTwGq4/BqkFrIRuDhVHX1OBJLXpxFuDgkFvnA5tQ1alrApP8/ut/3/j1XBFmkPi4nrgmEemuY4QurK1DPyMCLVi0NGWoW5bLl9dpTTa1IDUdNWMQcPSeE8Fb56x9rX0Tstwm1rYZnNdK/VrkbBOflFY1iMyiwOxssaoeGoHCOlKbFWatjX7ZqVlDI0klJmPoieU6E3Z3Uw+ndDiLgWvwBbK3AzejtZ513XyGZr3ikOE+Y80UnJiM3t03sR60MTbaZqRNce5yjfi2alOGBnRZIwMzNtdIbPSxkcxhnOziiy+2l/6Hl9oTHv8Ee+ufv7X9scCNSSHroKb6nIwsD6FYTBcD3iAj1sixXwOlwYGMz5ARj+AwRI117eYfc42hHuaeeaqrDuWoMtZYk2PNDezXVoVLEy+7NFhJT7TlzxVTCz7vZn7RBRfe6MUvesHDvu5Od3j3s571rAcpeKIfxzvAh3ZcLa9+XOjBmieOpw4WmicaulYMbjGYgSOmFjoOpVmFw2iY7ICDZ7Y40BHQ8yrmsrkFPulnc9bQ+uaYrAirrky9t4oDgABI+OMe/A1tmZa0CopraqiCSidRwS09+J2YBK4HPL3tI9cVkSG3sIKoExwVUy8zdHG0E+FXPPAYAo4h3BjCtX49lWSWkDjqRiuNjbAW6Ah+SfFKg8NFI4sHopLHWMQ1CNZouQbL1uspGHYMGQuicHUL29QqLlC9tmVDQyMeeTLUdVAsXFs3gg0jL0xhox2fWQMUCkoMzWmhgGqSEav9CLoCoZNt4w8MQeedd178vnSZrYuPFWvAaD6m6qSXY01NyBQb/caIkO640Cyr43L6FOQGQwOE1RqF7t3hR7Qb4dmwGE1ltNLYa3GvfBaTdodW5MLRyDKcudbmz3hh1LbeMtbdMDaxyo3w1mEzJ2l74Rndf8xc5l6ueZ0Fj89xGj4zsDUP3516WCk8Z6eh/CocpG1YBDTsHZtsHcOfhjUqfdGJL4DPgTNN+cc7zn3NufF711/xilfEr7GcSy/3Y8avgqU5rgJb1G1zrjH5i2es0uIGR6+Ei1xBs8viVKsAXJMfukD0BgCYIvpeU9dzpRPhprP/OE63vs7R77wqXFrluyljzFEo1lW5yzNnXL5lm2RPMnff+c533fLf/+wzfu77vvd7/uicc875HmEn+nG4A8fdC7UOUJw157+LsWHcjBwpbJ1LVL95OIjEA9RQNnxEkEVBUwPor+t6l9HLMXxg1cEUKboipvnDZiBWU7s5kI3xWDBohmSVUdrsoosuzF9DNkMtDUCi3q9LFboNjo+wEDQCztqxkYrFjasAPkKsipHjDAKbkqW+cNq6BJtwdSzM0LOx6fb5MlTThld1cEYbf5E3BHUZsRigkg0+QJPgN7uvcwFWMDU109oca596hDqIAPIWaxZGB0dGGx8pDM3awGoO7MDbUHi4qyBLIA6MwCmNXQKv7MUHIXBcO7mI4N5HX3U+8YlPxPnt8Z4/EiuqBMymMJFgxiBPMXUZ6t3QvSk3Pu/QOZDC/ciWJdJGAs08ZtXnOpaMmdwvt6cdy+Rzfk9bGHvF59q8TC5SFs5e+QtSd/Iaqvax5C45mV/lMgaWa6y6y3h56DiyaxqBkKwX5nBWM8cNnbEaR35hOjkBxxAg6wvDPFWMFR+xCMSwOVfAw1D5A3TM5jKX39Lx/ve9L/5ox/Oe9zw7/7zzs1Jf+JKfwTZuX34LSvUasuHuVWqNw1XKMfV17iJpLDTaIo3uXhsORz+Xxd6jD5Njwi8mftn76UVOcyp3XNd6HaMfP2/3mKRqVXj0sduUFd6id3Q78I62oyPs+q/b/gd/8Po7nv2857zksY999Dlb+CegL/AO7HyB599zej0Pthw3QeNBlGscfJH1hqxaAFI6hYGHSYIetkas2VLuLkTiIknq/V1e4Oj8YRGWCvBjXUS5iauIbJE1Jl73lmt+lqQkxbJfccWVxgM0vJY6xpViWcta66QFrQUTY9qcqMHkAMrV9WmcO6F4EGAULFt9/oZejvq8DhxxxzkaJLR1zVeYzADXPmDUUEA9rhWspOetgoHHIKZi6jIs1hf1bNmgFqdHBHLdgU9mha998MAWhva5QNUhhADhovFHCSyGGV25Kho9hrgOis30pbVKDiqYDBTk0thI97sBqumUg9XPhuLqQBsSuIaWcsklH1a+fIiV32JAXEZEFUsNqpRU/SOPe2fIGxkdlkG9uKdlG59fq7NUMdMK2oJZw6hV7JignE09hyfTJa0IU/hxLWnFOA5z/oiOdi0ma7EP65zNeckvfuUrsydWDF5KrXF7reQcy5j5Wb+mA0MyX8/HDMud1yYneq1Dqw1/1rh6YlZR3IX0ogOa9eeaQ8jGWpVbWrPueZbGGmXPeYWY6qtKHM2an6UjtkcrnkWuReN3vL/yla+Mb6X/6I/+qP1PWQhpzthU6eJjEjqajIuIGkNCblkCY70RJzrWwB9lHdvIbQD1kcptcLg7B80Pnmo7J1/TDlzjunbwtBvYwdNvZCedcZaddM2b2KEzb2EnX/dL7ZQbfKWdetZt7dQb39ZOuf5X2snX+TI7dO2bB+ekM25sB8+4UeQeOPW6tnPKNVXzFDOv15lhwv0+78Uam9NTm29bWucotl/9+vxEM3hj3mgTHwVu+fVSwaET5m5HLrvssjP+w8///E/c+c7f8Lazzz773oJP9ONkB+oEHifLacvQqVHXE1r+vgePQ4+Ix+HdhxshUd3DIkFnXFMIU5ffcDnq8s3cG2ZqsvWoNmLuA66QqmjMjj0pri6g8UiS1/t8k3TIGjUBJWSBdNcjD7bid14DiHV+w/DDVF3sUQIfgPI7VYC6sUAw1o621kYbToNn1QixThVSn2PNmhrYVENTxfW0GoloFFE9PowchImjvrEE8lkz/I2g0ujkoYMjo3yZFuvGQIrQ7HJjDjAJWF2P3PjJC4Y9SmAaev1h0jJLj3lhK4/rRoW/GsAR08DaYj0qJpc0Y5C7yCJWALHwYxB9yv+dsdYa5SofXuVIN7b4clpn65uZeNSYWNkCtkJiraY2mYlrtEURAERx04woXNaErpzywXpNnCad1/ymuD4W6q67XbXTJ6g7W35YTbtrfgDWEXqvoSUonPXSzxetnEeh1jPWnKbAENyaEz/X1JehdWR9eMTN3Ee+HXOrOqmzFsms2Z0159xm2KbmJlj6aN2DkHW101GaIXGz0tZa+XAQclI3Qijq1fzuuSb31NZrTibIaFwHGiEXrcqp2jgN52bkE6YOUjZ6uzBnXYPFlyr8Xw2f/jM/Yy9+0YvtkksuGdIm2eJOTdtkAswEWTTwMCyP9+ADd56cqDHEwxe+6MQRgU1ZXZSgzT5OoOiwP/LMIqxCBw7ohfkMO3j6Nc381QAAEABJREFUDfUy/BV2xpd8o515mx+wG9zxQXajb3isnfXNT7SbfOvT7Wbf8Wy72Xc+125+97PtZvd4vt38u14k/QK72d2eYzf9tp+1m9zlaXaTb3mq3eQ7flaYePd4YXLuLs53nhPYTb/jWeL8jJ115yeo9mPs+v/3T9i1b/V9dtotvs5Ovu6X6aX7+rZz6AzznZMsWl+z1hnrFSoz91P21g5ha2AA1xx8pFHWz7Ah1PetUWcFqRZpO7u7R046cmT35MOHD58y7e7uvP1tb7vNc5/z7LMf8YiHvWTOOWF9IXdg5ws5+da5OUOL090PVNLjYI5Y2ZHYOCj5PEQ84/IAo7I7GIhbmBFpg5up27rBNkWIha2hP2RlmxrKiyNHP3KE7tP75CJ3msuSsHZZ2ce4kMgrTHrkRkwcrlRlsExrMlrEBHa+bPAuzVfJTMEvBw1RmLoloat4cWROU4u4dKQ0p88pvEGyWg+ibAKIzOq1ZvwKBV2Oek0ZGh9eCXOSH/wCmx65o02YHPReAj9qxmA28oGIm1rY5cjvvTAR1POnY2EilVlaUO9cUznkItt4cOCytn7PQEaUoG6mQT3nt7kFJhcqQg257HGY9UOp8TjniVNpoipUMlJPFhj/JYSluLdEg+8ZC6aIwujuTlACJhswRL66tSxqGq3WhB0y5HQzEiOag3z2KB2Nk8W0k8zW3eulzCJm0bJgv/+FjbZccStPu7OoRzTFPeukZ8pZcuelwUPYjuLgu3Jso815Y8jl1EKw5caejxo7pZZWuqGaj1zquOyGeup5D2qNuV6i7o3U5nRnf6gDx1otfAQstfVW+SZu2u7onCtMqzaJQ43Zxxr3pfisebZhkTfWnAJ0Z71h5qMuTOaHb22+5Fpr43xA/MX0V//3V8e30m95y5/GyzW4KqSyrNccwYPfSzcjQgzNjyT8MMy0Xg22aEUtWvjNaWq4OKUGQbr14jTX8PWN886h0/XyfCM77WZ3sOvc7t52o//n0XaTb3uG3VwvwDfVy/AN/+XD7bq3u5dd88u+xU6/6dfaqTf8KjtZ30QfPO16tsPL7knXsJ0Dh8x9xyhpjGmYyeaZUStx27GdgyfZAeUc0DfTJ51+fTt05hfbqTe6tZ1+szvatW75HXbdf/5DdmOt4aZ3/bl4QWctN/rGx9n1vvZH7YwvvUt8y8285gcsWp+rZhHanyfCelx4nF9hmEiPdQNUIl9dxvY+xijX5xOdC455RCImSIchRg0CbUfwAZ3dA5dd9vFr/eLLfuHfffM3f9Ofnfjd1dqdL3Df+QLPv2V6zkuDBzMRHaM4eNIJ5Fi8gkMLVI9zKRam7k26PD0wNfqkgaee+InIX3QFKKBkdUXwLWskEOfcy26aWmDpykvDNhpzU38dAKdAxPZIjn1QYmhx1I2VkWu0ALS+XHOUAg5DseK1cD5I5ahTJmjBbwPzKE0FG9AUdcBjvYU1HQ8G7CqKvUXIB6YWuoS0WAiGSKiIdcOMeXHRtmpg1FRqlBnD4EZgBGVTa0EOQJfdtCjZ5bMnUSeRGMeS2BHHUFQpGuda5AegoWIy87OQEVjLZa3U4ppifQ1HBU/86AIWfoAaBDJf5MutLjjKlV8aXKWYtiDsWoJOdcBJ42VDiPgOqX/uZn06iJKpxWTGtG5qFDUsSYsLzU4ByOlpFEdj9MCb31Tg6yF4AkvHzPKZk/qYIVnEnesxkzJa6sRm3xSfMestJ9EPO8ULLJ72KMI5D9HixRaYW85FxMImrgNjCBziCDaYAvNxEUgMMWPOmMxoCqGazDhAxpaYRb61VrWSA5850LUGiO6OkpSWqTqMxcscEGq5keLuABLmkRp6Xj9A8rFm2Y6Nc/TSShrtiXshMOakjsVarDW489xavShghN3JwUpcYzpbR7iTXXTRxfbsZz3bnv/859tHPvwRpahg8NFcP1oASvVlmQFba2EzIMLgSVm7DhXE20fIa0lNWc2zyILXgOJNZZj5gZPtwKln2qlnfXW+POsb55ve9dl2i+9+id3om37KrqNvok+/+R31knsL2xFXGdazqaPys29qbq6x9hqK3LwcAuGYedmhNagbjWJhywgtEC1xd72wX8NOvvbN7bSb/gu79v/1nXaDf/lgvei/yG6qb8dv+PWPsGt95Xfbydf7cts5mW+xD9lGY3+RHlBhTdXdvmAQxVAlkTeSKyAdMeno4kSqdPgaKt6fhxAQxXrX2dq1HT/gu29/21tvc/Zzz37+Ex//+Gf08AnjH30Hjr8Xas7MpPtJ/0kjdmNxYIW0uKzsxMU38PnWVYEGBp5UxrxxE9SPN2XIVifWhZo4HGrKULy08AobuNFageCYUB30sMFdvq2a5/p0w2dAfhoalRi4tLoA9RYHr8m50YgTQrCJBUcpujLGLnDKwUbwQ8cgT1pdhm0sGpw5CIS2bH0+XEjSTRn7Jzf7kDSYFrYSau0JaH+UJdiiRhjG1AafOcMwNQGEZS27cIDgyoDTIHnqG4AwdWCp6KwpJg1vHsCpCxcdEZwwtPbFRA1ENbznyCdNajFNxYmRVtL9ZjS1yGVfCq88CDUHuuMy4CILXA6YwmMXarE0Xb97Ehi5p3CxmT54LRFbG2LxMZoYCWCF8A3zRLJqZmjmEDOBhFu5q6dUMhJ7oQICXQxahvzJOlUe60eNGLy67mUsa7unNnPj72ek67bZEnMfnxmakQksYxbazcONwUQ3s9GWF+Bk1dwzjs8arPHXGlpMZ2OrOqndqYUUZ7KAbMbYj4wSm8JMDibXN1n5zFc20ZQplUb3rOue2qy09UYN7ZQVJX2X78FxT23G3KZW/mQ9pAPmvoy748OBj1jjT7ZXY2735M6cKb6F/tM//VN71KMeaX/4h39oRw4fzjBckqxySmf4qGPRS/c62zLbupmTMDkN0uWDNAFE5KKC7+aHTrNTb3grffN7XzvrW5+ml+eft5vc5Ul25m2+306/6dfYoTNuYr5zIG5XZUZ3RgbqYA8auM+Lo31wxzBDQZ0gpCHQ+Jg17N1VonEmy0riCgybotQTFH3H7dA1b2Jn3OLr7PpffT+7mb7J5o+b8C8EZ976++OPivihU818x7Y2p+rU5sOGJX+cAyikxSdpKIFhIOFoUEyjsXKtOXRB1tpIb1AsQLxpd/KdnQNHPvbxj535whe94JH/6vu+5zWdcsL4R92BPU7MP+oaFpPpPLnpwLrv7C4Cex1Wcc1hasBWAUMDkTMcxAhZe1hKm0SezuUky6JNjCoVX/ugVQtO4MQkgjTShcKhMC7zNZ0cPRZ6LAKaq+kkyFGBkaOSMTcrCg6AaNSGF5h8YKXKyprYFQtQQPDDSQ4meeiS7ovPHOBgCD4PgsACwDKWRsiqkVr2XjrWphqxpiGhzIpTPDhjIfIasal5/g2gJRYut65hTjKmiYG5rBrzYFcuWhhQiGxq9bUGmINCaTCSh0awK4gtbDGn/KgnTS9qabCSwBhKWgC3mZYXZtHGutjreTf2Q1nBaeuUO3b+HQ6f6XSy5zMFOMxLdr1cRY7mDkw8dE0bU2k/AxMnz71Ivbc7LydMlKRISHcxwisAXtnoMYYfIlA9zBgmYxlm8wR5HVrHZK2lAc99xiddRyPoMpKTPvZcTymCwaTU05cRm5L4JOVO7cnc51xYtelw8Etjp5CHNTEMQp0Zy+uqsMc8ayzn8iI1PYmLWfiEE9fsztz4mzFICqPENdUYOTpNcSFgiKmBSS06tbWqVEMNSJN8YhNOSJQMyyJmanmNNYcAS7vWBrKUuZ4FN/2Zj+82+9bbYb08v/zlL7cnP+nJdrG+oY5AEMmRF7b0uFC5e/YFTzXUN7jFqRg+Z9NHpoLhl66YwFiTmx882U7RSzR/TII/unHWtz7dzrzV99qp17+l7Rw8xeJDVHpcuGc+06SVYWx9iiiz4DCQZJZ+qkBiUJ6pac3uOksyi0c4PztA8RJojpk7fEDmsGh43dDiynfZVjTlwTmob91Pu8lX23Vvf+98wb7HC/Vt9sPs9C/5Bts59Vpmi5drKqmAev+3CCBTQyMys8tRDxu+rs2Y3HEsL6SZ8tTlBEcmPXJjkFdaZvXJdnZ3d086fPjKUw5feVgfjNnrX//6b/zar/nqvzj77LN/oGhfCP1Pcc7j7oW6fwg6V/EzBgAbzUEctXPAEBHqEMZBFRZa5OBIq5iT72buuvnEl5Kj3gxlmcJmjGAA1s58BlRFQOsODxuutLsnWXimurlrLsV6dyyiEvV4MIkDGhJxDcQC0CDXLAbbvylJPallrPK62w2VhIsIaypryK/9Y41yY73FUWb3scfd0f5mjQi0gQJIc0dFzUpgrooFXQPrCI4GdYPDHMyJX/xtmlxwctBI5DCoNn6IbPW4Jnxs0zDS5BIKAa/5Cwcru0hg2OBl41MbHdeBIYEjVSHMpRRhQAuKOppAPaPNCFwIPEQmy0aFbrTwxz0KgCEJ/BzCcxaH0/a1Uhorti84SWYMiTuhkeHyrSk/cLF146iqo4zSkaCAuzD1/oMLO4IaRluuCkQ+ppEXRhvW3IAFqmPmD+vmAEjYNvfEUPhm6duqEZ8hOFp8ALrqTJQ3Y3JW3c3dhU3SUos+yUOkWg+qFUZeC3RVWHJyCSNWdiXAmzH2w521VxwNBz3z8KjtDjZp7Wh9DBORtN1TwzNL26Lp048P283dA4kzEbkmzKJlHmBxqv6MmbHWydyTY2qYmSsn+qQRnlTvYOWUjZ7rEGU/shY4cVCL+ZjHhgb3sssus6f/zNPtF3/hF+3KK68copiqMZcwk2vVRruw0ouJRFSvUNfFIcaC8dt92jl9QkgzqjdlO/VGt7Xr3+En9S30S4y/OHjtW97NDp52PXOHy6LR2n/SMIEQfAQbISbf3ZUrQF2uybFozc8luqAE9OkYXhxtDGBEtrsGbAmmxaBUwRrlylBMPRbormo4gonHgwkDX3gcPWmgUAyI8k66xvXtmnqZvtHXPcK+6Htfaje+8xPtml/2bbZz6AzRKSAFN4rIVo5GM0KIqcW+y1Gfn184isUFSpNHHZnRCSPhaCAuFXXRa0muLlQMN9fL9UHf8em97/3bW55z9nOf+2S1dcoJ//O3A8ftC7UeSjoeXLhraBIHjwER3HvzUdyh6Igprw68zhs9YA3uOoPBFUeHmxQshVoX0gB3GXIJyEJJlN+dFkTBjSj3tH5gqHanCQe1WIjQuOFsbqyHmELWYzhQVJzawWm2ake9olRuXLNA9YiTHlwMgVEDWyLXIi8Mmapt1bAbTj55rCEgYuLhR0x2zCtNDxyj8TARcoEQ8sCwwbHXwpyBiaBusVbLtvBxKJSh+boHnzACBD1qASCATRZrbzGuLaRxIhdbhdSxUho/HNnUQrovo/zKCy2uQrUlmF1qDyqPuY0k5VRMpoGzRkJRKAzBTRO31kao6lKjpNFSJZmRMGUihbkgNE3cFHAf7w0RSEKEy4seXFEwGTsAABAASURBVHNzl4BEXIabqVs2wLSso4qOsK2awivkmFz3deJkayj9aVEvsYTqo0hMe9Co7ll7avs0ns2pcbICI9wE3bELG20wxBdr1DMTsGFZw8yN1kvhCFv6gG6JZZ67AzYsTA1giMzefeD4jLb8Dshwz3hTIEOu3HZmM55c0NnPtS0xvBT3zBn3tEFJ0IiPyGx9zEnbrLQ+qfaZbcuxPdrf/d3f2YMe9GD7H//jf+gdbl7zgj5PIXhwxsUr8ln1vuih/paCJ1/3S+26X/3Ddovv+Xk761ueatfSi+PB065r7srLro0gUQ5K4sY/YehTa9fYlELzjy9RrO0hOK7Bc1kSdRnqzCVlkLAVULeYWMbix6F8BbLLVk+71e0+aDnS7j6vy222zdIWxvRGw25658ApdtpN/rnd4I4PiJfrG9zpIfFHYEz1MhHiNqkiitUeyMw+xGJDEo2R6wiDAWfkgjXZqBm4H7nyyMl6Fhz4+Mc/dp0XPP95j/l3/+6Hfy0iJ4bP+w4cdy/UOqO8heqscgtxmJDaB2wdLvVEMJooMW8++dg8mBo9uThigLcDLGaEJh3MsgOoIVPS20IoaLJmNRUJkwn1EBub5hpdY60A4qctQ93MbdEiT4EOyw5OBxb0dIojXfMQGO22F8Ahos6a2gXIjrzBD6IGcIVjOXLnXtxC8BH58CshbGG1lkYBMWqHoWFqAVTZlaPwosd+FcIEEnVDCg4NgFA0AA3YkqihmLpOjkVu2bZqosdSxvWSEOskKH7Ukw5iw3BDVHgNBa5hUVN+deopbbE2bpuoH4FiHpsmpWRLBssj3ENywLovg8sFU0hedv4iIktlWcTYFiJhA+I0CSyGBmxTY/Ft8c8Jttcke+Gbi15/bLM/15ixcdFzfET3tmvuysMve8wCxy+NvZZteUuOflgvgavk7Tf3tkIjf++1ce4qe/ueVnSpM2+ydU75pckabXwk87F0F8rhd0o/9CEPtQ+c3/4nLRk69nHbJD176lY3tkA9tjYalx+wfuh0u+Yt72o3+86zjd+Gce2v/C476bTrax9qj0u3IiuX+7mVyxw5sXR4sg3dUsMufxWjTtHQhNFI2FEUTyJAXcaqAyI1B+Fmx+MQP0RXHgDkAFbDjOuj1AeaYVAEjz9bfcY/u7Od9a0/Yzf/rhfbtW91TztwjesR2pRKItLWg5myT7BzRw52BbBVpVyZFpts2YTvHpkO7O5OB90PHPmd//rb33WXu9z5DRk8MX4+d2Dn81n8atfWgdBDW6N6L6JDxM3FSa+7EJsfyGjExEcjcOXqK4KxgrkDFqRvkWQmovqyKYcKUUDrkKmYet5hYQjDS1u08Odc4R3MUB/BFQ4fjZAIHiCGQK4h/NUQ1w4HIQZXuvjoIZTXX4B4zIVCK9VsjJkavgIoeTbGBc9+OBZtMMPfGFqx4MlW36BUbCMwAmMidklx8JtdZtRtGNccIh+cvZKZvSWAEeO6GxTx1bnh0w+8BrhI+cxDrcBiMEoCpwEWE5lFwCwUsK0adYCKjo0EV8MCl0+hyoE3ysgd7ZGDvSVGZULjtQcWQ0bYpnCHfNd6nHD8MJPRYoE120hUKLAYcMqQ/QXrtcBxAdswr0sYiWGPH0Xac376QctbNc19xzFnJLYtFOSSeQ45q058hPbjjry03df5iW8b57XqZSam2S93W2wbphMYteYZty1pnrv4c62KZd6MzxVXE9g2jlnmW/yxjl942S/EH/P49Kc/bVetrefaK3vLGrZAe2Wz2JOv+2V2gzs8KL5pvf7X/pgdOvOLBe9IhkKDmc8rVRyXqLi6NlX40EdKz1O89lqmGYkjcbTN4gvfgqBaa/Vjb8T6AgCRxu1zU2jEiVch7DGGHTECEnxEJmsOU/VcjrtG3zH+YuN1b/9v7Rbf/f/ajb7hMXbqjW8vtkuqK2GLmdAePIJ9HXAQQHTVwxZWrszYOPQsOzJ9d/fIIfbj7W9/29fe9ta3etfzn//8+wo/0T9PO8Cmf55Kf7Zl26HR4Y2fNItD1mpD4VCh4QGj8bG5k/GxdSOE4nSVHTwVkIYacezghGekR0y4mV7ARSesHw95P8vPl26L1m3hSRActnT1qFVgaQXD1MCkmktIdhYQObiKswAEHJ4bgRRyA8ftSTgScoVVXGbsrSK5VsXB8GXOsQZETAF1Y15rDbxqApUNDwFDRl5xwLkWYmFrqBcvcLlzb8Xgds4cXay36sPFjlQchBwB7NXGHIoFLi2KxuzY1MFD9/MogJhUdGJhtHnWvIBbQlNB73nhbRkW5GW81hto8WKiQGJfqI8k0kZxgq5BPcDS4ew16D4gdExciHm6TGdGM6Kst2HtWU6jeo9/wY1Y8WoV27AVZXC5xNp6bNM+WGv8meFmWsbwtm3AjMGjXn/W2Lb1HCvGfNu44FdF5vWxtspkrZv2zK1Y6TG3sG16rEt8W97IGW34ax9sKce+J5deeqk99SlPtZe//OXxWz2WdY7FO/a5jqXamuMHTrLTbn5Hu/FdnmI3+fZn2jW/7FvswKHTzN1D+iNw28fili10IzRlgWU47IbHI294PmuaRtqixhoKk1tQlIvBtrwvEhATZa2NNtAiTFCAOiEkzkz5LQyOFIzdpYFQA5PvuvCdg4e0v3cy/ucyN73bc+2Mf/bN5vzFTcWCxzDsB249EdP2VDWu3ILHcoGNNdm4ANugGno+8Luqd47sHjlJPwOm8z9w/pc+9znPfubTnva0JzXWCfU53oHj7oVah1xHYctV9sPDcUbE4RBxt+IqMQ+cHHCeEhGTLyo9C+tlQNxEJ6Xgm0G1ahNGss3cFjFTczN1Dco1tXCMGS25AtTNFNdcUtYbtcEAk6xQkA0oBuL9es0MHnnWeHF92G43vNaOfeutT7Zvu+0p9m23kUbKvq38ssFv0ziBjbZ4EWsY9l65FYt65DWJmisbDOlc1S+/dMSEh275zBH+Ct83R7ljfG1zPVFTPHSP7zPHmINdOWh86iALe6i3J69xiJOPjDb+KBFTTp9H9hgf7C+6/kEdRB2WOD/SRtNZ4QwhcUrBiEkUCij4DV+fP2CJ2EGVWScRM2SMBUDdMNoAoZl6uJcVukKZolE9AldnqGJXJ7flcPnN/CzUciFs/fa62y726Bj13LfxNpesH6yb4GeNLK/P4kSsMRvauNbRHigy97qk7XunBHVie+UpvG8nd1/CUYL89o4nPuEJ9qY3vUnHer/rP0qhz0N456Rr2Blf9q1207s+x2709Y+00866ne3E/0Bltf8rd7GUxSUtiUvP4gSYWuI5yu3PjDIWJSEg20CwuQysQbYEGhQ/HhuzQXomptUfc4oHwhw6BChBm33PQFIr7K5q+heXU677z+wGd3xg/FGaa33ld9nOyddsRMXTyrES09t73I+3uNAVsbm69/VSvbuzuzudtLu7e/DSSz96wxe/6AUPV3vh3pOeiFzdHTjuXqjzQnQapt12AmWHxSCb2xYziPgyOMzgzcWsm9ciJk50CFNAUWLSfSZcr70aq08R10HMYBQKtgiTRdCygVLezQPADoNBVAq4ZwyoS2G6kVsq1BYmUTmohoQSlFqGei3rX3zJSfYffuTa9tIfOfOEnNgD+3a9dFscKg4JYhautdYgA+Qccs7Q+KaGDQdc7tiBkTh7Y0DnGBzZiIk3CaSslDz1cKRbj7weFNjnTiNH4cfSs9gm8yhFdAk9Z7k8rf4ouT1xYdRC5uRl3QX5KjhXfT3utRY9ZublbMw57sFGcAOYa86hxIbpIrRf3f1ikdyGdc2E82K2x5JxtHGZeyx7m3NS92/+5m/s8Y9/vL373e/B/exlLv1Z1do5dLpd6/+6u16kn203+L9/3Pi/Enr9r7fH+2w9S358M8p6CsOeI2FtQHBHcG0TV2ZTsoYOKP7GC+9AWZjilt/Nbigy2nKrj++g9cgzDkGbP3nTvEu1oF5PhnrwdHhJm8mBmu8csENnnGXX++r7xq/gu/at/pXtnHItu0qt5ogJWuZi8cJqbTJtHbMqoODkO3qfOSBrx82PXH755af+0i/9px++//3v/5+FnehH24GrED9OX6h1BToDGvUTIMZ5cJl1VrDlRsdGcHTQrWz8LgKHgzcFaepRjCnibu5upm7VGm2GZqtTggMuA1UF5BanoPCZo2LcHN0mGgUwlnuw4EymO8QOHXQ7+STEmsaWgEuIH9IXlyc3O7mKR4608IiVL138DW7F0JKIVz4arDT2NiGOKHbopGHNDYua4PiIeIlpreALX1hxSo/xNYbPXoyc/Wz4zBlac+3FJV4CB3vQh7BHIY40bCPe8LjugbfVH7ichzhjUx2UPEJ9jPPdPQuujY08nT31EV3YdVaLwzkuQmHjA70mUYzqi5AAdWUrqHHZhSnIdIucJenYPJXajzhewpLntndMt6bWt+SvPV8De/hjIf1AH91VRq5nJIz2irxyM3cFNne/WKNcLbVf3f1im5Otr5O9XWObWceO+L6fddbR1y+6t972trfF75d+//vfn/DnYvSxyD7XtUfID5xsZ/yzO9tNvu0Zdr1/8cN20rVuZr6jh5250W3ftqWo0nrKaDdwhjI3xwxqi9JgJDCTQbosYDlQ614PG6aM9WNrvB6lwbKOiR+2tLpF6yQ8oepYJfGMCUcBTRZ0maZC65gg3fhm5joLptbIoeTG+uW4H7CTzrhR/G7rm377M/UvOd9p/MsOlIXMEyTMvJ5m1GqmFVY+vLIXRMA1GUzLnuyAvqk+sHvkyIHf+s3f+P57ft/3/reMnBg/Fzuw87ko8rmsoWOwOCZxiEC4Q9EcHB3kPid4OAQROcSbqSMkgN4AJpA5qQ40YwIwacHhWrUC0OKYONYbYDlpZz3sIGsG7OKUFqYeHjqSZOgmzvLKlZs2hpiCNKrjIzLp5KC7iDiGwQXFFDEIkK9R29KIqMII4Eu7C1TXRcgbuuLuBExLlKMuA8caHLbRiKFD5KiHmelaQ3j6T6WpN0clFJegXLMBCN/mNoS2rTuIcJBwNFSN0oIit3xx44hJE0IiFANeE+IlQNilxQ1XutcOAEJKuGM8JlUMTGruAoLcELnN6vsZc/BhjLFOGoyKo/t8Ko4/7vOQkiY/SILUP7v0Mpqj6qShSnN0RntQ8WaXGknYJRW/urqusefP6+rQYBR9rQeKsc3p718rOdvHrK897SV8qLvO8QaUxh1t/Fmy9uxfVavy13qvOsnT07Vfy5qZgeRVLLHytunkb7vOed+So9vgKOWWvG1r3V6APL2MxB/veOYznmkf/OAHty31c4TVtW5ZC6ER9h079ca3sxvf+Ql2/Ts8QN9If5H5zoH5zx2PXCN52xL3wtfcuRj7kdE9chvs6DnNxiWMcD63zMa40db5YEPivA4Cg5CHO3BxjQmIgaNNZ0YCbPxMFRY1edEVR90ixqAYMKYpMF/bfA4rRqnk7NhJ17xp/EsOv9v79C/xFUZGAAAQAElEQVT+f8wPnmy9BbF7Nn9wtmqacES0ltldOLZPDS3U+MZ6R+3K1//B79/5Hve4x+/ZifY52YHj7oU6DuN4aXWGOLkIhy8wDdhgnFoSBRm6fHRg7YbBNzNS3HSuWgzYLVtpQgiZ/NqvjOrhm8ZqzCz9ZxXh2MpUxyJfUwmvLlR9zzcR7mTiQe9GeEYhFs+CbbPF/JXC/GWLOpjy6ELEoWStJR4UhBBi6LUoLaAxjo0oEEqDukVtq1aJzR/cMJXAx1mXNpEc19r4UhGX7j0S5cXCJxnqTcnKDgdMmq0tsNvCAwsNUZ7smAtX4i5AcK2teSDx8RYegPgJhpdDJZQWGjTpzm1AzAsubqxRmq0ASgFIK+YtF3LZhMOvogBN2CtiuPChoOsawya4h4gf56yFxzSgMYaf16eiyqtzttddFNejpFpe94VlnTBy6CS5o11JgpedBSwRW26s0XL9yeXa8NE5f+JMBw5/Fl1jmztjyc28Yi2x5FXMbJ7HemMuaozc2c56+AhJyccqSU56ZesTaObMb4CIMyan9VybaY1r3uyb2szTqluhVJu8WrPS6mhgyl5yA+x7mx7jmI+/nBuENaSukZziKSrYdU1Siz78bAg81zNNu/bHf/zH9pyfe4599KMfjUgf8iK7m0bmpb3HOFLGGt327YkNPnTtW9gN7vRgu9E3PNaucePb2M4B/ee0lqFPOS3u+bRinHpt7cAedhDHoa9Te9M+C2MNHbfmClBPR4a6qbEWpioRFL0vTTx+zlJyLg8oETNw6egqUs9Joj0mJ64NQDZcTNYSOEBIC8rGIhY8HCaXjjMiLQrpKG0WqiuLQHBiGHyLFtdGYcJofWN98plfZDe4I5/XY+yUG3ylmdcrGCRrDbJ8XWfM0dANNW4C64ZATmjVKDsWAigRTM1pd/fgkSNHTnbz3Te+8Q3feLe7fcfrFD3RP8sdqE/zsyzzuUvXGdAd63NBH2ydsTzOGA1XgnFCTK24hOOAwUHM4kwFbmoNk4qUGKyqGE0ha7C5/gEzabdloyQPi0QrKq2+xNLrI8XhIIBdNyOui4CESaTmDkcgagbNfQAGM/ZMdBOmPmc0ZyKv2XCCgN9ywsdGwtFAHDK6ZAXHRyBsv+5DjfiMGtmbHlVi4yIqSgSR3xRl5WVvGJeZgC3CRluVjZQYhmD3hZWNRgTF9YYdQ2w7cIomUI+JFR6vNeLCiKHC1zCul1RBm70CkLstGj4FZZbCtEkzRCw8W8SMVkWwm4wQ6YJ9kShCdnPX7at49Yn5cFxDi2GKLoA+3z15k5pq2KLBN8tx3tTyzUx1rbcB7xiG8AUPbFPcxTMkY+66nljsjBFxT58fxvisq67VnRyESPFm21R/Uk33jJFrvRUGIJJpf2IPCwcjhiTmnjqQ2cQ191pHuHpZRbtw9CjwsrZSGs86j/XmOt32a8krTmrqmVHf1BKD5562KWYbjbUgmlXKPblNBdu9aooghJpSrScmSvgVc886+O6zHSQN4FJGqGwzN7182Otf/3o7+3ln28cuvdTmlvOEP5jhK8/0+aW9x5hL2AyygE20IwdOubadedt/Y2d985PtjC/5Jjtw0jUyNi9as1dx9qkWN1mUnpJeDDw3R0laUFZf/vDA8uCJox73LFpEpo7absGIcZEnhJgk9kUJcbSNNkXOhElOGHKiYDq6EyINIhRFMa3XUF13D4xYCKmaBxTTAUloDr5SsoaKAi8KCEtfEcgmTQ206sb1UyB8BeBDQcuNBStPn0CWkb1z4JBd46b/wm78TT9t1/vq+9mB064npgIao5PPGqtugBrApHrvc4C0/KZALPJljXnYsW6taOJ3Ve+etOM7V7zlzW+5w92+49tPvFRruz6bfty9UOs86Dipc1V88M3EjcOLIRKqDmtoePAzYFacrsuAaNnEV+dWSJ+xhzEQQMlohp31GOtc1/nt66lFBF816Bv2AISpgUVRDC03yqDxqYFwY6AHiTC8hoUZg1apDgynIHwuPtYPCAetQFNxKXJFE0IcB5E7B8Nprmx1KLHuMNpAfsXQ+KrcogY/xGjx+MTYFHJHVL56It1It8pz3Q2REinmTlOj5bwF2mZTSr1lYG4ShPR0MdSjJlohw6k4GDYCbq2BN3OtghrxGHKvAyxmw3EHEzfJstiEysEWNPdV0uhWTpHl821S7S0wx1FwbBE6MA0c485TzYz5fNVKdPGyN0u88ONgttUXVpmNGrxxgs7rRlKOMm5sx8CPa5DvnpM2JcTMnR9MWiPXkWGrplCY1C47gGHghdx9ldjj4K45LMSi4XtY4+C+xnT/MLFIhNL0oQ5rtoXvntdiajLjs5QZHd/Mjcaa0SOGjySGZTbapjb6o61QcOe6zJPCuuGi4SGjje8O16KGqRF3n68l6y7Pg7ezJXrP28vmZfp1r3udvfAFL7TLLrvMFgnWGktAmjurraA2f2Z0S2vudjeW67adA5a/Au/Jdp3b/IAdrP+jYd0D26ZTCXcCMnRODQlXvmH0yZoxYGWS06KlIgQeeylPndq538WS1jTOPPBkq7frdwVbD9NhWcSBWTOO5lBXzC3eAXBsbq1sqylFjqgwMI06OE0inXgEBaIRmW6uUY66yQ4VQ+HS6sQU1lrDkbbW5MeC0EDSik6QQ8BMl+F24OTT7VpfcXf9S9ET7fQv+nrz8S+OkmZjm2xIt2hxIbLgMqdMC2wLlxgSXAYcs90pvqk+xd123/KWt9zp27/t216fkRPj1dmB4+6FOo4Cn/e066ZPWScvr0uBNNrYfReACIAvb9F5ujZADMsDl0D4MjmLZcuNPhk1SwTJnKToOU16MSZASAIisnp/sMhWIPuGPQKVKyxMafVIRDMPOAD+cG0mnHAsW3ZR0M3VtcvSxZIKTk7wASRRrmkpi5jRJnMPBKfL1KzSFpQYWmSpqn6fN8LiVwE00vHmNBUwkyglbOGxx/LV8wUgjLzU4ODLqOUHnxrCord42BpijaorM7peS6RFUrdWBDOuQUPwxeg9csVQB4vnm4yApZVipliuw7Y3xSvQ61MAvAoWoTQ4cXx0TwRo0tYf3mgDUB+di7N+39mWJq7DG0I+2HGN8juGoRxB0XNPw7S5zECwakoUrNH2XU8vIqZ6zo9hx9yW26FJe+Zod3BhkIsswMHZjE1WWOmkT6HGj24Zj3AfRl6CmZ+2aY55D+Y6M2fGrLcRG+0kZK77XDfx7ePm+kZe1kokbXfPezjBGAUtNE5h2Nuk4vXSjO9ea865zMq3fRt/ZvoNb3iDveTFL7FPfOITMzfLDP6x1ZsTtlnrouJwX0vRTzrjLLvBHR9kN/y6h9sp1/kScx/mxKz00nrWk7dx78AlQD6c4oOtZc+YPivqILHGmUjZ8IhZ8YTA03wJx6gHNRO2WN64yshYnB/xYbSQ+IqpixQwOsqmlyNxLJVFlQADoXu9CAYiSzrmm9fsKk6OgtHD7oP3rZVl3bFssf40c/RUseYw3dx34s+83+BOD7br3/GBdvD0G5m5zS3mwgXsDoAt5qsQtChQgFnyyi9t1VxnPP74x87OzpVvfeuffc3d7nrX11bwhL5qO3DcvVD35a9/y4e3g1B3axwc2CPebOAtQsr4w9y9kCmOYKQImmTEdBiyo4cdQ7jckNQSXT4WInOuZO4ZBd0q/Y5rvKaCO9oBtLkLb26EGMCFRclmAyNxLRjm8U+YDM6wKX3ZqpdREbudiArRw3HPeMwNIhfFHo0/IaGBL0vJKz7BQdz1YJOvZ5rG6uKXqTx3cWJicCSDgsOIEFYLeV81YMr4cht5Llx8cN/Cj+tycRQLhVmyAsqtz6CfkpiIJCGaC0vlQm3bsx6jIHx0snMc/W1xWH0zcJoU1tcjfKwld6PDXcyRCZQKK4ZlVnyGwklbRASoLyCuNbBWELUk7OVFlpFvi9bwBbbdybm00B4e7Q5uMZZzsEVbSO2jHWtyfouZ+DJ3WRdmrtFs5CWW+RaNupu5ZiPH9mmZm3WLVrnbYptYvdBW9ja9rD8Z17TGMm9KFeNsz/wZC0oMtd7Sw70WNzGkbXmJcf/rWzt70QtftHyZJq1KWhnKUSekt75UfY7mjoq0zq8AYNlNA+mbyzO+9C521rc8Nf54x86B+gttBIciuC0t1hA3nYDSMntXmnZDNCWpB14PqXBWQ3EGeAl53wkoWUqTyHGJsYYAw9O8gGZ8fhrV4baYqQVX2hJLHn4T6JjSyZCDId9K8BGFWplSIJYOZJnixbljnbZs49yiKUiOLKmR7hSkCCDrd1Hp8nFjXXDSUEQF2shnesaXfKOd9c1PtNNu8fVmO/x2FgUX3RdellEN9Sg7RjXn6NoGwcYWL9WHD195qsDpLW95053udre7niv7RL+KO3D8vlBzIQvhMEni8EjnaRJDNodYli0OjXAbGhxB7hoGGNddGPGGyzP+kzZTJRSPHpkRkVZXjjNfJ3l/SPAgFmN7H+ZZEKIONcKYQ8XnBim7olpDmWgoLAkbHXSVDDtALVHl1dPDkIxXZ/IJ9lwcQOq0WHsrUARQClwmy6lac74Comjm6FVqhMDChxpPnvBiwAWGk/sqj/kimoNzgZLUwlwSnEmobPUphFFG9eb6glVBM3e33ho31pFDhgYKcIIiq2PHPmBwIdJuHvuQ1yIAH4W0HAssedZar4OvEHOB9RQAYl0aqfsYYOgmlUyhBqWCh6S3GCtnFeZ6YrtWeOUGrFw0Ujg6fUYRACR4RsGAGAJRRB1XauOSbeAQL4kbo5z9NVPGByTaxrYI27vvMXckzAvO+gGuhpmzDGzWnWvMOTNW2ZO5kzsVMOgZy2uc/YEUZpQIaxyoO/rYiSV/W73CSo/8tM1K29AKQy9zk7TGym/RcGNIYJgjr526LdRV/svIX/zFX9g5Zz/fLr300h7ZPHMtxIX3UmVIj1M3alcKd7uMFf/g6Te0G97pQXaDOzzATjr9+lq9ktSLbkKMNp7xiGtQJ5QUChcgW6YTaM+l4C0Gcbo/2gXWk17+WCNsFzh00hvOc2L38Gfs8GcutSs/cZFdful5dvmH32uf/uC77RPn/6ld9r4/to//7e/bx/7qNfax97zSLn33K+1jf/1qYa9T7A3ivMU+dfE77PKPvNcu/+jf2xWXXWiHP3mJHbnikzbtHja+jeWj4NJMbbWS5cfHusSJLnuZJ4A9jQKyIYWPHaDFXLhG035gU4RrFTdZAjFCZEPtAihMnfWSeuhaN7Ub/suH2PW/5keMPycP3unwkAJIgBBlGCqw0lpLR0a7g2Hs7O5OB3en3UP6pvrwn77lzXf4rnvc/dUROTEc8w4cpy/Uw+GIQzNej04UT8I4GPDkEwZb3C4N58ApPkUdPSgXHP3obLSJUuIJiW7kNQwKJmIz0aJx88iImHT07pAZyDzEOnBXMXKAKh7XI174ChCXG53Y6AMKA2rLAVlI4cFpEVW1vExQM+wQs1QQZCSFQwAAEABJREFUIqQB26rJL7N0izuZsl24lOFaGGZhs5AeBMKxtufo5suMLleXZplbjg182YI1Zmcuibp8BdSZn230KCK4usuAiJZpxPERsNLWGr5Mh+daghbWIKZQRL0AmYCiYS2EI+Q+R8JUnnry5lD6PZAudbGgVa6xJmuNgNbWvFkFPrv8QIg0ioxzhB3DQG7mukbBqlFT7pFpMZepiasxO/XS0mXp/qwiYM12H0jg5ZYG208WvD1XN1TIhPW0M2FZoy3T5vjaynrWN8AWLeeZOXO95TyLpHDmnHAXwxzjJaZCaVfMbDm3HaUt15O5hZWmRNUvvRcGPkrWyLojXvZYb8aW/CVnHZt9b9eedWrPS//VX/2VPe+5z7NLLvlQEmp0GblMGVe3H0MB37HTbnaH+Fb6dH1zya/Bs3hwaM5KbzoU61LIrBtGy88bS3hd3MihJmGjijhhrwfhPVcxudbz5Ld6VLCypyN25DOX2ZWXXWyf/tD/0gvx79slb/1P9sE3PNsu/P2n2oXnPt4+8OrH2Af++yPt/P/2cLvgNY+zi//gZ+yDf/ws+4c/Occ+9JYX2yV//h9DPvSWlwh7vmI/Zxf/4dOV+9PKeZhyH2EfePWj7IJzf9oufN2T7KI/eIb9w5teZB999+/Ypy76n3rZvkhr+JhetI9YNd8wBAhcXM4kjOsQjmXYpha+BnUrjuC5C1Q3+OLklsmwarJbXFaCTNwdGYrzbfU1v/zb7ay7PMVOudFtxBOusT+vsRFxUSkLR9DaFxR9xGWrB5yDHzl85KQju0dOlut/8idv/Jf/+l9//2/JPtGPcQeOuxdqPfD0EauvLyAgDSJwXlPkYwSmQ4de5zVfP6r1BmSwpckztUl+ROKsClCXr5c+jYrJpU99sBVoNgNWTSvJ+02A/r1VdhSQp95NWIgwMRhTOiFdRm66vDvxLKZc0Vau0ap6lG8OpYhtk6hR88BHROQaYs7mC5o7SWscX6I+8ygAtxCCCD5aEmHpWC94AGb1sRIyhhJrLdYscuHSlRMM+WgxLPJNLRzpvTrxlheU0QZQ3N17OQdDwtCgHkG0uBaORdPxCp1DBI2wylm0BoGFr4EyUtlxShJpY0sMtYUADsx+IWStD0TnENyUOAv1AVWNRsv1T+OyMzJxy2lQHmOChaFBpuEeLEyLVZ8IKzfU1iEZW0MboAp2bJ03+mnPLySVBK6nw3Dted1jHBveqLkm7V6D57oNgNpk/qMStVY4SCOEwkfCaUP6w9ICd686Zu7LtdseLWtkvaLM2BKv+KZe85Y+e5A1c2/MWOeSY71twxPLGmmrUs8oO+PAxcFWdA6YtiVBnbMLLrggXqYvvPDChq0UywxoWW8BVahzI9oGgRVvyKj84Kl25q3uaTf8+kfYoTNubF7BMuoB0vxwV/XYW9IaBTMFYLjuKB7+fC6yFETtkfYjEucNArTMs2jMxTfEV378QvvEeW+2D//Fr9jFf/Tv7YLXPkEvvg+3C37v0fYPbzzHLn3Xb9kn/v5/2Gcufqdd8bHz9LJ7qU2HP21ZUIq+eB7lSoAXHACFpiNX2O5nPq6X9gvt8kv+2j51wZ/bx//mXPuwXsQv1Nwf+N2Hxxou1kv8R97xG/GSfeUnP2S7V37KonGJqlOXGBhDbKhmjH2RBhtJ5JALHjqB2CJ8XAQbjqSVMvaN/Rovc6BlXPO7u518nS+2s77pCXbtW98zfm81JW1s4s1uVWmscsd1Q+64yZOjLqMuEnNHL9WH9E31SdO0e+APXv/6b7r//e///xE4IUffgZ2jU/5xGTp49RHnxALCGNE6jXF2NMBBgrgaWp5YFj+xZajnMVMd/YizaDrAaGKuUz9J8ENcY4vL0uGbJIDhadDDSGPvCmfUVUUiv8cWxhDAdIIauJZxPkE2+p0LP8VdJOG6pAAoUdeGVijwfg8KICU3IkKmCnIZ5SuusXVh8tV13YLSlbHsEVeFQNPp/DCUZ32BgYjaiFKEBVgsxEbAogkJvRhI0oVsi21gAIhq1zJyrqzIPoUfNYUFVxo+quEByw4+eAAYJQLUy1to5TFHhGNYnZ2BPPEhlq+80S14qUUqgA96kRCT5aZrvwyxkd8SC4p4y2khlJNDjNqhQZuAYZImUc/5hLm7Rotb0NSIJWKWIfZhkp1oYkpXzYbY3i0ZEZ9i3GNYB5U3QJrKEJJLu4sD0EXrVI47WkbDF59VYOs807WlmJp7xUsLjE7NwrAB8RHsEcMfJTm99BDK68lc9+Rpd4OxuXaLtdqquWde1spg2VPcUFk/I4zrPdKM08xxd82TvruT0Pc/HA3LtSV3xrJ+pm7mT7EmFVGfIhW+nNbdM6e5ofj90vye6fe+973hbywo0TZWfhTXxQnmvpOyVQgoJKgaIi6tHngbDp52vfhP/te53Q/aTvuff/TrFTeeOXVd8iMtaoWVa9Dzyl2g4kGVjqgghcxazNRyX2SouzdC8bdhSmANu4evsMOfukQv0G+yS/7spXbha59k57/qwXbxHz7DPvqXv26fPP9NdsVH32e7V/AXOVUwaqtgdPmhNQymPOsPCFOLxUvT1zwwhLqdV6S8jt0rPxlr+OR5f2Ifefsva416wX/VQ4xvyD/0Zy+zT5z/FrvyUx+23SOf0b4pV9cW+6N68rRNqiOjPlKmi7jg0AIU1qguY1KeCpkRN2uXooBV085Nk8K+jE3EFUulEo4lbToDp9j1bn8vu8GdHmIHTzkz8Rojb+14Aqwl4vIXF5DhPgZHnmgxoUx1vqk+tLu7e/Dw4StP+d1XvfI7H/KQB79I+Il+lB3YOUr8Hz2s+yNPFr/lo2aPD7s5HIDySxNSYn/4gcPT4SWEuI5xQOnEgebMubvOERECk1hok56smhgqnX4sTjmh664SEY4KydKYTtjyBpagHst6QtQFqssQXTj2sPYZJyBP82tBMuYedIX1I0M1zKC4udHCVlnsLgpVTl6L0sSB2znNqPtRKQ2xVtnUlBTjFHtqRCbLhiYJDYLGx5ZkXQEjjo1QR5yxizm7wck1A2YtWeAS9VZBlroi6jKiiLe1CmqdvRCaHk5a7bPzeSLh7BEUbzOEUmmFWnczV0rzumoclMIJywlbmpoBBiArJpJuHbd/7uI32GJ+G1rkx7AEgZA+kYos/IEeV05wxGZbmeFwD4XBwAIB2odBdvCabxGD2CT4On21HiUEPwZxlOcuUKYVhr1VGqHR96MsYit+TketDPSXmT0WkEuHn1UnrlHmNEPydBbCX9YsTukgDh8mOJJ4jbrDVWteV+Gpi7+O53XVOlQg6Lked3RhEdAxAyu7YugZJxqpGLE/y1jAup5aE777Ng51iU7mntcXnhLdyycvbffUuprgwy1xhzeFG6YsNCKz9/X+EPjUpz4V30z/5V/+pdysoQlkr7ti6syfEc2ptZqUtc9fG5ghC2KzpeBIJSxHHdeUfPL1vtxuHH8p7Y7mXteoiGyjFXfUzEuspGJMIFu3kCLcY1ImANVlsijd4CoVmDjK0qirnCSqt3vlZ+yKj19gl77nlXbxHz2zvUA/0z72v37XLv/wX+vb5iuCD9tqHxoSWLfbhN2fupXG2gclZ8BxgZG8SFkNDFrZ0uEzTPGC/5l/eJd97D2/Yxe//ul23isfYBe9/mfs0nf/tl3+sQ8Yf757MrgqJ6Uug97qSEW4aX1KBAWJCWYx2PwDRr42VqOZYuytmOKbmlB1wbItUtg2OEbTdeXf5XI744u+zs66y5Pt0LVvQSSF3FbJqkj3zWYoiBafARPI2t6LF1HfPTIdwrriistP/83feMX3PulJT3gK/gnZeweOuxfq+eztcO7mlStgnBA+84qEBjA1OXUSZUK18hWlu+kfsBZ3QIl7WXLUCZu4MaXRXJ5jDFrHM4k6wmm4i6MkFyvIMeB5WDEkNUwLXgOasqhhFtrUwJHAMcCk8WXOXVg481yFoBGbQ8nsfhqUrB80/aECk7BEl2bUCG3VFJDpBFyGeuRiI/Lpff4whBBDZJKqTaTjWfimJq76jAvqveX2NWMQBEdIxEfjy/axsAsYej0YB0jzTj2j45MsCdPFdeLK70RsYfQ+RTeEKo4be4iBCCa/TE0MAlSmDpsg5RoTy7RG7p9XFCQggSc1d5ErjpYbsc4rQGhhpecVyOqg1fy5MJubSg0sY7mTtd2N2BQpMluOrCSJZSHWGkvd88VEq2m0Wal0OKVxogjGKCNhxt21lnDd+GMXmaq1h+ERyWHOzxRiSEYZwSPNyAeZxT25TbVA1dSpksnn6g5PTjFmUwgxqegVmIyUykVHWEOtJTbfMjcxIWWIJy9G9KQfvtNk5p58WUZLVwEcG2OFlQ6CJT/t9Uh9s201hC4Ss+YCsmxZY7Srnq4i0zI4nJm5ThIOHz5sL3rRi+zNb35zJunaIynDYfYBLKaIIeEqWBB+5yVlHkVS10QJ+QHjz0mfdecnxK9QM/ZDuZToS5aP7YrF54pvquAa1HnxIi4z+iRe+MQppJczsSMWWvi4b9TkzFtdt01B45voK/US/dF3/qZd+Lon2nn6FvrDf/4y+9QFb7Xdyz+R9URNg1EONWI+fAl+rUfu3MUFD2locXHHGvjwSMEujR34AOjaAo5BePgMiPyYI4I2Xflp+/TF/9M+/Nb/ZOf/rr691jV+9J2vMK552r1SJN2PpMmKN1502xumxTQZLrGxMYc3QBo3PE3Px5G2HBn5Ofz/7L0JvG5ZUd5dde7teaC7abqbSUaZJQKigIiihE8xiFOcMEGN8YuCRGKSL0RNxCQGBFFj1CQOMRGNisYBjBNEGeMAKKIMTggI3c3Y83CHs7/n/9Rae6/9vu+599LBnxdwddWqqqeeqrX22vt9z3vPPfd0BhwuuWIl1DPRosWZl9wz+E0v593lE5VM3x8XKVr21nAagc+qJn2BGZMjuuYm4jQvcNXj+PH9s4FuvPGGS3/8BS/48uc85zlPI/4b3X0Cp90Ham+zP3E8Wfi+ueOdBxDTkHw4evDqCRNucVKe8potzc3Uw+snRi8WJVimvnBXTc+Kpqy6QnCq8alVnKkJRusLrbkqIiEFbDRF4W0GQ6CEVkTG4RLQl0bEcMBQfHDyxIOS6r2geKcCaRHVPBjOaXLeNuq1KD80UlxqMnO+Bt5slQqgWqORAaXuJbrcJkMAVaHEOcKVo8WMiSCJ8BTzIEQBzBPBlkm14CkMW3uz1xCRvOnCFLVr0h1utWONWZBUU9echijKLJ8070skCsEDlRVQnk6kHD1WciTKlojDmq2dWrckRjlvS9bkhvlihBGqoVOeANSoGaXwlBFXQYRy0YcxBSsMEEzaSqNBQiQC+8UqypZczmYSkr6GSXmLLkBIuZ5DnFIR61mLcbRKF2lSfV8yqdR+zcixBl+AuPQkCnOjhlLlaFa9ZtHUxb4sXG6CEzW51Yxx/zKgo8VgpjaMcwbkqq6w0Chs4QmSVFbc0CMAABAASURBVCzHt0WbwbX2PhH9mWTdKTKJQyOla1FKebCeK9v3EkE8xfaYglrwvi41mfC1q4lM+UAoyFo5G5DiqUrXNLW+HRNKY9GWHnDIT0JL2EN5y0xZ1RQPTsVL7cLpdWsuNWRGHj5Y9bKnfXc7xc/8zM/ES379JcLUayFFsGyMQ3mD2IYPrhEvJtC1muQa35rSPxt7yd/60rjskU+LQ2ffTozJ3T1NCi1yUo6U1t6e/UmvJz0nem5TBbozIkn0AipUvnClNQsRDhKKdKE2oaEuQU96R3Lv9uPYzdfGdX/8q/Gul36rP0S//3X/PW55z5tC38JVRRN94LK3smpgcHOagt7BmClyXKscuHX0BXhTsubJbgl8qS+gJxXjYrQEbqkAiffR+zrRSMeP6Rrf7B8PeccvPj3e9b//TfAz2fu3XKvj2hez8WxoFFFHKn/EWu9mRFKpKJpjXhu+9uxnFT9C9xKqiC0Oue7R44g4fPZFcflj/lnc7n6fHXHoDCFNaiM0CK8RGi6W9dmlnBOI1oq5MFZjf3//zL29PPb+973vLj/+gh/7mu/93u/94hXhb4L5BPZm7zRxeMbqqdCGFGgexHd9iR3qQfGD42DJ4RlSHp+n00ow6dEBTz3EE0DEsBaI3n70IsIjldEHXkY69ItBXi/Fot5/USIKiNXwfjsCkXWkndvzpDpttD0/YtTCb20y+C8CODQyUzMyGctIgprL1fUCVd5HBT5FZOLoqlhXbganE/MgNr8hpqvOWArsvlznZGdR3q939YbmGicdlYeLVqR7Jkd10ZpNvQgMnrTeX7RP+aRVEUE++qjA39kxVLE51MhRtTPzJBwW+5U7w5lCAaS44do6r0zlgkESW7rsueW7wYra90zoCmH26aezcl4Ae0FDawa50BA3QkmTQgNAsaRuMg4wuOwo9CY2RZOEEO17TvXOziOhdVPW3eR7WQESoRInyk7kx4Rih+4HMdVdXCSZmpJq7mIgSF27oCuv57RO4eL3DQK0vpXWHTc/o2IIIT+DMU1lI7Bw5eEG91pTk0xAnZZ7T5FZcUvLVC3vH5nkBGlPmeX3dVqo5GStuHxqtapwBCy0TngUL+cYsGOTqZNyCdx0si1O+Qa0p7J9rlxm1VavVK8lv2BpsGK7evSor2sHoU1m55EL9apYXjAye0y+/BmCMGgmvae5h8I5O/oFwtMJaoOvfvWr47/96H8L/o+IPVd211x7iOg2YnSD4cWUV28foVzgWafy9s48P+7wSV8bF3/c3429+cNRkX1/cdH+3KmO1rSlb6aSJTrbiEwFUWOKjAonA8wVOwySYnAAkcFgnuLWa94W7/nt/xJv/4Wvk/3+uOXqPwx/iCYNk0bQ0dl3MtiTN0JuVKc1eeNjAl+4+7Zm4yaBeozf6VgvhqN6n48IckHCsbw5Vk5hsE7v121oeF+do1gy7R+Jm6/8/XjPb31fvP0Xnxbvfc2PxJFr/1KXxwdrEVTPPUqvpYVUnvR3KjVH+Dv+oVFhnY9CJZo/yW3JSQm5GSlHafYk1z3ICU2s1uVn6y99+FfHpQ/7ysgzzlZG4iRWGiL2fRF2VT+79LYzTD3XoY3Y36nW2u94x9vu/1M/+RNf32l/Y9cncNp9oNa9Xt9KAfOW9ZyUD6UF5HWjeYbCD1Ex9ORHezZjGapzmWzIkYRIlMcwUlhIy8Yw9IY9RhuFbqe6sIZGIXIWAep19kmlXkFSXKt8SdBn5oQ4UnDqwRXOQowCbFhKgNGkJ86mZgdmpwOy1TB7bQraJaLxJuMUHNSBJnzl5S3X4UAJSai3TWwPLldpREmxJHKqj3qmM3IAU5N0fn+R7zQwFGL8buekQASOrNfsOcUrUW31l9P4M3WIM5WnsBkeOaviXD2rkKRDrfuJZ37HRbHQlxxBt/IHN1wfOwa1HaaA3ig+eM+DEQ+ac1OSqQwq06RHU+/RcG4UFbGFq0Kv3yWneK6Ro5zmMLpVq4wT2O7I35RdddWxmKvSKTIBpsqt5km5BYCWCbewwS0gMgpLx5ndElavzMJAIvTeMoXHCJcPD9VJTtiMzBQXlYlNC0azjhOXZoKhPcYSo93Hohmm40qntrZcy5JLxxEZhbF2aEwtlivJTM2xwmIelZvDLYf8tIEWlomtVObiFzLOY678t771rfHc73huHD3KX+93rnKSHn3wtu3zoL2o96Fzbx9XfNoz48J7fbrOQ8B6kUj9N0PZvGYz5UgaKpMBJKckIyQxDwXpLXkquLvK8Z594ztf558lfseL/nFc98f/yz9rXMSNWfwZGX2DAtiIjN+3jDG1xcgNIa6e6DI9tyqkUaVjfUURY+yLG7iDGzyzc+/QaHuRNwt54LFu6H/85muD34nNj7tc9ZvPiVvere/UT1Nk9oIpQq7mWA3WBlDCH4zFIQzF8KOmmntOVhKZzJyOrCQYWGqlmXtxu/s/MS7/5G+IvTPPgwijKUS5zUTfh6AIga13bA6lVtBYpzPWc3Lo0KEzbn3TG9/0CX/3C7/g51fcvwl8AqfdB2rvipve/1GibzKTnyI9OLKQuNnAaAjzQyIroTyI9dBDnRUuKj4pqOEYBpFUQqSFonINaCZVG/NoYBHbTFK4Zc0mM5Bit6/CeU+xHlzTvL54Y1Y1RmRXfTuHpJRjA/L1wxVGjBLOtQRzjkCMZtiCXl8CRACTcZ381RbFWInyjrt1oKnXyz25QB5Y9EK9AeGkUbk7xTlNkp1591KGfPcVWohRB0witVjfj4y+BT87SkUfow9G3OoIrWBymuGIFUngjbpklJT0ghGHr1TMG5qBWA/hkpm2SpJYAUvATa4HoK06b8IcV/KAOdIEX8Z/yMVuqPkN8/M5t6uM3shb9q/a1HqsMm6//CVH/kRa/BMxll4jtx/TUjkfxAxtcqp+mxc7b+ouXuwc1benqm5z7Z7dtJNu4uSS5Tpj536W/Kn1XvjVX6+0ea04wVjqIPXa66+/Pp71rc/a/r8gQjqRrtvtYA6Ewe3EM253l7jT454V517xcR3atjvqZpLPdo6a08BmGigzNsJvBLnT8aNx7R//Wrz9RV8fV770W+Omd75GB9q+A6vK/3thLanu0cG9tJExKfoctveYiseEkLFsTuGgyh8oOwu32WObvo/9Y/7tJe/8lWf61/Hd+K7f0/sf51U9a26tNoJpPoNVosjjWkL8ftewvrQWUqZJa4E5/26Pijt+2jcFf0Br2TJzYYXL3Bp3YN7XBt7zayuSCvSp8Td/8zc+4+lP//rvX6f/JtLRnJ6HkHt7+8tDpPs4vyHrMeJhkYkRg8y78gqPYejD7USfiFBdokl6wSrioxGYk4KwimXIhOrCQ/1s9R7E2tYGYMSXFHtel4R0jNVaSAk+StQtTexrkoQ74pCI1fCfghsCo1O970a30fpYtHMocw1OVxN6MNgZb04zxVgFAyR8a4FKew+45EWbjxIffKUDOLgzpWPd0hOFAIayoC3gAbrKK6AH2umCust+k57kE1STBM9qX5MEmjEm+FUcHYdSkJPhMbjRidEGBegKHwtGXzVjaN+TEqMIc88R2/QhiGcY344nPV4Rei32bGjwkgUzc5UwIkaBq6gFmc0Ra5HiL/GH0ku2emBDX98qu97Lru1u11SD8TVbyDjnGOz0a62T83iXijgVXrQxcke/pU9g2BN6AspWajyf0d8iNqD6T4FFG3xKBv7+/n4877nPC37n9MFF08Gp25jhH5bd8bHfEmfe7q5Dh7bOyS680WLn7WhgM0Pzcjuui+cfGl77x78ab+PHOn7r++PoNW8vzgc996at0C/y5tuQR/vGDW5MGzntbybos9vsjzhvkGMZS5iII12d40iENMbiAqFz/zFPYpfux81X/YH+EPKseOev/Iu4iQ/WWlNS5NZi3r6WmdvDIG4cwq4zBFmc1WUSd2Kzfb2zL39g3PHTvznOuOCOLYPZLGjdm4FhnWlyNnNswCRNuhh90D987Nixs3PK4xpn/uLP//zf+fZv//Z/quzfSDuB0/YDddufvg7oRs8BznDX+xNlWLwem6KJB7Nj4mSKI6umoedD3zDzR02FsuZlZEojQ9VmKimeXAEp00UV5RpfMoUvsUnqadunVawGMy6HnPciv1u5oT0h4aH+Ertt0sOurS6gvdZaL4DGakbJKVsSSDFm1iE1YxsO56cFC+38bnu/Hhcrlv3HXCpvPt/qCYKqierrPIm7Gqx6uR2dLZhK5xiHGBy/W/ymyzG3pPj2PEGSIwxvVkHBBWF7rtvQAJcZHiSitQ5803tsq8kgJc1pBmTWEZt9ansgf9wEYS8e/U4nt74RIGsVV6J7kJyAc47tRfAIxzhI5gDIBxoQuQMoV4Blm2dYk0gHJ5X/q5Ot6wvtRcstz5GCDaFmV3462VlHxEarITy1A5hMqz1WsYFyD5jZ7wGper0elLyN+Lje6N/Gdi6r69ZjunG5vFf+z//5P+NVr3qVeQdP45kdzDrVzNmX3V/fTfyX+uBzRWSOvfG1yRW2oyu0EVbJGB7oN9407es7rL8T7/ilZ8R79EH62A1Xq6Ql5X3wcoLazb2u3oNOUNdvGpsZv0aN9aHmY+4E7Wiz0oO4M67eqwIFc06+pXF0nre8583+x4tXvvRZ4X+0SZ60ajCEqELMrPPLXgmJ8Zk/AjOo5xhWj8Xpj0vqPM665F5xxWO/Kc68+O6wpCJotvis0q6oZXfN5g2JvgDQkts7vn/srMOHD99y/Q3X3eF//MQLvpz032idwOn5gVovqml/f9ibHgZh9ZrCZ/PtgcGQ44aPD0DH2xM0wakG9QWBWK1ST7YkMhXQVgq3R6aRawBtRbEY8kRYTsb4YVwvAhqQ7jrH6iQpeHYqZD32aluQZ2joHNjxlJmhpevaYhiCXcIkn7Yo142dVSWkZYI+hVMUNeRyLg64BsX2mVToUFZXXAJH8VxDQ5EcY4mplRXNntyqrSjYRzJFDdc6VoMUhsq4Dos2rLhuN07h8hCkFjIWlwwx/Yw526ZVfghE7Gs15sosfyBoNToXnjfXGFIDVfCP/JSS10RBr510b01lY0q7ttsqV6RrankHqgGxz0Wrn/1qZNcPy9QaNOPE6BvYmJSXBG2Dod6O8aV9iRmbHSXbHmeok8FnMObWAxTz6DU7kzPrNjm6lK06H+UWug2sebVJ+qGw13mQiF1YnNKg/6kcwPRBrjGddPW+535dJy0w4eR9TTuFaVn3xNff99ktrXnt/OEb/jB+5Id/hHB5iVT0VzafffmD4opP+edx+Lw76H7s2vcmdgrntVlywO55H7lV34W+6mXfEVe+7Nlx9Np3iHkK/cU6oWy2GOP+vuIGbBR1oDMf/AYtZsiNPcbekMfcUEJqrRvJjXDm5uYCc2aHM3Bx94/pu9Sv8/845upXflfwf2PkzHcUbkPaz/h8QnBMX4JmMaKClCqYXwfyM9J/63HFpz4zzrr0vuszpri8Jnl0AAAQAElEQVSqhHen2yE5ninpeQEFQ27aj0NHjhw5P/PQcf0Nz/0f//i//WtidPmotnun3dXv7+vZyAj+LlTGTwCWp2x86IcbLK5pfE32hwQ7KpJUgnYE+rCrhyRTPjJFhCx0XBQ/EzA8MpuvpEpNN6eynnmTxikrIoGUOFP1CxThuAFKOY42WAB1SNJOTZQAoUbkzFwDnqq9yJIQhb3a4ovhFzok+cabhT4eKTkw0lbVZ2pqQbmKG2m5NcLEyVzbUEOomQ0n9v51T0JDcEtFt967Ul0yRXLQLA2Je+h+AGiBlPRrNl0TMTgsK1Q0PC3LKqyWciROqz5UjKEWSwrfhQAOaspIO1OzoVp4GWncz+ckV7hEThOlM3U25LQJhRGKQyPTUaT+o5cgi2N7mqgjL/dASWVQmS3RmltYB9xbQbcb6yzPgjjIzCPQgqvYJ6CEcM3j9RDu1EZdchsNl8TinQIFcjta3A9a10dWm6Qfus590K13FFT/SmxeXMW15sgrdmzcr/ComtjIVY/YGJ07wifDdu1jrD91ny8NI7v2uGv9kYU/Bf8nxOc973mhDwQAsXG58Vcxzr7sAXH5o58Rh869JDJP5Rz8DvUh2cqxmz/gXwP3zl99ZvB/DPRv7PiQdKZJu5Z+9OO1tRSsE2qvnUkDML6RjL1nbnOGkoYspu9j5nQAygzqTWjEyQ26lRqAwZ2O3RrX//lvxF/+r38W1/3xr8T+8SNLk2GpE77HdV7v2yzGKU/VdjwSvnZnpv/2g3+oyI8WFYuZaiwqnx4oIYVYVCmM1S+qFWB4mPb294+fube3d+z1v/97D3/a077uB4bcR617+n2g3tub6kNxv5ndDvdID04AW5mUaybIKZx/t1rHwfQkZwJMkfovui+byuvji+ZNYTtThAiiqYP8qLF4FWeKJNezkoSqDmqjD+FBIsTCR/HVObDkwJSOeQgg9kMOqFgScAlRYqlEsMgS02Xn9yUlKQHvr6NuRdObihqJ463IZgqVCC0R5pww9zAKKEeYZt06XzHu0q+iMAU6jjQLCZaBQs9IvKbNp8RIc/qeV1wRMusOQmulQkO0FrVEColxgPdYfsrnD0NyQy0VNTFQPhxfIJvupAJNmPfoKIIU1NDANyA/cAxEtZMpqWshlckslPVlLPgNdsyN6XFfqBI104MaeIVoVgEYqmgW1ys3AxtOTzU7li+lA9p489KK56x8ia/dqziwt2CEcwHBpo5Fm7kWn4TifTfqbTUc8XZtbXydK2yTe7I9VH5X7ebFEU+xXpPV9NqcsLuUmm18s0ftobjrXGHrDmusateMdbR7c9t16761jzW27lvR0aPH4od/6IdO8nPTxT3hvGubuzA14buFlz/6n8Thcy/V/dAeR173uxW/JCPtbCR6ONrRp6bFk75rev1bXxHv/NV/GR/4w5+N/VuvJ/sh1rZYbVa9WyxvJXN+hVZwolwxaj6gtZObPcaYOnTGCKjCzmC0A495zF80Z2RwqFWIGR/O1u74ze+P9/zOf4krX8KPgbxFXxP3w/3NjyifINqQL2nBYBrYzPz+aYZey7ZMU33c0V4y9aH6wjvpD3DfEGf0n9Nv+4JpIjEKMF7nBNBUfZpXZoxbzf7+/hkkjx45cu6LX/ziz/zO7/yOpxJ/NOvp94GauzHePJ4iPSjA4ScxanDz0Yr0xVdPiG+0wLlefvtkI08PdieXdVsSDnHoQYCvB9aEjMwElGakZrIy9m0FgkHHglUyZfTBiIRBTSnlmjD4aI/B8LcwJyKGffiFMS8WEdRIJdGHfTg4WBI6D+3I9L4UHx5JzQqfoNfgS1UaLhTOVugTchTq/KNURpBmCX1QubMQU4Dax6ksIXuqaJn7bY1GsFnS87rUkjN/zAMqnvc13g+Wb3lRwmsozkwfMT2jj5QDH8UXOdOOEpIZn5RpsUzvMVN7SbdwpJN0hrRHfJ+5cPcAwEfxKcDfVHIcQs+rV1EE9E2AKfRG4RMXKWYsNODIrGQDo7znl+8eFjq29YG6dvISrpk8xwLE1jCl2m3lVoCJK+Q0DcaLWTbdb81Bmz5Zfl03rtEzGR9cj1534j2u7nEr2YWdfO1s1Wtz8ro1fzuq9/JXvfJV8ZKXvHQ77RfXDvggaHObHA8Ydqg58+J7xhWf8o2x+jEPeJ3T/W47jvUBkhia9hALB4vid1V89Ib3xLt/6wfi3a/+D/4//i1vkJ30IbZ9i90O7e0ehJOc3+AIUF0AhpqtnBLgMmtRzU5cLN4HlZZXMvMEkitURzQnChnDzX30nFqsX1AAVR7T8bj5qjfEu176bfH+1/+k/kBzXQRpNCIymxMM+RK86LYF3uKM9YVJpqg91lfiFNZ6ZmacedHd4vJPfkYcPv9yJTpPrqqYZ12lxkAMLy6LjKnhPI4dO3ZuZu5fd+21d/7xF/zEU6B+NOve6X3xuos8KN6k/NHON1s4bz7w5C4UAKICiZIJbnuoiMkagrrxxprpAmVgyXQBdo96ow75QNBTvl6dlvCYIjPt7ZymATWNSaAfWlnSvb6FQFaodtpEHm1hkEc7hm9lEmk25XiZcsO1MQz16ClydWaFzLdCYaamXqaa7vpASIFhewIfTLHNEAuy+CjAHc2OI08b0NyHJEHXHo97pHbMw+lKDlVc1yuHGKVm43lRtgkEuZiuClfiepDZiXlbQD3Ah0Yf7KhgaOd0O3MaAAes98RHO47ftZX00PdtCextUvQqMO7JN0tV7cBYcvkDmxaURHgKj9kdus7u7NDQ9L+qiX3Su21b7rL2ggk+BenXW3V1gR3bLq/8Jr6LP/Yb+YWPSPngaEW3ba596Av2CRr1sxtXGLHqsb6FJ2g3trHf6wlGn3iX7up91ZVXxQ/+0A8O//OWsXL3PRgZJ/R7ebci893BKx7zT/2BJpPzE4gsj1X7Bo8ACamVqsbxmMNnjX6BxCZp0pvwtH88bnj7b8eVL31WXP+nv67PdLcqIRl5Ci27MCcOmHbx2Qv02TYHLkpu1F2Y9j1SxreGFX6igPNoS+spkxBoMUm096O5nFQPxhw4/J7rG1lhLQm3ubHKK5D0FHb/yPXxgTf8VLxL362+SR+wp0nfrVaCLa9qex2J2V8uhYcl2VOquMnE/qci+xjLVdEUmRln3f5ecdmjnh6Hzr64VchM0lHo1zH69RzYGMPrOVsT7B3fP352Ru6/9a1//pAnf+mXvtDgR+m0d9pfN/dt3GQqmDECxXp4eOD0FCnoAkl5cg2aeEBaPE36GCCNyEg/jaHBG1+rU+R0CJO/PPypCI6McrQjsjKZKI5ET7YiOcbhS+0LUwYJr62YvSlNTeEOHNpznSdhWNWEMzUJ8m/u6HBtXlylwVA4Cp3yRCAlJ8OZyFQNTsNxdak2W5N6zjn8LcLSrlILafEqMy4H0vPGCbqSlPZLkDsLGPekABVQjBYQ815DQ2nNMR89QdeWC9sp3HNqSax76tnAF8y6AdbiqlMC2YWBD+p68SThPtHG2LNB5jR/ZeAaaE4zsWoYNVYXJKhzbTWxCKrUtpCQSnrO+1fgszReZ4Ob2fsRQZJK/LytCgGlEjNV5nMkoIfwLSEHCdv5kHpffJQ8dqXb4Phe0KkLBtJreP/Qs+3Qk5JlM+vaBVhqK2xuk++037rwioeHwmeN6gmC+sxwmlKj5Vq0bXoO3mZ2EyNG4XWbyT4iMsvGjtG5O1IzNHLK57rQoozXVfl+VuG1O6YoNseSq5rNrd5665H40R/90bj6qqur1AXL2jw+ThjSJFEni/E+UedcB7BbgL4jfVlc8Zh/HmdceGfvHda8J7/fg0ToKYlgHrDog7Xw50K209aasRaLd+yW6+K9r/tvcfWrviuOXPt2IV3E2XXrRqyv1Uv6gajUEJY9YtEO2vdkZH6QN3tTCwMceo/BrIB2amI/cCvSTF66wlus7Fp6oSzryCx51ei8OUlj5O20qXPndcTf5PhsICrnssHy5kfKeJvopQ/Rt773T+Kq33x2XPNHPxf7R2/2Lvy1X3l38Dp6vauMNt6jekmCGFVKYnZ4JtmeBeJWHdEw0udc/sC4wyO+Lvi/crpnaECWseBDJOhWewp8tFYiuyi4N4TT4D0aRbzsZb/5iOc85znf0NCPOnP6faDmHyXON3G4Yb7DddPscqt4CBsU7SECDso6boBJgPD+xp2ZkZkRkvDoTlmxgzSpjAwkNHho0wEMPaIy9cY4RfFTLMkkjdR/sintMvtyJKtL5UGmgkbd7wS4xtUI23GFFuWTWgeazJHtwn4yzCBFGAxhGDRTAQmZdXtAGE0dchJy4AJ3iy9VJrxYRDdRoxExJgkdfYVVMPn9htD3DI51ArKyXTsdUn7GnBBgq0lupymqyxOGg6k1yUghAnarJK6MkhJyMkhfr9vimE16rdSRQvGdLYf6Fexc1BkUJfrYCKPW1FNIg2DI8RsePqoYw8Xabk7kh648e4RWpjU/teAk1dPvRGaGw4h5v4YWWInQEKC5S6b2PAc8TwoaxYZrkCOaEk2mZrtRPljcNgI3GC4ayD1Pbj6HBeSSnZobaD9zObwea88NZwk0XNPA0Kk0t3IR3SrTfPrF1uCDu591ZZaahQuGLnsVcb4WfK3Q1iaCKwTX69Ib7RiJsRd8FBxdckNTEhtrGhK28AtZ5tT6U2QOiH1PBjMX34Cmgurcu49d1tncl4qGfXCt6Ctf+Up9oX+Zko1Pk2jrATW3IAWSILCNZWzGZHhGsU33zjwvLv+Ub9RfuX9MZA4FrBMa3cpdpPPGZMcGVodGmq73lvf9WfAbPK590y/EdPSmpQBv5I4+ua7jPo21hZoJW02S8iEpkMQCxGrwtRlgszc1G2cWYw/2CCc0eg/yYKteAnrcrUosruuNsEbbRKxaoq19AErp54cMntT9hFsU68yDPQWDGCuFR3u5FmJ6wZXPd6vf9/sv0B96vieOXPdOUVRb0l6SCVM4kprUTKJ3HOGaG6SEYs3KabaQykId1/aF5F6cd5dPjEs/4asiD50V9QYdNajPcj0T42QHAZrvhiRR4Q0mQo8f2z/r0KFDR2+66abLf/J//PiTwT4a9fT7QO1/lLjrVugmAmNQHh5bQCl+v+nYfsPxlQ7xOxQaepuuh5g6xV3qWZrMnkuV5I1ZRqIHW3OIERqZdE0/p5PiaionpRahErurSSALuF7+Zm4nLhJ9qWP9sQy/q2izmN+iIQ/c0MWQV6K39/uGswJt20So/WEaYuMztRfsLhirc+v9SUjVgllaQtpr2ilsNRuvVee+YAXNVKDdwYzO+1scclyBqtUPzzkfRtiNcYjmEIsSdNvZLS7TZ1n1h16quJyo82iBD0L+iqsYWUqIxCxgqacIDGvKMgGrwoB9ef7C0gKudyxrsFiLKK+vDzFuWFCsBn06MPtLs+5l9NdTyIt6+WSzMmx1LicmhyVhO069a8dmcgea3caXsysKa66xpabwJYYbWLmORgAAEABJREFU3n1hlV/vBWzSOU+GPUUflSPKwMfruhlTv2CT+Dq/Sccm1ay4V5adtGZ5oRz9M/qgD9rj0YKjk/suNcUZ40l9QUeMGNWraIqWj3nQN2LkixQ1WK/yFYd4FcOpGv7gER7EU1TegP0eY9999dXxgh97QRw7dkwE+DKjdGjqYHe67ThWZAnerGO8dzguffg/jLPvcD/tY0yITUhLNqWwBLC8eYZD0FI9BJqVF58OapqOx/V//vK46jf/fdx89Rt0+3ewx/Vaz7kPzo4SNSJzElWhny3ZzhzXcq4lZkp3ulV+cBVJANpGVz0aJsbJBS66iwnOGspxjjIlA06a0AkF4z7AxnjmyRE1ZKBYR54BTfvH/dtWrnrZv4+b3vX7+qa+iiRj3bItNZOoymJ8jqfguCdn2h1rObBy8UTY24sL7vlpcfHHfXFEHpJGjSKVD3WM/f46AviQRG9GXomvc+I1dlZmHH/HO97xgKc85e//RCU/fOfbsvPT7wM1V6G7gglu6uzrhm7eyCLVrHSEJnNk8WMcenNXmEkulMWa7GViNciFOC0fEZkdizaWHA0ceSpeI8kolsgpMQdXYOsZIT80mokex+ZoxXNdi6Gplue6rhKAXcmKYoy8z1OYRQBWeQxK/UhZUs3DNPWLu+2zf7jNFtND7/e0FKIv+Pam6Nuu2rY/yM5H5TMiUE1TtEEhgXEc4WAyoyz7ENpovvbmu1ypbRHBGxbDhyBGtxvrmKa0tsdcu6dMLTrmhDBi+GOLNNivHWYqoBhfLoYiLOqUJ6LSXtLg7HutrJooMS8qf86rUBI97hxjrRjMedUBOdd84qbbiJYlJ75z6mNrrD0DYIDiSMgMuoEQNlXZwOsuSXwaYlFhYwi0U09OylQv1Y63okFC17ILz6z6diouAEKDZyDWgw+JtVavI69z29hq5jpvVk5R8JgjEw2PNqZmt3ktoS/w3du2/fW1zvRevTfZ7ufG+uROrJxDZ9R59Ci7I7vbL/6SO3LkWPzkT/1U6Au8apC+L/mDqyhiLmuOXwNx8NisV4OLH/QF+uDyWHkq28rrSaD1Cq9At08FCATxcCtVvYi7Nvz40Zvj/X/wU/Hu3/q+OHbju9e8xuklsRnPCTksuZUHVO6EIo43LtvrN22vr4dTUefKKrLg9joAYmzXMQe2GYNtXuDIWd1HNXdOlrpVjkTDbTzpZjQLv6uvuwWUNdc3YYw7jl2tFXHkmrfFVa98flz3J78e+/tHtQ6kpptLuna7MUin+ogB1KJj0TbEdlMfpC9+4JPidvf5rNg5KGr1zrPmGNMkIJHtFl+65PYy9/Y1Dr/0pS959HOf+5ynKftRJafhB+r94W7JXd1UxZLV0+cnSffM76Yik/cNli84el4+KRlJy0VGpVPYpojj5KSXq/ySTVKLU32kLer7oxLIW8NBk6mpejZPRoGkvqLhCAqRJdqAWoIpwBggv1YuO1McYHiowkxNwjLLyg1ax8ZwlglVznR6NPLsKs/rTRRLpgB7yzRCla2ZrfdzwV8qmudFyqdi/iLuoHDqCLENkZki06jOSmFzM+VI5j5KFcFOm/TBpXnd9C/sq3vn5DSUT1rT4DJNgyuf5Wuf2kRPyZUMfVoCPq6LcKQQddhKKUDKAyZC+3nOe6V+CSLW5CGuXuExkHBXKQCRhPW2LCFkJY01L9djnmmeTcj9XCOIUDUdzFwM1rVReri28yqCRSSUUXACgUT6pMTYdZ1U7taD+m3im3F127VWYfDR4tU8xv16KlPzmC/kVOZab2GO8egvjO6xhxOtSb5zN+2YW/z1evRGN2uXuPgL53Wve2382q/+2kKIpffoDoTF7dSl3ZLD63l86fl3f3Rc8nFfFN4D00ZelDDE5J6a4DkhH4sqLwnIoGjMQxnJ0RvfG1e/6rvjA294YUzHbpmzdtYFhui1/WZTKc/qaXuyid7oJq/Xzy9yCCNx8OGiUKwKJHa3JtX13Kq3iB2XG3p/xMw65mawO+rZ3d6TeIAJZ93Vq3OxY559jHFA6J1GX5i4+7dcE+/93R+M9//+C2L/2M0CS8z01O6a96mvUaveq6BWMuRJjVqDuvmKM/LQmXH7h/y9OOeKv6W4Sac5HIIU4HVlEe0XYyVnp08LoL8JOjcz9m+84YY7/sLP/+KXdMZHiz39PlD7H8FyY9sHa26q7xcYt4UAVaw750dOrp8bxyMHvymceuwM8AGLZ2T+MLLKQWGNsunmU5vDts9VP87eUTCom+TM25I/LEO0aCcmkCecakZIEz7N4LNxNyJotDmn2L1kmxDalcN122dSXGZ2aj3ArlqiZYMteNmeI+hJMHExs/bcaOHQSBhuRM0xDyVmPyJT+TUUHpsYMWegJK6MrmX2qg9ghzZsRpING+cUy7J8MORzuZnChxjYOBja0jNmAonm9DyQfXA7IKVA2gjGl6Q0L4NKKiBRga4xIlNYhGzUoKhhDSjTN0W+IUB84I1q0VAWWAGFC1q1dXGlDpq9FEWqLc7stDBr6eRSWLfgeQZSjuyMHeT4daGk+bInld3E1Wuk9VhjbKoSvr5yNVe/baxwEZpsxg2WGddZ+sBHRZhlM54TzdnOL/0aRWbERl+pWZY90bOufcEqhpxJ3h7TKen2mtWv98cWh97oZtviL2hx+B+4/NiP/Vjcemv7TRcQqhHetm622WYsSOe2fvxPNC79xH8Yucev5a31O5n9d99WtfWYiiffWL0Cyh1mMbYyt37gL+Kq3/j3cdM7fiv0rc2B3dxdRaTmtQhug1JP7xO95uvCqrm55W6VqNfhM8+Kcy+6fVx4+Z3ikrveM664z4Pinp/4qXHfxzwhHvi4J8WDn/BF8dDP+/vx0Cd9eTzo8Z8f9/vUJ8S9HvHY+Ji/9Ulxx/s+OC69+33idlfc1T3OOOecWkh9Vw7x8sZZqdW+hmBwTaTWjiZ6rGJhxNRgFVrg4YxYj+Hid23c6fiRuOaNv6C/afj+OHbzNZWlvvHTh9eCyi4zvCUKU2vSTE0RfFsIxc0zzo07PPKpcfjcS8Oj4fa3nrZCt2f1lSz4KtBjOR3OzP0/+ZO3PPAbv/EZ373wPvK9vdPuEvkZajbFPepK7JsNQCAraU+QAAI9Ge0NrnAwpbooHeoxU4IxCSm20wVFOpiIrPVxGXCKesAN1zRhUnhEZoaHMbwp4E+4XU1ZIcoo7rWqEFCbwjEfR9r9bgUt0kAZdWv19tyxX3c6alUpmjT9ipOvl+GYNosWvRhAfEIZRZolcii28SSMsu7Tky8sXqYnxHFeE/3MkR9yOiU2huuVR8yhB0rg8+O0I+x2DBtt4MMP8WwLBxZUwTjDcbJdnuIWhvmKJeWHxpyUT2LQyQXqMyknacafZRWWiG9ctidwnZTjnAKfg2K5QduORx8cgA9VgJOd3GLycoNiUqh5UQO/Y72PMsAyi3gjhHqFiOe8J7C1dlg0JYovRwfiWXbSbrToVHHx5AOBoQoPFhHE5RFeOMKWYMPbnWPd+XhaBc9uJs0bMJspgKmZITlgMk0m202OQU+Vj6D/FL0WfvdjY5DbgFo4NYvBR/FLd/XrWF0jfLT4uil+DDPZW8fKz9RryNSKyfZ90YtasEVNXsLmqU3zMHDohyUOn8eaExqVr3XYR8VKSCZ9Qd+PX/u1X4u3vPktiiU9vW6thGTMKdwSajbBjmljh865OC5/1NPj8NkXidWbyUV0IJkiyxJaFUrsDv/wRue8USuGyzqsgF+7duVvfHvc8v4/VVYyN5JvaeRmDM3TFnnOrByt47hbB5p6OdejcKd0zpDM3IuzL7hdXHSnu/kD8Sd98dfEE/75s+Pv/vsfjid/1/+Ip3zfz8U/+KFfiq/6wV+KL33ej8UX/tv/HJ/7r743nvgvnhuf+U/+bXzWN357POmbvzu+4N/8p/iS7/hv8fe+96fFfVH8w//6K/EV/+nn48u/5yfji579X+OJ//L58cgnf23c+5GfERff+R5xzoUXRR4+NOyku+Mmh4Oa38s6r+Uw5MayUCCp9xoIrQYeLjls183YuMBeun88bnjry+PqV3xnHL1h+E00yk+sZX74cQmtMUW9utRB3iAGNOneaVai5qBAkUXQGedfHpc96uuD71ivciaMZAM1ZcMx2sOwrcozk1N/vS4P7+0dOqpx7i+96MV/m9RHi55+H6g5ed+YvaluGncIUDqhTLLZcEL7OMIRbvgQAi066c0rgpIM3oxDQ5h8OdGNHT2YoWGen7zUk1w1emiUicgU5lwoJ0WM4QApv7kX9ueanhAHutfrWLdK2GVqPEER8iXRhpeEIjWsKeGM+ebPpnG5erDMxCyqPEFmw4mlPeTqfBmQRoVD3MrsqsivSWESoOjby4hgdBzLnvoxqdRLUa/WUKNjDjQZVyEchRHyqyh2DvMoEk/SOFOVtWi8tr7ezJ3cvTNjLhQefQy+6xTPfeRDy3RmbuZ9VaLeQPFR8Ss31VKTQEplMYoW8XPU0GaG5OLiqR5TTe1FsCd6UItGDdxOL4QZRBnV6JUBUNeiemeUKkApAaIpFGhHmFy/loiVD8WcO6FfqB0zID4CNlp8F8pxfScQCNspPde5RapldCXaPwgms3NBtH0/mPiFb6RJDFqcAWhuX7fyPgNfQ8W9Z+Gt5ISm9+sk+qA9xhKPvMXPJMd1Y+FWzjA3BGhDxxz7TD2gdV4Q6VM9iFBy2K5L3Hm9Bot2ZrcjLyKzc7rl3oR/Zvrn/ufPKYgac1qOZEkoTdzbKlzldsYCGz8PnRW3f+hXxlmX3FPgIO3CpqB5w6cNS8hz1CiZzVFtp0KhBWd74ztfF1e97Dlx7Iar6n1hRTJTU+uh+6CgSSfKShp4sOn7YGGzNos2Y5NqaqmzzrsgLr3bfeKhn/v34u8883nxpc//ifjqH/5f+kD8o/G4p35TPOSJXxr3fPhj4rJ73S8uuOyKOPOc8yKTvbcG1S1AmtsMedCMvUOH4/xL7hB3uMd94u4PfWQ8+DO/ID79Hz0zvvg5/zW++kd+OZ783T8Zn/vN36O1vjwuvss94oxzzo0a9CgvvEKPu40aLIO3OksAtHHheN9g0i0uBOEI9xo7q3rM/OLdfNXr48qXPTuOXvsOsYQpL5HfRJC33F6PY0vz9OzAnMY9CRhDWoSAc+/4kLjogZ8fkXtx4JjMXqe90BqaI+i6LOJjx46ep+d27+qrr77PF33R39WLEfQjX09wmn9NF8+vzUvuDOtzd1B8qWEmVDGCy4PkGgJA1TiWT04mQrnuyyUmxM1MsnpMJ38Njz6E66FQNEVmyurtlgdKLqHYAibhAprZaBDKBFyRFqGHI2Wpw8eaKEw7WYoUSyI0sWE0NODLzCLczz+0BrI/tIVBC2uw7aVBpoo2MLZgbqVUIELz60wUmyC7tNLlD4FSlg71ekAwVL732HyFFqgosC4t+lJgwSBB0Kw+CoBazbdXU9+vzwe+L065XtcwwsoAABAASURBVC93l5gKR0n3aH7tZZKpVZ0TRwDzWqchpJ4Yi/aN4kNTznu0r0C4ZqJwb8V2APGxsWP4firZ+3O9CoPm5PBXZTRbARHwAqJycx/BoaHY16xUhCbFmiPwg0el1ylo4kdeJN9r9ZVbGdWWozpIrbSwOt/yh3kpHsDm0s97b/Fo6K21FwhgbrbA5hTePyRqd3q2O0VXQalClpNRDmDBwbpyVn1LxYdL/4VPvnJaqTnURTvT0ABGi0sPgRZ8nRX31zETGLa0euGzLpZ18Jc9gNIbyzoxrw0v5rH0AhpzGb2eDFp98HbpssfO61a7awXZLGb0idGprVnXcfz48XjhT78w3vve95Dc0EltpUEfbEsT4npxBbYAqGLMjFEHkHHhvT8jLrjnY1pP8MbVIXBGMiIKx2kpPg33VqvbJSYitnfHI0gZfW58x+/ou5fPrf/bnhNi9n5uRpWwWZQ0DiAf464jb8PfCIsOSL2sRBeqTsQy7AOS8NSHMr4LfTd9sH3cU78lvuz5P+4PtZ+l7zDzQfdO9/u44EN2BLVozGMdAashxjpm8VHyXSH1554ccegD+rlx+b0eEA/4jCfGE/7Zt+vD/C/rg/aPxqd85TPiivs8eNgLfVJFsj5suV3mm9PyHee655xAlWouGX0QSrHo6BNbBVLD+57jKY68/8/9ofrWa/5CiK6NHBxFNppUxWPk0xRsERzBNUQEeU/zM6A7B8Hx5BTTxR/3hXHOHYefpw6Gq1Ugn7Vl1qL8LnxqrCGXmfwAb776la98+HOf+9ynN8ZHtDn9PlD3H/ng2LlJqRuIb8UXiCHGKgw4PCzE4Yls6RAWNWeGHldeHk2nekhTZZMUkaV18AKSr7ds1aaUZNhObZ5Cw1MIaU7U4E2xvDY7nSFiaWgo1CxxUg90s0ICF4XDhrpPrimQeYpN0XlkqkAJifopIRGsOSKzX304xx4ziy9ErVylDwpEUlIUy0Z4EifCrkLOJjQyFUgqKUDC8cnMkF9zcFASaPextTRotRfG/hz0LsZEsaVA11Mm2ELRlIQCoJyjPtmSlCqneZGNXKUbWEG1VwUoKtfnGD2AJ3/z2h2To4B9YYnFpdZnA9ZywISz9nvQbD938j6jciJafXioiyTQVlebVRJMZlv6ppQZOJTH0LtidYMuql9EtkxNddESkSJS/0FFo4/EmZSRIyEqBZM3SXfJsA8375yD+L5r4wKj34uxGbTm2iZtHD+isNDIHH0Bsyz4fC9Wa06h0pkdUfxpCo3y5URmYqRYkqXAqBLiMINj4YUx1q1+0cbI6X7Z6pWqI0ZbiUwmr6c11s84M8XoUpzMEes5sMqD7KSQiAxy7D2TdQGTadClzwDK7TzsFH/w+te33zmtWNL3LKIEAJU7Sj8wrW3YFK3XcUBjzZF/1qUfG5d8/JMjQ19CVSd29EFZpkgCJbUFQAjtefK1Endt+UzqVGWzHze87dX6MP282D/Sf7+0Er3Glhh1UGvhug9OUyhgLfRj2X1dBTIXwyXXbfe196Uu/cH07p/w6Hj8N3xbfOV/fpF//OKTvvgfxp3u//Fx6PCZqqJBV7rruoSuhTw472T4aDFAqKqIGR75rh0DR4lR5f1GqmdJ4Zn67vTdPv4R8Rh9oP6qH3xRPOX7fy4+/WufGVfc9+PijLP5+WvxuTCM+FuywhW497heq1Bqe78tR/+tEgHUcK6mOdB3qN8e/tGe9/2ZboswiZhmCNASArSHGVPGt7YBGD9OBpUUkOIHMWspZjt7h86Myx7x1Dh07u1F2hAtsUKoo2gF9kBkiSPz7PGjV2ceOrx3600333TZL734RV9Y6Ef2vHfaXd7+fuqJkeynHwBuoh+E9hTge9OKuXnpoCZB5Wie/YHgWhKF4bGGIwLntTRrqkU4oUmCn0zgTYeSoNRvAKl6EjNnUk5gi20g40xMTf0KwBfXuCyhVYBDTXJDprZIYELQEnWkXpmQQjhWPExENBOrAYiK1gmZAhRjdEWmZwqT14ypfGEQFJnKiY+/qan90EMMGZHsiCVXQNU6NBBBvrmhQXkmoAKSAHKBWD+zcs0oQ1eZ1gMOZXVmwpHN3IB1Hu9B1PG2PPYmn8marQkk6kclrdg9ZP0nE9GB/ZyAWQXatgkCruCtfQvzUradCLk0s2G2ItlWrp2IAjjKuZFCXJlFOiBeO+fo3IigZe1L+dDAUIJVWGeDg5KQ7bl2GD30ntxQnCh0XhIITDAUh+O0IrKOiD0/uF4DHP7YiBLjTGL12KHukGLoqKGNiTOgZcEis9cKfKsz+yYy/MXMOT1JUO2z5hBwcDNezlgXkTGOWrtjY5+MWjobvWzH2HfEeh/EMYzqTc+qHVK6Ns6G3Igu11K1Sy6z9+gW7pJf+FNkds4kAiojKU7PCZgFDloA/wDxp1/4wrj55puHRTbr4KPgWNXO68q3kJOCm8KkmJw2s3fWhXGHT/yaOHTW+ctdg0Je6jLxQiXJJMwGThJEmBMaYDIAvjfE4kzTftz4tlfFu1/1XTEdvwXGtrY15kSrrViB+pS/Y2YDm7BKDNky9QayLcxDe3HBpVfEo5781PjK//KieLK+G/0Jn/f34pK73F2ly3PF/7VXT8pyH1SfkYpFw2JmFQ4mjqFmE8xATVOL3RdoYsoIX8uyNotMIVznk9jQmKTcLXHvcI+PjUd+6T+Kf/BD/0t/CPjp+ITP/4o47+I7RO5tfhxykdqllHoUjFhKiNE6uLSPvl4wSGKb9tB8AintWrqMMDn8aM9Vv/Hv4tYPvE1RuGtlosZGnVsqM8mBh+rF6n3zMSk8KSQh7Wd4+ILL49JP+Ae69jOolh4kw4L0mkM5krlKvb1uA44f2z9zf3//0Bvf9MYHfcu3fNO/a/BHrNl8gv76L5TvUHPDcm+5TXpIwo9U6ImQWrhzcmYW8RzE/J2yGZJDH/X2w6QwMiNDLYVnypNVFJndV9ICGVVWnKrPSOc0tZ4pZJJSHpO4mvgMIVekUUBQYc3IWyTlojKW7m9xewJW+bygwhsQ1viVUYzsCsRLXUOQky9h8+FY19CcwkLDZyDbhQJhxReouM5IvoXG7Q1v3Buwirxn8VK+l5Mf8FpPXCDUfSNrL1on8Umginu9a7KAzuESoY0v+Mw0ZKy5BTBrNfbAGrQS1IzpAR4aY91MEC5f4r1mNpKAzPLdmh6EwlVR28cXluSaX1wYTYUXlgvQPG9uvtgOikeBTNA3NNTDLlbhSnZgHaIFCr9szc73a1MyU7jBycsEe5qUGEVxVlbnNAUlS3qyy7btrKYcotEfYLstt24cAUxjbGyODOiktSkfJ4z+nOJnwuH5CIX4Mk2UUk3PAbZnPyb3jchgZHY7KSxfTjRYbg4+HEFNMlNex+jffcErGfFJ/aquf1iva6SAHtgQJzTSdskLkmSCpzydjJPlCzZW09KL2DRdOz7aud2CRVSfaCNz6SG3oYupnsQL77WvfW28/vdfD3gS7Wt1ewK6KZ6KtHcoLn7QF8bZl95HccZqbynIG+vnrBgBD01+PwLg7AKkTZMAuaKEBi1ufPtvx9Wv+h59mD6inBISpdayWlwpOBTLjeoeJx1aeubM/QBpNmeCD9KX3v0+8finPyu+5r+/JB77//5/cfu73jMiO081kiD0HuTwendeCYW6EPHlx+YozNThOTF/pk5qrdeUYzebmen1lPf5TmKkvvzLVsPipWBJM/JK7nT/B+s77M+Kf/SC34zP/Cf/zj+T7Q/WJnoq4uzKYT0ZN9Yy0dYJsGLXTK48XcqQ7HwaDHCnBuem2mM3vVffqf43cfT6K/1+4rxwr+MeBEK1H4dyM1tDG00l4RrRFWovk0J7wbjgbp8c59/9kyN6bbTBPmKqwHRPQ4wrzOcuHyo69NF75uFDh/aOHD1y5IIXv/jFnynWR7Scfh+ofdy6KxN3U9YxN00OoVw9XQoQAcS43PjZN7AxpZ8XXpLyIjL8YFEmr8RYFjQ8FEtSnvCkOFWu0KIHKoVVb+1JfpMI82NjpGKpRE6JeF54Ur2kQBypxLHWsWWituPEuxSO8Gk+Su1QNRKhg3QekHyW6RzXsrEOmCMSVpqRgTDpxRMMlkuBWOJSNUh5MppD6egjFRRcc8exIBOTAuzMTZ2/VPD8OHi9hrHloC+gMFpwXcHQWRPj0rN8kcQHswqcxEtjCtJoCIqQLwmGMpgtnSBIzXdWZ6+YWoeaes49yIERNB8uoeAS4/35jKDekEn2woOED8AJQ56gjBAxCWzHsRwKmPtAKAUqj1lECV6MCWGTgPmsIUy6V1ip3Aj1rRJdCw5KQnhtm0A1xBHQY2tQM4PFd9hq7J9sGriD26omrzv5Rk7GMleLNsxGz2BxKgrVpjQ0FpxeUwu7FUGS0pbAW1xFXeB0X2fjBh2btFb5fFCeX4crzlIbUdyYx2RvfXlgU3TMrWJdlznGox8xpkY/NKqXnMjoucImQGEpW76cnVJ1C++mm26Kn/6pn46jR48Wvwjlj/NBOJy+ZLdgG3runR4Wt7vvE2a0n3Wm9kIdds5uODxLcASb1vwI1UqwepeIm698vT5M853pW8PDOXs1zXUVrmY3XiHbQR124Zu9QTd63PmBD43P+9bv03d0fyke9vlPibPPvwCWtDZSs0L1kkSoXq9sGTKo0YjAomDRBn7Hmr9682g0anV+7ltvEqFlKqnyKTQ5Kjs5OQmZ5owCCXlUrvuk82dfcEE89HO+TNf4y77WO973wRCaTs02497yEx1yg6tMuLHXCI2NpEM1wG5dr0ClVBTHrn93vOsl3xrHb3rf9nvM1Ejaj28poUqpm+M5kKP8NGHlyFjgq55/XHv4/CsM6d2lrPfVuH0t+PM1FW2eG3WO7Uyxf3w6Y+/Q3vG/fMc77vO0pz3tvxj+CJ1O0w/UOm2+MviJ1F3yjfWdVKJZjFLzvbXPJIoekOAB6BxB9ZBkZKYiElE+IRpgckpiGQ1vgNLywCJS/3UvNDKTWdqFuBgd2bJQvLYyXCc9UIUWrsMOk8hwcA/Q1J5Ijau6XQpVr3pDwo8wHhqN7Nb44vZcWQDxZDRbZnd2IlL/hUZKccd+IcBxDIO1+rUbVqXELpMWJ0RbKDOpk01ZJUUzIFe2iQNxbWPmRhtVE4E1xdNUj0loKJZEeIpliOKg4c0YMlfApGuSKWyYt67fud7QQbhHLIP9EXW78jdKtSzpUhcMu5ggK5YUYWPuOHXoqtkG1yEF9FTQDAj793USgGMFNhN+WXsvqpPwPMpEmBAx2wh9lymWQa8l2vB68QZ8KuEJ+0ZwFJnVf9h2MMY4szjgay2cdFfy+NilR/HAeg4/YsFjGJkjXn59uMvITDMzy44P9eZ6Rek8l7VpjRWvpWz6welpt+vJmd3T0m+7V6/Q09A2iDmY1/nY1PVGvPIVr4w3v/nNAKegB+w1KVXOFn+t/O7eSx/+VbHnnw+uXGYjq2x5YBtWlGXsZg3UAAAQAElEQVQGRo3I8QvFwTzd+t4/jqte8dyo/2GLOD1D/+4PcIc+KNv3fMKiKS679wP8K+n+/vf9bNz/054Q/O7oepayVZbNSMd6EmT7RnUvjVdOCQk5dMRGXxS/74CNSo1y/bwcKm8rXOuwmksJ9fAoW1tVDqgCoxWuZnA0Yu+Mw7rWz46n/MDPx+c/6/vjsnvdP2LzvOZ1o9rKWLZ4ENOpZQJbothMDym7yvMd6nf972+L/SM3xIqvXJ15xAoPDeX6eUzjvnyG2gN50bocOvfiuPRhXxl5qP/sO5mRpJoZGnGBLSVPsgoUc2emQxl7x44fO37W/37pS/St8PiIHaffB2r/lo/hvPXiqAdDN1ESE5PyGO5d4ijGlwksNcAoPri0Hj4ISoCjwv2M6Ykk43phiGPh+IUXEsbwJ3v1qppiGaOvtZaEqGOuJ8RhL/3agE0TzuZW1yiMPBvqrmNNrpGVUCZTMuDRdhybg15de26s2+kLlJhOrZ1hAkNHDvFACfYjjP1yBFxWeFSRMeUXnECEZuQ1aUCVLRhx14ZigJaeIKh6SNgS0ZIHNBLOuThqbPiAaRLeqBmGt/hpeFkr9IwgjdiM0LWA5xqqRsLIyaxlk7zOriM1GJ/FlhRaXn8e+4JqLakcpBbMLRQDF0FBrwNYEkSlc/8hSVllTz4PZSclb/T186aiad68gibzthRPWiNzo1j4iYSaE+XH3AfDXeoO2o++qGm/8A7a8uZ6FR/Uz52YpBnVM+VH88Ojetg96VQ9QvW9T9k4hXHDDTfEz/7sz8bx48dPgQ3lRL03cu3cIvfi4gd/cZxxwZ1owAu0bJ9d5qkja9v7+FB6sObzwemqVz4/9m+9fl1LtKaCnIL2dU6BOlAuvOxO8Vn/9DnxFd//c3HvR3567O0dUlbPkObdUutkpNKojGTxFMyyG425tufpyVdsbMeabcYlMYxUwnRZYOLVGyvgoPNrnKLCszU9dPhw3O/TPju+4j/9gn8U5IJL+3dvi3fb52yly5ox76OlbIa84iP8D31e/rzYP8bfWiy5ZL9LGIShwddTmUUax/xOUtZHhJWe9zGPiPM+5lHymvhZbX4nEm41T9ATqn+NXkx7V1995T2f+rVf+4MnJH8YJ0+/D9R7w89On8rB+qbztOimpqxMlckP6fwgpB4jvSkI4js5U8PxQxneITM0PMlKcHlJyw1TYsdQv+hJ+3SKNslKvEXZErqWt5BU2PbTM0tOiNKOKe3+pGBo7OsQ1LdiK+5MkW9M7fR3R2EfDI1hEKMDZJfedjamg/BdPcDQ3qLXgsmX9IxsRatjgaeM947tMX5XykacmBx2xqdqAUYOnZia4qPksQ3mcbI740rOvjKjr9SK3wM4ojq0D1GAfdkmqR363mUDoKEtVLp7Uf6QpGYIgwGG7TgWBUO9GA4qsgRv1BVE7QpoTGGrVvCUEqy5SwMJhxu8oM0j11yop6zrxU65DCJLYrdV7wTDXg7mbVd2ZFfNNlaLbOO9i94JirIAO71N0ma8LmK98b4RrxkffHTqPfrZjnscfdbejMFKX/7yl8db3/rWCj7Uc3uWzrniwXHBPT41MhvQzM7lDt5qqEFEbBcfu+W6uPpV362/4r8yPnRje52N3qvw0OEz4mGf9xT/xg5+VzS/AaNfLkS6ofij1uXuysCqLF74uonRaGP0GzS/OaYqUmDnYIkFrWTAnSZGIRnA8Qunowqi/kYBBE63oYE/Bdd+xllnx0Of9OX+B5j8uMuhM8+Kqos2qG3u+AIyRG6y52bl1UyqvAPmbcLNV/5evOd3fjCm48dc0zpHiMpHH66pY3w8AA8N58SRe0JJFdz+458ch8+7rHgcQHlq3TsLcHNZi3Av4EBTSnfL3qE8tr8/nfHyV7zsk3YzPvzR0+8Dtc9UN2Xa1+RA02439AAgwQ2Gonsb8wCQzg+53rRjisyURmQwMjL1ITvxN3UykJGy8iVhP+axQHjqo/5zsjl80NUSLdowlBnSGuxTxiH+xlrGmTrHa82B2FqfflLWhCrQRpAtJRxVsKEZVEptWBINfEEIJ4ZdtIqM2+1kBRJqzcXH6RafxU0v0GuNOLDyeuUa7bbzSFd/e8URv+cNDCmWc4+OdWuizkq21/q81EuQxden2HlZ91HGLTQZV2xRbMs0+3JcJ1AufBkFa/G6DYKDW1ixfZvK1eXIcU9ZEYvHzhRLgsOxDYHdkW9RLLGrTra9V8cdO9Pqe6Jhm2bFV8mQZ9+EpngikvaLFGFX94Va90cVwWUFY6tgC4D1f6lLT22x9epYxoK11G02veeuBrkLXGHjPupIq9+IR6z7ZK7j2DFOgdKqar0WfEjM9tqb+92Ma9kbbrgxfvEXfpFf0VXAX8G8d+Z5ccmDvyT2zjj7tnffvX332z92S7zvNT8ct7z7TY4Pnj70597XutMDPj6+7Lt+Ih7/9H8d59/+DrE8PifYeHsvSZFrZzWHR/d5LXefRDKdQOHC0btwPdx6cyGmZLTwwJTW+uWNc3HVpYGKS+Z4cp3AhiyGPYOjETybF1x6eTz+6/91fPGzfyQuv/cDYueAOCb8QbN6tKNasv5C3MJGaVF4wWijnwHhFHH9n/56XPOmF8W0vw8yq1LyM1Iz4qVx0A7ib23EoCe2dPj8y/w3MbF3mIM1XtPQZKv5kDtB/+PHjp+ZmftXXnnlvb/u677uh6rvR9a8d9pdzn77IJ3jd6rrcQk/LvKz3UAbTRLffXClTes3FiwYWTDurCJLePlEzyruH1aiDT/T2QL6ioMBcQ4H9VqTOoksCWGZzZFvcTjZDTG97xhHz3VMBRKv1xfjyad2fLDFkYim+r6mXPcn0ZQSw3L8ZiPcbWVdpiRWpm9gsCKRgNBRQcF+sMLmnvLZIoaSUOB1ZEOj0RcPAKJ6Y5SwKFxZB5roBY88vqAgxrJE+b2pULnem1xEYVBrH6cK3CMjgcPGuGJbTXJNl4XApZsXnHTlowPisCZ8ucEQA2JAyQRdPX0RJKxhnilyM+HKUY7nM1Oxm8lKyChl48mYCQoJRl8QAoxFexqf3tiDtHG5NlPUR2LX05x35MnQ0Be+MU+m1OR4Wl3KRIYC7KxbwJzZcmiA7kwUWM/Qrp67MN2aKqjinXNfsNuRtO550lZj6eBTV0e67jdQDnB37WmTeiLOQett1ozx6G+u1ft1u5lfx1x3R175ig/hd6cP2OIF935cnH3Z/fqSJ7dcxgG9Noun/eP6gPTiuP6tL9tIDQ1ml8YbtK1wJm9ldgGHzjgzPuUrviG+9HkviLs++BNj75A+SPldUM+4C5Z+5fU98Opf/OVdDJZU0juY5Ztm0F3nyW+gPaJn9yPq2e41WDQ0mrVhQgVb8FkRG5H6r/ZRcfnhUXsufJzhkFtjobM5FHd/2KPjy57/E/HwL/wHwXf01+2rws09pWdPgxuchb7+GmfaLANDjQ+Fdqd4/+v/R9z4rtdqmybAjDorufTGwF3SQrqQ6P6qRZDJTP1NzGP0vOsPDQCdyn539uuEbsciYdTJlGTmXu4fP378zFe+4mWPKOwjaz79PlBv/shHbtwgXoC+sZ50N7oVD1em3g9wSAPKWoT5gZMlVm+yKKEerwilMjVFjfrwUr7zJigWJbuPFeQXiuzytkBnVOBKUpFwHjYZBYsQsz4UowIkYayBGNT5NonD0WTwn3aqWK6kxwIQr6kdiuyMMLdubWzA7GiSr7lfWqghYsvZBCOZpOImWVvFTdJ2IhOs5fsjcK6fwn+Lpl0FQylRmBUpp1kXJLFfOH3Ki5gtjjnC8EMDokxJBxXpOZDIWYsZTOrDUc3NRcskIUfiHFbahezcU/X4maAwZIVpJtDFSCAoMuYpajl8cthoQ7U6FAeZlQBqrvH5PCstbHYiTKQihqG8xEC3DjZ5Boep8qlnyCB7tcOknHtNYWOo+xORLrzMeq6cW5a7Tp9KdFAdG0G3euwEt1i7gMyT1VZ+8gUtHaZhj90/UavO2XVoJ6pbVlTlsGbhtbfyl3ntnQpnXRHLHQ/GtLp2fUTZ2gesD177dfObPX5B353WF+hq8iHqX81q5jcfXHTfz47Mk3yp3Fx71/FtcrTEDe/47fjAG16om7T+jmNEa0BNc/vrP044OvmEJCcvucs94ouf86Px6Kf84zj7/Asjs9dm8J82ZV63qai/R4cYHQ8P3d9mg5x79QpZybJ/gvBYHpG60J4hguBnyCATSgYrlYTWSmkMA8YQNjebHQ0YCoZF5XtTqa7VaZInVJcrTNd17kW3j8/42mfGk77lP8SFl98pnM5YxrS4iydQ4lg9gjV6HLPj9Dy555Cbyp+O3xrv/e3/FEeueXujLncl3LvBrte2q6yBMsSoXOgyltZe35w+Ky75uC+KvTPONe4JfusX7N1gn0h2f7Aj3Hy+Sz3tT3vvete77vGN3/iM7x7YHxHuSd4l/pqusR1+rU7Q7uSED4oVRtxvLj6pA1U1iJ6g/vhRkjlF6r+DyjJzSI0+MLVlJ5nMni8LFpu9AdHQwLoGZ0ccDVfKQoiCs/mN3roU00i7LVFtJTLLydB/GZojagq94qQSt5TteHZHWErpi0Hhtpb1YZt9mUS2KRjqUElJd7GZehN2I0XOaYIvlad91Z2CIkaIjikVxw7WZEcRo8+GyYcGlhxWYaiZBK+UXHlaVw4xan7tQ+iW9L2xlHt2hmpX/cGFYazyMzU5GKYOddtSfsyNeUNGN8szTVBOFtpqc4JDOAYl3y2+F+iA7BzLHwVuX6e367F5HXRQ05xf5xx5Eq2t10MhEi0mkXNqsi5eaj6YHktVPddDfFvc+dJb8RiPfktvmc6Z2vlsET4kwMkO6GT53Zvoe+/Zzbjjt9X+zu/8TvzFX/zFUn7Q/V8Y5R10OVv1GRfd/3Pi8PmXV91q3mhCrSFPA3OI4QyZI9f8Zbz/df89pmM3D+iGO9aM/gbtgw3v+5jPiid/z0/qO66fHHt7/WPAsFc3ZEHp8Ozl8B6S5lCDNw2ZSRlURijZkEViY1QObnnRSHNkh3xoYAGwCpFp+70ZBqmDtddj0Wirlu/v7gSjOtWsmC+wWk9e8J39+33aE/yd/Xs8/DFAi/aCxnWCM+w4AL3meHbI1Nef8qJtLGosvGM3vife+zv/OY77H7DmmiZySmch4NKkkjAZLA5e6pzLHxjn3/3RYnRpBQ7dxd4JJ0o6dfFz79De0ePHj5/16lf/n/+b71KfcOm/rmR/Jf11rb97XR621c9Q97uyi66cJFbv1rp7/WEecfVVJlL/8Sjp45y+aCbu0pheSyQPYOEQCWwiXJ4xrVffIUx35wNWecpKRFsk5YLNexMw+y1HXq5FaW8Si7LCyBeJ1yuwy8SpvZBwpZzFBsRQDFncFoZbEivH/gNfCq37cwrcCSHyNTfpoPqDo2OGNNowrylfx+clPPUakvIxxuFJ+96GNqC6lzIrUMWCqAV25AmwX3ueFAAAEABJREFUqRKSFsgQdI58icAM76ECxZLU9WnTHff5C0agod4nAAqA4qOjP8RqqcYAPJ3NVajlNCPlmUd4kJrmaWFQ1CEse8CiM4tAKpmh5kCPHXhLb5giuqZnVkG/tgYWvZg+VOVJCZcUflvm8ZpPUN+WbAwWjlhjcZJRNSch1TO6k7S7vr+OT7YXLnOzbcfG2o6tucsJnyi/zu3e77rvX12kL8jxK7/8K8vvnf5gllou94RVZ9/hvv7r78xWsLrkho0dDGk6Ea/ljh+5Md77uv8aR69/19Kh5QpYBQXdlnl90+LwmWfFp3zFM+Jzvum74sI73FHPuN5ndH21mvbe1iCeo9lpyWamIIECYCe9aLuPRYVhrHBwRgwfHEsOxQdD8UcMf8C1d6K2sJIVhffWazsWbfS42169xI0oAzb0Ubi8JjNu/zH3is//1u+LR335U+PQ8OsUVRihvUUfquuubW/pYJjARy7xkB7dm6/+o/jAH/18TPvHVl9qQvXjbVcYYNY4wTCx8vrUG7fTHyYPnXtpA9pGMON1OTsUjjsx14SaGk3nd0iaf/5nf3rfb/u2b/tXlfzImE+/D9T8DLVvxPgz1O2wfUOUtAWTI/GDwhOEbxhODwDaC0Zw3W/+VKt8ezCIzOJTkT50F0d5g21yOHkpIxOzp8LUK9MkJYR3V1ERcKQd71xRhZaMue5TDIe9FatdTA/KQvcR4AjKlEOdjAvkAwUk5WnbU4SziufrJ4nvxOw44ohwMiEFrWI1Ct7CXcdEft0ytshRA2p5mlUzxqOvbLgHoHhcg1600Qdw9zctW1phrZ5+VQewYvhIffmkRJIUQY6E0or7zCIk4IPNfgOIhTcjb/I3ShxPDjUt4rV7SB6/2+6zJr5VyVWRQDeXRUafeId2is9V7TrF8RzoaMhJJXUOeubwO6Xb9E0S30AxPItviGn0iU+kLt4gbF7zRrqHq2vQrpdY7w4bfdnSku8dFruZW+LeqNuqqXw/3cJqniJzF052Ypp1mzapdk4vL/vWjjW5joFhd+kzOe4cLH+bZ5D7Fq2RAHJov5OLVdKyfYaGNbEPmVmWuNbviY53+5a3vCXe+MY39nTZdUlh8zwmu9+tSHUBcprsnREXPfAL4tDZFxZAfrlkn0AldLXKeV9zu9npFJEGd9qPa9/yy3HTO1+3gHhD/xjONw4aWndnal5eznJD4/xLL4/P/hfPjUf//a+PM845t65h1UP83lC47lqP5udH8Iz59Usk0NfPnnUNs08OjLx9dRyWMNTygQ0GBDXx7oo/+WtfYRNpcsZ0rADG8KlvKnyae4JNTKqsPg7maTKz9j2pkRIYaQW6Unz1VCYyFeNI6Xb2BRfGY77qG+Px//hZwW9GEdyEIrk2nhRI6EOh3JPLQOT9fGgToefozS+KG9/5Wn2tqERdQ3XtPsuhvolFKwJziztXBwQacM+83V3iwns9rsUyNOnbwRdkGf3oBGW6O+drsWl/OnTo8KGjR249csErXvHyx4r5ESOn3wfqfrRT+8eJ7YVTMHdIWveloH4D9ZA3QA8DXiNNZVO8CU6SC0WiKcVLI3MBTXeoZDAI5CNSED90riFnpPWDgC745ExxPLPAZE8bkF2oCpr0fAtteDHZ0YS/yVHsLSltUWyryUswGcMROIpxAbaaoMgIsWS7hgHi9SYdkDRVk5wB9lkJ9cUqFerltP2oIWB1SYrNr+wyq0ZvsUuMJwyD2lWtJLRMZOruGowIWeOxYyg3o/hWsSXUhSZuW7Qxv/kQw8Wi8FEuGjvmyHcV7n6yHbI9UY0JTJCwTcew9wPrPnsxVYAXVdCt3DmNPyo9HM+OIyYda+hIog/HCupcpnCs5SRCJXIkoXf9Wo6bHQyhEryuDt0g1MdReIx7NjBOUwVz3woPnht/IGQOaxlf4kotNcSZS970WOJMPXei13lEZPZcyg+NlOoJFwcns/j4J9PeM6J6hMb20dB43VNLwGyvWfIRhUUbS78Cqr5zumX99XpT66NX5kTNVOWaF142jsANyUwj9MVpodzC5VgyK84s+6u/8qvBz1DrFJ33VCm721NLLtsTpWE8la1v73fuHf9WoCLVmc15EGm/ONnM1PVlhCSGoRSdZ6QvffNVb4hr3vhzEfrO4pxcOWJKCpqdCseOWreBMgNvfh0sG7rkrveMz3/WD8SDHvekyEOHxA9tl5qUDY3y5UimyARP+5oUh1cWrHCyTkFerkzh4uiiMwXAnpRDFUp0jhlOCe5CGpD7r1I1yJ6yzUylzVLc/QzeS0RWrvxJz56oMQ8FehoV8lzKhHgY7wufnqhYqp17wVEt/fkDJH0rJ65wzWJM6lZ9JyJNhw4fjod8zpPjic98fpx70SVCJe4r6+WY5CPqE+pA39gcpqmhxKn5Xiqin/P4RZj4DTGv++9x9IarBUa4ddTIFBmajK4ySNpO7J1ERCjHPjBG7CiPzb248GP/dpyhD9bm0c/nJ6b9aAPytkvf8J7JqwY/ZPs1CX7zm970sc973vO+ulV/2JvT7wP1Ht+Z1kknVucr1zdT90FRCTeTuN8YfDLdUjP7BC2pBwmvq18wPd3AzA3AuDBE2kO9O9jl+cBhuUwIKBFoaOuLHww4UOwzoZscMFREUjKhTjEPAZI5xGkxdELofn5bMOKGmFRjXJbQfPZHAIaaIECWUF7QGz+TOWoo38+igDYPFCPirSFFkt7THGI721OK6H2qz2bWtzcjlm1NvC9GH0r5Nd6mgg3KnaTjBbAIuYYvPUP9lZDIi9UwBlKOSwmthdnVtPQbcFyKsOLEaLsP3rVznSNoCcf4OCj+oH1xDmxM9xbYGZ+dOh1yUr3ljg3tZ8JFHQ6TMNWELkhehKzD0OCcZcK2o81i3BNCVQYY4UpbTn1X8IFB5y8EjmKJIuZlQ1+Cdq7ZwW5DY+1nsk5h1b/8/vw5TZVg3ovkbslSJ5KyvaZ6dKxsYSJpz/jF7TnwiEz2tNjqHxrFW2JBOuwel03XZybJ9haIPzU8bDUHo9EaD2Rbq2+0utCofnJWwgeuDrz73e+OV7/61S2EL3eSnoqY7mlgj3FGHjpL353+vOi/Ji8zi9s3q6hD0VKCBikQTnmVwj92ywfiffoAtM/PvkKo1MYspqTA2alw94LKjbzRj7jsXveLz/vW74u7POhhwchMdeEVnNHfIFMIz4xueYT9qOHXZbnOd1c2pZuSCcrNkJX0/tTWM95yrRBK5TLIsxyMlpYhSlmk+1hiFD9dS1T7xwPHxpKLCDE1kUstK1WBt6yMgKjR8grYUzjXuPInaWhQl5khUSRUzv0f+9nxuf/6P8YFd7hjRMYJxqTcAQQOoaegoWKvRGv1+Oi174j3/+HPxP7xI4KqcE4rlBROHxLSzEJ1+bps+Yo1i4ekt55yD593adzuPp8VoQ/X4QGKOqipfw4jYo3ZjrzuYzOOHzt+VkbuX3/9dXf8vde+9v+h5CNBT78P1PzIx+oG6Q5JwneeIyeQpnwZ4/YJ0IYnIH5hzJlgeK5qk7CCRJbM/hqv91Jholjcy56mwpc3fcX0cZF8MWYxToSDHdSQJkmhOGhFW7P7N1Q01p9XU9x9aPaZhFMBF+vLaFg/dvjkfOTUhKJme51fcSYoR33LK4rKxe4BDz7ZbuV7zTG3q4n5U2VWXDXwXiacner+ZKirDkRW53bgbmnctNgoC4+25PpcnNHz1ZPE8iV4qNfE0SKLL4D1zMNZWijTpHAC03CsC+5wnTS0mljUN18ovsx8ff1BABvUKzBJcyZDGBZL7RlI17UywseY0FVyJFHt6sPrxBeUYJiBE5WPsDXsKU5pzNTZaWWbsfa+DUUdE3vbTi57paWvBEdaPvlJZb2HEoMoMUTbbvWIwKKhwT5kVhgx2jmjXxh7AC0trPw+F1b7LCwzQ+KgWweriWvIFXJwALeyfT+bfet1VP06h4rMBXvVK18Z1157DfCilV7ind6y/s60wSnOu+snBT8/7bBPbKbtoR7ttqCfVT6citjat0jAIKJP+8fjmj/6ubj1fX86JE7mtqabtAPgTdqdH/hQf2f68o99YIT2EPPICtVHoktiVjKlTYzovcBW2JBSdKpCFQofi+KPCsYq2AUHWSK8nseiHYPZ4mbIlAKgFekV3p2oA+g5eoQGMUqMRQXrhBDqC6mZzKbe42GPjs//th+Ii+50t5aiV3NnM9TrjGfYzsgXT8K6pSa0yQnDN/z5y+Kmv3xtwwW5hScFgqFKeYwVlRAIq3MoyGSwFvLIn3/3R8eZF91dSOu3tV+luvRa28bvuTrAOcpDuZ/6E8vv/8HrH/Qf/+N//Dtz4sPYOf0+UPs71Jzovm9JpIzE1g8AAXmpXU/hPNzQsG03s6cDp2HyicI8+B3Hl0r8xm6SAsQ+b5XFdR68qdNRs3O4aMuvjHFPgqufn7UOddv6ibQtlPX9k1VNpiZ8dHAJUY6PK8BPetODgMXlSxyRspN6eTXQ1yQwU6BsxeWPfKUWoRY1Im7zm2FVZSpSVosptCNLtlJ4zlU4E2JeNxgZmYkz8yMUSwAwocEZyJTQUNrKFkye4KA8PHq1g2ESq6VsFLKWNytW0kCYxBGhHKdZs/aShtZTVYDBw1ZfPHK6iype58DJN121bUEzZvRilylh64z2p7i5u03Law+VbzGB+lRU83zNLTfGjUFGqkLNbGvGFcxLVFoMCQR/kJF/KgLfvNlxFMNmtFQwusXf1Mxez2bKn6ENcsex6DpdtdHWr3zH6B3zqNwc2tnGeq3TO6ftmqIdhFf2xHPVsvZ6z5tV8LiP03DPwDZ5xJn0wyvlfWYa2h8/fjx+/SUvjf39ASzqMn+w3tAqD50Zt7vfZ8ee7PKaU8O+LzaTil2jCV/30UYwktkipfViArLedOXr47o/+TX5TsieirRep0Ld4Nz5AQ+Nz/nm7/Y/nCOV2id22ZP2kYWEcy0QHPNIZwin2SNausSMT1EjZfBRuZaOEQw45wnUFBZKmO6buFJqULkrAYOD7Ynug4MRo/gdwwdD8VHlCL0n+UB+CAAVSwwZK297hhtxF/1B5nP/9ffGRXf8GFFUuPUhVDyJkjpI5e20aQy7z2un+42mwvKET8duiff/wU/G0RvfI6w3JqFQJnxNzZdZSc/1MifbH9y17uFzLorb3ZfvUvM7yp08eNroEeN1s4+h8vjR42conN599VV3efvb3/4R8bPUp98Hap1wPa/tRz642f0m9RvSY93s+UFxXUtgUDC/KHEA2kOiBeqNWpgk1IdlYKH6uBKZfTE9tuL0KCOhRGZZByECzgx1p1uSTUfIZQBSSW9jpnPywGUs4ybBO0dJp5g6JkuolPaqQA4lCuRJCFCn5CBSZQJjWAGXiZ8JKqBJZotJosI5UxkdmOaWppmOV4AETNxeWrbdE+XMU17MWRwyKV/8SgH187IvuFtRg3XZiDEDRA3uheBSc/qkOBjd4qPO45ZgQLcAABAASURBVEjl19lq7woRQZiodVsxRsq+53xoCCMGVxTd4lsHoNYRqhrNTVI1WRckxOcmuxIWmIFVoLohVptAZ66cMR6oypTs3lTl+tlu1LmlJ9GUk8iRzE4/yxlQMrw1Xo92Yhi91wCd1F23Pgl9Ic+XO1ecyuJL/Vy2cg7KL73n19OqrgcH1ff82tY19N6nUrvmVH3vWTmw2mPvu873CMsjjeJva/UrfPHhZ2ZIKqX5zW96U/zFW98q77ZIVtGyRMUNJjjnjg+Jsy65p14jisYPA9RwwX0zzvVCkuJvypA+fusN8f7X/0TsH71pk7Uds47RA/qS673xd+id7v/x8cRven5ccme+sxgBfbsbaDqXwWgMBXgyAvHKVCzfkq6rlzuc1JlJnZNb2TkqZ8lXPM7K0aYatoSB8v0mJ47zHSeudIzrbXHFW2HRhnDX9X6CDTHJt+BLfU9kzcc6OUxg9MEWfGfdgyd9y/fE7a64awGky+OAwq3iJKPX0NbXMPIBl/jIB94a177pxTHt7y+tRamty1mo5fEs0x9rxIG9eXJZxvkf86h6XZDY3Idjap1kWrTDIJt+Tnt7e3lM45z/839e9UgoH+56Wz5Q/zVes+4uN0XGm8DyMPDEoPNjJBI4JOM8v5CFCwPKTLGlKUCqv3mQU5LK4NUXC3tqwJf1JIjCq1dRC/d7rBh8NGANFSnaIa10lQerNq0AYNttSJVu8CddU+1HrDE3sSNhkhlu7TFT33gokohWbbpfF1NrkgRH8WmIKs4sRy6ZWau9UIkbY9HOqDKnOhQtIoUGwzWe6g++JBRi2JytYi4DOjpjcrwP2aA3vNCQNSTXoph6Y/gGNQH0WL5EYNQ+ItSxIQOHPg41OSsbbXgv+LvOFrwVtyM1AhRaKRj0oqksBqjy8oRplsyOfImeA80RbhoaykvkbItxTXNzUfpee/2QIyV20LtseNiXN1uIQx33TWnJFDMsB5peaGGw7zs2x7QJqN0OrB+M+s4FXmCOtpwlPUW/3IU02a33AdyK8bou9R3ZtH0zvVbvL91t1O11SXRSr+eSO9YtvNK+x929inMqc9VX/35tYGjVj/tf9la5XXusXpXX+1NvWsAwj7yIl7z0JXHkyJGWX+caKNPwZgQMIpDtyQxgubmn78Q9IfYOnxW8sKeAGDVwdbH9PEO52Z+CCwxB4UE8O7o2PX/X/vGvDD/qIcKJrlfrqKE6sKiM6JpPLq3n5R/7oHjiv3x+3P6u92g1YwPtp4Vl+owlh1VZM/JK9IbF9RbMvsqrayYWTRzNkknwJNtwRQokYDJzLJ9r9b6VM12TXGV0asxNBZeHg1YU9Or1MQ6aDDy7YCOn+072wFZPsy2TffZJYF36lEd9eU7P0+SfW3/iM5+3/TPVlMy8DWd8v5vPdIPjcFyzGl73Zy+JW977Fmf7VBmiicdaziRtQtLnp3i8RmFjuHf2hXHhvfmNHxSIO4r32PFuO2GMBx9X13n8+P7Zeq4O/dmf/tnHfud3fufX9qoPV3t6fqDud5L7zsEfdLq66fXGA0FECd4udUr9Mu2ZwgdJWghW3HAFEsURmQ0LDfl6u/GLPHPAlfILThbBn5SXKGy83lCIxQ+gvWVq1AJUUA0q3JzZ9Iof3qshlXqTEeE46oRmn7wwJ+WzTDoQb0oypco1uLcrXDOpnttKKkFP0WJsF8KR0DA+LOXjGGJRVuL1QMzxFO7VEmUW3P0NLlgwWojrejs1uUauy2QtM7+hijn6IJQPB5cPfrbCbElI6SkolrWUNRAxY8SCJcGgxv1FmP3GESRKY4IpsjSo8kLIoQBsuDcCM1eTRMxFyPWInGNPPBiV0Y11OzYIB62M58YW36En31t7muC7x8TOBJRMNq3aewUQKi5e+ypgd5mUpwvGYHN6DXs0rmnuKb/LzOtAWa6PC8jUq10tKyanV7Zie81mtj2zDxIHaitQvvpVrC8kQmodOU0q14JmwFDCviZx7WnehvZR/eGRj8gc+XHKo/cpW70oZs+Z7LnWjsAPjQzBsieTNKH66qTdmqnwiG6jjR5PccMNN8QrX/HKXiTbc1DpgUUb3gyI1ZQGjg+mNzPF2ZfdP86Rmqt9pPGKuG68TK7XjSKz95KVkLfOfjlHr/3LuPbNL9J+952OKDy2Bn2V87qy/RnGNZe8HfXCDjGheBfrO9Kf/f89p/2YhwBwrcf+Kxpr8As1TetlKm4wRlCl1ANHWRlnltTsVTbMxYc3tSw+WGwPrUm2XVS4XNNuNkw0NJrtREKUePWaBxRdMqlvWENjkmpVnXfzHDPlzAl5GcuAucTldayihUs8xd0e8oj4f57xb+Pci26/pCjpEbR2Sh0qC8nJCkeO9tzAZuBG7N96fbz/D14Y+8duaWzhtDBfzy5+q7BROnT++LitKEI8xw3g5cK/LfBv/IhxwBJ5hojnILbeu72PqOGyKQ4dPnTrzTfddNHrX//6T6nEh+98en6gbjexjtWnXi4zd5a7jW/t+eFGGlLMzRsfFvGFRiYEe/IFjqKUZETsw45I/Re1OwG8SQVDfjcwUgFL97cShbvF+yDVGuB6BXWggWOmMa/YdRuYYJeolBZeG184dOfkI/O+HTA1hY8qHLtn6oUojL424ox5sFXcAt8qfPH50AkPJcSWiiBAc50roAJJ9PdELQ/aDr5cz6pjT5jd/eli5jJ1qFsXB20iNHuthnVKDGPMsyHHvU68iuWo2Ncvt8s0JzuC1WKINKhpEL1xrcKxNp4UdStXy2tu90jeLNx01vRG2gIsQgHhbMdmqnZOFhilh0JK7U6N0AzPWuHseqIrVCrKTmGMN1e2ktkKA35WzkwRhSGZSVIKJh/QqlgSrYqeweh7wrcONbPrQmdrUswZVaB5Ci87yW2SqXNtsdyO2o6vo9EnmdnrdDqtvnDm0sx5Ywb4W7JxO4sPD+U4ej/i9H5dPExL3QBGKugbwVfoMx8tfmnfWrcNjUxq6ZPyG5pllzPoe6z9ks1spLZmJudDHzjRehGjYGVjHhmv+d3XxHXXXReNLBsandf7CzpQxJXUFhqfWHuJSH0H7vGxd8Y5odWlEuMVZTa+Ye2dJtRihfnMe2xbddO0Hx9448/H8Zs/IFYXEYZ+xSS3rEEU4zOtEmPRHFOZWqzkuRffQR/c/k3c8T4Pisx1LhTOTPle04DulWoNiTRxIQTk7OtasazrniKLF1Jey9GGu1DjWI4kxEFph601nYj1mMyMNkcbE9Zr29EkxGdSHaPxhYbHuCH7lfHsiTo73kq4fopM8KZTaDChcrluG2IUnoDVvhR3gbLy4Wfc99GPj8/4um+KM885r7LA5dVefF0RATbvXaS53+zACG06agiXRIgbNW6+6vVxw9te1ZB2/3yNlffsGnmUtWvxsoK8IfZjjglBs8PnXhIX3OPT5DsRNVq+nxNEJ0aOgfB79bgPU1IVuU/ujX/0hvvGh/k4TT9Qt1PNZmejO8CNnm9eS3Se0kZsBUo6FVd3DhHFL3/uoZ4dkS2alFkLmFTFEqXka7bvSYGg+RlpGN3BKlRUjsgb4gdZDTZgfzikgTd/QLHPYSnkjZAStxScLV/xVNc9t9KLjN7EqPiulwXGzDo1b8OmYklU42YMeAqGrjycB2JzNMcPjW5FwPU22CyOVFL3R9QtoQBwtnLcX6BcllFbBXSRQcCxTTfChjbj5FQtDOm8JjvzxHkFDHCWwYaGracg7b2EHjNp/45X1QpotM4RUmJcTbEy7iPr+n6dik3uVk24J8aoszNOAnkmen1PCVZpjxYLTm+0o/J9i7CtqGicj+628GSz80Yi5uUgSvlbodCQ6w4p38974EmHWlJBA8gOmMTBoMZb3AzwlpontFuvrDhURH9cq2LZTK4nQiYYZQtb4lB+wWIetQj3uOpIdJ7OyOlah0znca4RGUuNotRz4wRFVUseNdyuo/zikkNVrWOlLjw6x0GrK586vIVLFNH3HBr45NHis0b1LEykyNSGcaJbgu4Xr2rAiTMoyUwAKevIDML5VDjFK17xitg/vl8h10CLUK1tg0fTF+t51hGdkpFGqzMuuFOcd5eHG546odVT4gREnIbXG5SyijNle765uhr99fuf6MONvqtOHToxiaAaPJ2mjOJeS969GixjgeJ92akyErymZfkftTzuqd8c93z4Y5RrHOG9bVLb1kzwWYlYFGCKTOKQjWUY0qR6PYXCJ+l6GWWjziM0FPl13HhlGq5c35SQ6qeTMkeTRLAYU8CsCaTp0NfI5FkTbKlEwSBZ23JdLO0yarTz09UoVjPj2k9F2occhHMxVxxQxToOZVwg26SH0LwmTnV/0OM/Lz7pS74m9g4dFtCJ1InjUJYQ9Vpy3EPWOzeJoKlieDJ1kQ0+fiyuedMvxnF9t7oQCOUxe98dYkldC/i8hDEh4sz3RyGXff7dPzkOnX0RkRSijAWyYhmHbiaP/clYRp9mjXvs2LFzpv3p8F++4y/v8R3f8R3PMPfDdDo9P1DrvsTUfsuH7/5wutwE8h0iTwzOTRpxbqrxDuo5hg8uiIdlwt/ghDkQlJhk4XSrsKcDPBjiYcwJoXpB2gdPxbExko1E9Ac5FEcfKjQuKym05cH74rzQ5jwsrSkzUuo4ILV6uXhwUmv2VpxDZtae1ANRhAnRQokg7X4k1CdkJaSUlxCgc0LYloggoRya0woE+cgz5SmWKKWZsG9SSNUUTmhVOFXCod3NukkpsIhwPiJYKnaMZTmdJ3UbHPJophoqx9nJlMAH7lYorkwAR59bbQtjHOZD1iKd5nM3yQl725NyEuPdOmASQGOZpRe4FAwlr7BEAVgF8yw0vCfvrQjMfOgBx6e/ea0Kn4ek3kvFKCDkWflCMFGsnpVSppwgRz/S8X8z1NLlc6MOGF1N2obiKWaqIvaPGTF4/brXueqdWTYig+88V5ixPQrL7M9bxfSOKL9shigRkcHY9iMyyU3RRyZxRewhosdrC43ridXofcpmUoN20hSGYsFqz+TJTThRHFyub5pj1lty5NGJyZpZfTPLXn/9DfG7v/u74WciGOCNjwu0qa02nG/cTY4fsIgL7v242DuzvnsI3a/rXk+Ny8koAO+xrKQ9IuS5TjjqoIv8wBteGNPRmwV0MTvCPfCpCY1u5Z6KdLpsZsYjv+T/jQd+xpPUFkANaC3lD7DahgCJUpot06RAwsYz0ljIatcxjwYnuHpl4pHVNcowT8LlltCT83SUmtGIeva0ksljQXjw3GTQTSFf12RKGkade4OmJrT1EV+irx8tntfXeurJHNp3RK9RT/p1HsXRBxz8SY9ZqmJSufg7uLRwW+hWccUDlwkVR3jKYNBlb28vHvVlXxsP/NtPCqeij+IEoBsolsQ4aD/G9gXOvNlx5sg1b4sb/uIV2v8U3uckVxkut8cKIyjzmlEEmTAhdAYohKic3DPOvzzObX/wjBAQbdCDOq3TkKr4GUqEAAAQAElEQVSZAzkDPagduLm3d+yWW26+3Wte85oP6x/7OP0+UO/rgzQ3pv+PXaKP4fQ7xE0xF0B3C7/fWCCe7KHMKdX0F3DI50HXq1FeeJiuVmAG1ROOcTMiBEUNoZ1rQHGzxdHbE4saa1OnFEGgGowc8o6FmwMgmq9FvjHFckMUeSXyebEQyA1ypoivXTguDDQ8zFOYJIRM2JTTZGo2wJdgKwzGnJcjAYpe554CEWkPg6FAUGibRBGKYxxK+DggdRwfhSuV+HY5DS4nU3fNhQRShBzqswTQa16xpALhKmt+bG0lNFgLlSuZIlPRJHcUQWql5qF8zMM0Tw2yr0l8zRGyrgsGAVYqt1+KouVaCVAXezmiRdlbj/DHJsZbIb7WwFTzHhiZp/58UeVnCmfJrjxeYwCu0dp0hI7t1+jt6AulMXFqbaq66h5CphAFpsgFBBvaOcDwsF3HXMd67yFmG+EbER51HdrHXF8OvMwFn3QdLtBUNXIs8JcNq0QomIykYjnsxar7qHQmvafIXGphKWszTTbbRxbUkWsEXCt9Fmy9x4xM6pZ8REathZU7yxSiKur4JF9MbSiz99jOQVIa4z1njhw9TaqPAENDA0ymyW//1m/HzTfrg+lwzuEetX6jncD0vhsU9cgzzo0L7/XYSP2nKylCb2urKQtutygyC9Auy69Q5ZPiSTbj5qv+MG6+8vdbYTOuU57Qvhxfu+yWbAArnnpIYNzrEY+NT/yir9Z3Pg/pbAG1K+9Hk0KWkRFVsWbagMmV9HsmVxeXoRi3+boQRVUtR+gyh7gZfcjjxd7vj0u0Dy02iQcrU70ne0zWdC6DT2/pWnEijLK2MhGKSE2yYCi+WkcY07zVW5UiwIPPxqdgTCGqHOU1R2CFYcUPD2GpvQubuRNdhCs/GZ8AFJUosmMGEwA6LwwYcfjMs+OxX/Mv4oqPfZD5umGhdrEM8eZ9CO095K4WdKzJedl5HflqEfv7+i71i/Rd6uuWMvqS4zB1fV5b9KiLpAOR+NXUs/h+r5CFkHuH/KNRkYeK65mknYju9rViGG6ouNthD9O0fzgy9978pj+6jxgftrJ32u18/j3U2tl88PIt/W41yw3hLodibiCclA9mK8AcWWEJLyMy9aIVX0aBpDksp3REaAYDiHq+COWqC3NpwsNtycwssvAqzcjUWnC6Jg5ZqcQPtTigVuc1kTOgSWGEpzho+DIHisuJ5aRqZebS2c8Z0jam8DamBVvSAglQuTq6wDWThYXZ79ZBNI5ASTBUNK8hH0gHtjIEtMRy2PiuMcCk8+y1bITeivkuCGFb1G0zlaAEjqyjPmGFQ2ENpSWAi1FaATLNbYkcTPa8TvNihYcG7TqvhTKLkKdIHLvKsB+ZAOb6o40ZV2L2VdfSZXwAcme8OR1nEVSUuTcUFAydmxN0LQLvwyCpPQRBO7he0lh6lkKMDI9m8HXnIhoZru9Z8IUrNKZI/acwaC3AZ5uZAcwX3GAoxFhHH4B4wpFSJzMLuTnojkAJ0eQzagGAFCizMAxxeDOxNcgvIDXzRnQe3e+W/MIuLyMz5U6yMiuZFKEyTUyNjlHXErPpWHHWewfr+V6wxjiPTN0x4E45YD16Z9Jv0t6xunUTReVnloUXUX546N77ZmdkphE/E64NYeFB3ctf8Qqd435E0WIZAhpfhAXG6zh+1x3YeXd+WP01tlpFWyDTQQs5h1bY4GgjcwBwFbNfXVl84A9/JqbjtzbmaERs7YwqtGUafeJR1XsJRZRcdKePicc//Vlx1nnn+9ChTLoGpUSdQm4o0Y18SSWF6bp0T6kJRaWqiWEQSrkvoFWaZhMvjkgECSrf7w0Z9E4gVAdDbJepKb1VEdGJDmIZwiWKSZTHXL2E2ZmCPiKVtLW4QgAeM2rw1zopJKM75j4KdSYRqf/ITWUzNCZpKA4NdTYmF3FKgK8bQCp/gi1YUT2ewi649PJ4/D9+Vpxz4cURrDnFMuCiHSGPP2LEXTtOj+6Tk3/0unfF9W99mSIlFWdqz4pKuq+cBExpHpXwnqIN5TJzfvtVGGddfLc4+7IHNAJGaGKlcjVH9NhnGTV07XZ6zjelB87Eu9/znjs++9nPfmpFH37z6feBup8hP/Lhs2Zq6pvFhHYitsUYvZCWe6g6bhoU7rBCu5oyM/iiEc7rxQQmXUTNGh9uKCTXILl6IOegJTFZIDNdUXwVNDFJvtD+gCmysPe+zzknXiUj6G2OeuD3TYWGaE7JDfmpQCbwoRFjCwgN9dBMXtTINDsC01IxD4FgqFzJnAmdH9dowAlNkjmmr2NPhr0GHv0U+FJ72hjJAta9wUMVEfNUtAgBsxt9tGZjwpAmiUqKOOYL8czWA56uccUFM0MTtahcS/c3LY06ZuL2RFt0zsAHQAGJsV173GxmdyBQ1ONm54tQfoR6HSVdRVmkyMykaeMSzgVSs+RDiczxtSECRahwRRZzIyNTCuK8nIyQRA3A8mJGlR3h2BhKbyCnFGZuFk6xCVU8rfoVVhCvI7zCdAaNmlm9p3ZO9VULprzGqYgZboGZ+B0bfTA0V3v0+5ngKqseERmMwvDQjHU8YlWXmYAbPDDUqTblwMmGhbDFjzYyC2tGaIonMwtrdyxn9OjRo/G6175G8YIpWKTDS+PKdbyimndgF9zz04PvvBVhx6xtZe4o3EEFytR3p6/Wd6elEQfUreAhmLRYnNrYO3w4Hv/13xoX3/luLpi0Lo6ePEyE4957qjDS/0UbRCEkPCbNheApiKBHhh5UKe9hmKb9vbm486rKUiBjwS+GexmbAtRu67nEESypOWosmV1exIKWP4VHNZFLPsUCzxbLeN2OEac4WDSZSqE4M2kGR0kRTzjWeTlHwtsXtdWpmFT1d33ww+NRX/51ZrfDbb6MyjU3IaiaBixmOgiHQt0U177ll+P40RsBlmUoUzp1RUGPrNT86ClXBZqV0xyG5Eti7/A5ccE9HgM8KBmFzQS9qyrmwVpzIMdnJGvJOHRo75ajR249901veuMj4sN0nJ4fqLl7/pEPHLSfLr7umKQQnKZ+WJXHojwdCn1fTSbQgwPebjSVpCbd6O4Tz1olFe4gdGjqi3SAiimEpjXGobXGMNgrgPjly5FEZKyG65SYYfkjR6FTslWnqPtyA64sy8lEEEeNiuXDRwFQfMEWYqkhWR8hgfxMJrNqAkcrWuaOYVGV+U1Zdu4Hm7jZzBbARyFi0ZYCgj5fEjkDmkZfYXFUKHHdZh7OJjZylfOtAKtmVFiVso2OA6DBcAGOHkIZ4ZPUQUtheI+ZcdF6K1zvtyaXdde51URjuq3AkweUdN3B3uoqLthIZe9gSs2wf44TQAlJ9Guyv3ERxjzFwYNeB2c/RJmDFjkI3950f3T7hpZ46bFgnYVd8kRNT2D62r2OuPtjGThxt/ibuqtuzekf3NfoqUYnWntXjyl+7/deF7fcsus7vbv4A3YKSx0+/7I454r21+9D6crtR7Kj3w7Ipde86UUR+8fsf1DT7geitViv9pAnflnc85M+VTnwvkksKlivre6FX3TweMctG6sBtgBpPjH8jPC+ZAMNj7Q/aU7FWMzEJAWT0R6Yw5ZcxwsNVYcHOHkCLDpi4FJgmW3Z5HZit1SMPnwUrCscKW9i3q/yvm4w+cbkY5cvAgLIyYxCS3gzZqBF5T/kiU+Oe/CPSOczaOm5XfEKxe8JfKE9lBtjD3DvL+Lo9VfGDX/R/lEseLSBL+2XZ1QxbVppjDn7bVm45+pvdfbO1N+KEKx0IEVruMoPQV/I0BR7e4eO7e9Ph//gD15/f0MfhtPp+YGa+xD7miXzoepGcVd52PuNwOehxaLcQCwKl3L81kMdIhOwAVF/fiyErPBm5IXS+msaAKlkeVMID95qcKpenjmy7GkGiQcF7zwsuuI3wrDvoVpbIN91laHLAkAhoo/XUCBLKE/Xxdy0c7Fog7n+7nbb074F/z97fxar+5Zd92Fz7tPcrqpYDauKZBWbIimLLIoWJVEWE5GOwwiWRVpSEDmkkASB4yB2HMOKAkFAXgVHMEEFKjoCYjkPkgM4TxYf85AgzUMebLW2LNGmaZFgXyVWQ1Zzq25zzl4ZvzHXXP/1//Z3zrn3smSdArhqzTXHHHPMuda/+fbed99zT/HTXycufQub197dr2orkU0SJssTjBy265FufQl9E9BhF1rvix4hHg1G3NY8vjn8pjPc8xObR4tNDrgMDtG006tIDlNOUyW1Qq3LMOUlzE0YHlYaBcl+0HExdtmOL2S+jxfcsd1RaM5Libkmh4dEp0mZ8v2+zFyKWvtQqNicF4IGwv/U5jzsaf9rXMa8hJOSYH8UhY/6ilHpo33QRTxh3Wt2ybF/in5aM/KSrPk07RItkHlZv1J3wHFWfbX0Nk+rvZuj/j/9T/7TO33fErG38953q971bf985L2H6zW8q9iYK/36ld5U8fpv/VJ8+df+7k49Az/hcHeqjgN84Fu+I37wf/5n4t79B1LBj2BVMOeQb6Y8jMg563sfAfxw9cHBl1Vt4SGHya2pPA/JsXKp2L2EzXWMN6FlxwqXHn6v23KXNKmrph6tdV/F1rUn2ZgEGAOTk+9QcM0Tp0BTn9iVDu8VGiRkmgrmpG8TjYf/mM4P/xv/+3j5fR+Yuun8jQpMDdaY2sbyHQquP5MB3m3cxud/9v+uf7Z77WD3usnyHq+dLvMdIxDWjPsvvjde+sbvm9W7Q0Tchvoabq59xqNHj15UlJ/59Kc/8olPfOJfE/6am8/nD9S+jTf1JPiA8oE9vWQWhN9hVDxDdKGBJxb0T43EYIsBXSBsnWJ5thATyPSlP3pQ7pw0oaSxSqyR5yvx/hubhcmRDA1j+Z7u1WR7JQ21sKn2ElOTTV1DqLz7ysNDyRRFly1aNSO0KG8HlHFGOVjfogJah6yn8Oojbsdszwcw3DQ89rzvjdids1Q9RRecmNimA3EucNVNAQ5TAt69pXUTcaeJjpzI7oWOOs4sOohDA6nccf0EbSRnn6bwa28C5xEqMJZX6L0EvQ88Jh7KjgUTUWdEEDqeyILh2tCAkil5Oqf3mLxUc3bxDFcTxRS0KTymaujjDSbreOInuvmN9y1pq0lJs06VxXn1S2vEKQSk1BR4TuZ+2D7SNa5zdz2XyO0nA466C8HY/9xn5WCv3YCDQ0e/en/QXzvPW+WeVA//duw4H2frSs56Fx/azrXfa+Fub2/jb/+dvw387dm126GO7/q2H4zMjBT21NE0DZ+6dEH7TcwPMHH75sY8C15p8pSSm3v3/Hcav/L+D1pV552fycmM44omg2OfNmLsrCRrdrCWFeevfvqMVlSZuZpiweC2YoVHRP6IlJoTjhwhHgPDY4o1YfhKicHuceF9XQUbCYdBHR2I4vJ+ndIEWNfGHB2Tm9Ry5GSksBNPoJzch7/z4/GHfvx/JbTNSm3EhJd8fROu5Pr5qML9ct74wq/FEtsyAwAAEABJREFUq7+6fYa2Ppeft1ldrs8t/dIJa0beux/v+tb/bun2zbpmZiJRz2CDk9mc3q8x7mfm7auvvvqBn//5n/9DW/JrBt48dye95TfTV061Xh6eGCYNL1HqKRHyxAX5sAV8iHROXlKm06EvPNIWOxQRRyCNHgNQ6oiMUy40MkJTi2pDw4F3jtKK0IxQXnvJxRr0hoMssVIWB5QX8ut6IwIddTF1vj4wFh5IuGSXisaTEAzLqceCRawm+d2WDrLzyBW7v3xPvf6Gax/0re1zopgcELr1jp3TokmcCARSFsLQmKB/oIRPgqhx6iXKWhZMMRNNArRogmxcz8qhx7g3iGTkCC0+gEP/IGOBQy0uDo6m0vAQ1ZK+V+YRyOiRFFz03kPXJe/VsLJywhnhnBv2MhBWwMZ+f8SZURMuGKsmYsnJlDJlvWiCVU98mNRkTVBmMJc9Z+qawAkt9JfrSS24SrRqEr8j62bvqLiKLo5X5Ntezwfh1l/ve+1in83RL/Oa7u5Bedfusr9d5nx94Tf0kott7Gfd8SYRvLykX/7lX45PffJTynz154P3fku8IDt11tE0T9QKnnZ5U8Tf/Vv/Idgk/gm47/oXfjQ+9v0/FJl1Un2XudglI+8wMbkxPfGImFHpicNjtjaupRS1FnN8DdpZcsQYOGqH1frgQ6Pog6tYCX+lgceIMXDZcc0guM7Ldyh4TDpjzSA64kJw5OV9A4oNX4G4eNJ4So4+2KmUO1e98+Ymvu9f/tPxkd/zB06KFZRshSfgb9iTWV+/Z7zVDf3D3Rd+7v+h76GTnA7lOhqX0DxYyVN7uM772UTwR6XuvfT+4/uOap46V/1U0XNCt1T+5ubm0Ri3+Xf/7t/+vZ36WvLP3w/Uvnu6s7qphtxp33gW8bzcQCeJBfxWiJwhEsqUiXAu5kAwTEntF2Eow0dSbs7h/OC734BisVqB8NYPljAjlYsARw9J2SCzck3bN8cenbaeLEAkjrBNlCG1YPJ4k1qI5UjLhVNwAHyT+pTk9uGzfuY3mqNTEdUojri1sxDHZUgR1hKwZ0SQOwqFlHNKPeyPRcmoYe6A1SOq15bj+Tr0Eh6GXhTOQrvmRDP5coZfNAALLz6L6yQq7eRnPpO4DRFYfp+iNM0sD9A9gMxUoBndE6/7gguPIWiBfZ1DCT0/3s1M5TS5D2I1CeQ8wW0igHKeCwvQY4jFaxehCLBSR99YAxq7k9M1wWN3cqrm7LRdOQdKzOm6lRTJmeT8IORXKPzMWc3uyp7RRJewas7H0+mfUbsKT6APchSf+57EbyN4++fJ7LPojh7HubPnfg/uJO8QR88jVdy2nVNP6/v03Ii/9/f+nnu87eUp19mv2ru+Rb9hy/2v/9IuT6tTes0rOj6XX/yF/+/F3zu9Kp4NrvS8LHrhXe+JH/pX/2zcf/iCU3obdDnzvguZ9ELGYC5788IjqEOHISPGlw27WoFpPagsy2lF0z0U+hxwYL1zMaJKm2sPDcbC4/J7MdVOeGlde8hRrYHeFzC0YFRzLrBOi7PGQElxjkM94LDQGIrl5koHIhWUc82YGAfGGuNlpry44qhXbs3hv+3Df3znwYPFzoKYRwgPfe2372X/hn2ZWw0iUrnXPvNz8dqn/+u4HHW6yXI7JtzKfWzryAuMeah7D98dL3+jfu7NUVXTVTDXE0eDyeP2HCnZozcfvTBu495v/MZvfBjJ15o9pz9Q6zb6P0qUH7J96qavhw3uHBgj5qt0Y+JlIvVydTj8YowO7YfzGZkZoRk9puygDrQk1sAL4LqBwtY05Zg9OsdLuTBZNwD4hS6g9aQZ8aufexw//be+En/D9uX4G39TGHNcuPKV++m/hX/t0FkrrvX4yf10Y8fV67xP9TnrijvOccQ//beE6dlG3795ufeMnZt7nrDyxKceUwc3cz+Nf4KtHHrMutkX3Jy8zwwnO1/n3FN83ZMZq+a49uZ03egw7gH+0qjDFq+ajuV9Dnn2Mm4d3IZ/7pOPw+/Y6BclzsPv90Ztr1mx1InUrPjK2u9qa3iPW9bc+pCSmKQc3U8pEZoSKan1PMUpyXanmrPorUVq9TThfglnXcaTc/po6nxn/WWUl8QT4r2RvoXv4UVFnWcX7PhCfBFW7QU5w6flpuQduaf1fVqOP+7xD/6Lf/CO9oyn3faZe9e3/uHInEHvwsv2pNu5S3fcev0k8Pmf+392p7fv955PeOH/4L/yv4j3f/PHtt4ZuSJQHybFN0Zw/KjabELLUsqUvz7JdMWlglxzqS5gtAmQgWPyodG84JpwWBNnPFw9ZrJz7aHB1/Lw4er0Kk3q82oswP3lWcc+4Inx0gNlRHKaIHg8JsoTjDk4Fvcvvu5+4dAZGhkr+Nbf99+Jf+YH/8Xw6C0IwHhMOtyyPcf1rATgLB6PXosv/vz/WzuTK+NbxK5yOy+Vd45YwJfSuNKR+odR/uNEhzPHHXbci2obPt1LWD30M+mIV1999T0/8RM/8W8/veb5y+rwz9mh9r+HmqPpPvtd4elzwwn2L4Lw6OBtCshbK9xce/WjRN+yAlmECM0hP0JDWGvNJvDmvVSu+zlCEFH9wKVjj7gzlNc0jXeRAD/ouEyLwpBbL6cxFSQwsEw1/9kvPop/+69/Pv6tv/Zb8W8tD/7NKA4s+2vS/HU4vOK/jimG2+v+Ghw56dwTLGve3GVO+VM/xdbJw++1zS+ue2lfcj6n6ozlfT68DI6zuqfi3V9i4qumfejhXuphL673pcaccr13x+vMyl1y1F2z1pFrvLz2hceaY8/eZ/HSrXzvfcGhVe3/6x++Xq8N79X2quhtuTs7j+dDgULvVL3a66WDvTC+PVCkrcpVyUl11KPu1MFORoTmDKbbCXDbTL9j19e4GszDr/gMWn7pdxW3ueKn9yrN9bX66y6tFhlH38uanER7wh0TH1a9j/jtoq6/9E/qUzp95VvXcqmsROk6V1xH7fnr8n7mZ36mw6+qv//ub4yH7/3mo+c6gu6l5pEArSTBXZv61z79s/Hm53/5bv4dMbPp9sn6ug9/JP7gn/rX4ubmntg6k96ai+6p+Nr9H0EmtKYseoxLsAipDoyqnhkcBrNbc1kkX0fUoQI45auBKGK5O1OaEzdmh6lf9UOqyelOBCqo2MclgT6lhMdSYkyO6fMCsM4Le8/WTd6ccpow+iq4kMA2Vbe0wj6rKjRDJ4k1Mh688EL8wJ/+X8fDl98V+pVyXB8uPFK0XNEpiGs9Xv2Vvxn8kaSYg68x63jiTh0UOCevVOy3Z51CuZe+4Z+NfPByHJcjMvax1CJ3rPA0lZul9+7fe/3Rm2+++Au/8I9+30nyNRA8fz9Q900b8xHqPpvi6WPQ5rSA4UKYJ4rDd4w3V698r5SkdGPmkKU3CbHhQQqjhr/2y6SExVV0rFXNv/ILd5BKc7JFRQ+xmtGbS9cZe3jyDhZwFPTm8DpH9EAPRgrGE2N3sAj/oybJadxD+jW/95d8quRmgNvPvPAE9AOiUxX3j2OzhX3zvQ8xRhKPuU6LsRe3mctyBk6zYevlT3Pm4AxdoMhB1BcecZrRo/HpWtDPBA5Db09OwXS+Vi+TmE4KH7n2FOl7YDa4/EpGxB1em2jGaYjwM1MfeDtxYMzvgsnVFtp7kyNAjgTfexqTfIJJX+955fcymD1HXJurqer6nde3+0pdrmjE9fF8C4ll1cegliVSuOMuEn2es/mJ1LlOsXZxr9JybVwPXhkpi0cCL2Kb9Oo8HiPdfsfFXfY49kFbxl7svWsPfPRprvRVW2tpzlhPYNKHfhISHpyCOetsoVfzUnfEoXHodOrZqNyhk0x9jjxxaUAH/4u/+Evxm7/5m0X2urdZGIC1CH8Zw8km/cpHvl8Bz0xumzOtV7UR57ki2Cjg0G+nv/jz/x/gZkePjTzDXXK+CVN3nPH79dvpl97z3o2nWPlZp6d65ExrmczhpNr0Yz6wEfxoPnSx1Eijz9GUHaWk0EkmoXgDeaaTqgKLV6iVwDZUx6w6UxcLe56pQbgfos9aCbJ6TtoINN3RBQJh+eKJNzFQNtgDmbGWOqh6Sz952DB/5kiLiXAu7g6fGYVOMFBznw8Ze7M9ig//ro/Hx3/4jyuJTgwJoJir0/2UkXTdV2pEBbnG/j4R+mH6C/HlX6s/QsW+yHxs1ytqDwRrb+uEq4WActTA0/7ew1fipQ99D2yZanTjCof0mjOI4F5QFBrw1VRHV8B5RSuI1Depx48fP/x7f+fvPuPvs3TBc7U8fz9Q8x8lcnP7D/ryEPqW6b5zw8uyWD+giVu7dPBY6BFFlcmFHlloIMfCS0QpwwM8afFE0CmMP4yt9FGZRB6+4Z2KlkigudJgUr2prwtCxiZyx0QsEgd56eHcWJrLl9q8BbV07YlvkvqSOd0haYwUHwpjL2HdhMcNF6EZTxr7tbZm6eemxH1vjFs48x1e9VNDXee7l+OZN94W6zunQHNlm/YFw4rovD2LTLNePmmM5V1DAN4NDtu5xurfcEkAmBJ2UwP29QE6J8+szxaobEoqYJ09gG07Jb2mroB1E0ijGZnJG9cJfW2dOtzMAdGW6Pj09H2SrFJzRR9R6+mdijlOBa2bueXEn3QrcQKZ0q29IjJ1PT4sfKyRWTHfWIrUdXBvFWRSgymI1h04xPHKZ1buuKbQaE7Qd7L7Nu/DkJQVl1leRGyQUHGfw6GeBz7F43dDV73pwfnIgvEVk0/CJ1rpWlO+etCfsuLQZRaOaB9rcF///n/+n694gV1qrDP5vjtYsjBHqDyuDVnexMsfvfiBmq9j0pCWi3U0BZnNEuhpcXhBZne/ffPL8aVf/k+gNqOuFRu9QyR73HjfU9x79Nvp7/uRH1/n0t0UO4utHZH6H0fTG6NcRH0LHcEoHiTb9LoaESPoRz2fwaF7l2Itkw9l0dUtknYlUMUcQ35YKVBzjPJadyW9RM2Jpk6cqxouFCVL1IDDFInW6lnXaKhlVI1Q7cFVqbevZyuKYUUv63LgLSM/ItPBlA15TC6K78ubkRKdF1yzuYw+a3skbEGsbPBXIH7/n/pX44VX3q3jZ6ggBGRz6jomKlcPpHBID5oOGDQHzLpxextf/MX/n65yKIVwVHv6CAaUTHcsKOXuKYxgwQwUSpuZoRlxcz9e/qb5i2Txai5BxmwsD5ZjkncRgWyey404g6gI7TqcyM9+7nP119jEP9XxtjZ//n6g9h/50J3npg78dj1909czUt5YXnN+t6gC84LLN0Aonqn+mn4HCG0rDcDM1vvR0HT1Y13HIrBGAs3QyxEMY4DsDt4IQy0cihcPr9Bt8MRq4el3zui8oFvMPNB0RW+C1UMC01o0rbOHN9D1yytcN0uhdT5coesrRTOzambctX2tTbe3ftYbz8SO3WNqSJ9yEORk+72DxpaWPMSFkffZLnhCleDKtoAayN33fW6O/G6XZ7umg8P2OvCJm+c4cZuIffjyOJkAABAASURBVKbk9FlBsh6sAz3v6XFdA8YU+9/abPtwiaLdFo+MNLdvtRZRufRTQxMqTAOWiaQj4ps73qEXoqmZDuY4rESaZ66iZ63cmidpfA1KZtam04mJyOQbgE7AdVQ6eihlSO/GJraFHxwzLwpXHj61R9jCgziN9iXzktO3RTaWiFTB3Ppw5jjFmXUtoSHoZynoSRyRweDM+J0jxooDRew4NPZ4x0pZe/TN0G+o4md/9mdJPcN0Js07osVNsN6LiJsHL+m3ah+PPBVVpLtWrJ5nAa2rtkAm2sJ9k778638/bt/4ksSXE+0lp3iWCx3TfY+wUAn/uf/x/zL4DxKLO1ayfd8iRvDDmdwUnJ9nf59CF6GchGkfGiljZtQxUgE2Sq7It0RhE/VOKTGnU8aqU5ApTyyMi5hxbMNNc2Xq/ucUrEJt2VxIK+w68uDQAB9OSHNY63uiaxWhKb1WhwNAjBGk9OLcOwU0jeWdEYdsFivSucjtZnbjFbuHCycvrkucI1ZeN/Trv/U747t/+F8Obxf7UB7ZiZoErh+u+13Rqo7H8ZV//A/i8Vc+N88hkkkN9SojTDbXWQJvq6cSc0yZe6B9+Zt+vzIZlsqFR4Oljv56PgujxsxPB/f49vGLeqfvvfrql97/kz/5k19Tf476+fuBmjvqZ6E7zBvAg4ZTiFu2YsSYCPRLMIFfjMJS6Fmi3WJBtnBOuOdYb8fUy42ZrG0q8lrEzMJIrKmXojjhAlrv4J3oWnGG8pqqijqOAvjQEPQX89PeIjX9ea9FQuYs4l7w4YHCuHD8MhVrVt9Jdv/lm58eN9sfW05i3wvdnf0gp3V/zjgpPayJ1I9zzWg50YdGLLXXdErFtf4+zyyYztfgvioy14HiDSo6bR1hcSzS4SwwVqq94NKB19kIVNM6waWDw5DYnIy1bczR9wA/qeV6H4gdE892QUNqfW/i+pA20W3Z3LDvoeLFAVQjyvP05ZncZO1Oi5Kq0xrHF+O4MqwQL69Z+wNEvcV5vh3adNXteJEnQC12Irfgbm5Ec+1LPuy4/QZaznkR29x1RVd94dAexz04+hyag4s1dm7HJajazKNv8dfXu+fbddWrmMKZ+iGvYPDnp3/hF36h0u9onY2miz6y4hc/+F1xc/+Fq11zCbd0glV4+fUMmjPfPo5X7/x2muTbNe1xWaI9X37v++P7frR+O12KWvnawNEyWRVJGzr/DCEic+ZCo6BBdYAoJFKTT2bHjaXx1wJ5FHYsMk1tUh835TJSK1M9VKNVgdaml1J0T+ek6Xj1WEQB9SuAVuY6GLAMSO3iTWghB9lGLNohmOtU7Eks4L3AMmNxnsQGXHawXaxBwxXEkeuamV/9xIeGY7Dyelb37j+I3/8n/mdx78FDJTVJyYUbriA8XGtU5wGqTVxqrava8eZr9cc+Wocn73cnNEpHC6POEaCVghwOT9n9V74+Hrz7G03decRdU9m57uSOZ5qmuiJ9DXj5k7/2a9812a8J9/z9QH07/x7qy7/lgwfLLdVL54e2ngNPWgnzEyu8NinZPz6ZzQzejSoRNYS8HUDY09iLQ85AL8kVgzDBo1NkVhb2qq3vOFM3nbU7NjH3bn6GTq1FJD1bY34PhDVNe9mCBdVjP7dCS9s7eNaiZujl/MP5kkMo4Ixy56kCzYip4Qb7HJDNRY0OyfPhu9OPmpKe9xdHDb0Fo/fa6+mNhYZ5BZqKwvKtteOYAx5z/8m1AL4p9yRQ0+abExXU7DHXFxfDdRbPhImJxRPKTeJw3fdg9GULsYj93NdqJVkTLWVLV4D2Rl6W2sCXIZ4yE72I0OyofOtmQ1wlnrXOTqo/Kyd/Jq9GtdfeYMdXSyZ53oNbNBMnd61/cchqr3PtuS+q1u+64qoeTeg9Wv9AH/vYNTt/iWvf6tu5rr2Wu8vVbwa79ro/9x/BNcF94QtfiE9+8pPXi5odE7SfYTmdFV6u4rkqfunD3zsDHCJ824ylK2bGIUKzONYKWPnjHl/+5H+mzxI81jXt4S6MwjtpyLu67/2X/pXwf6ymM6QssP5ABdtWoxQmCuWNvYQGeQU4RfrHFinCxqrM8RXRfUMjlU/5WSTE9PfFqSYbU4UPD/TKqE/yIJWvM5EU7xhP3NbxUHY0OT05OHwbqUuOHHwbcRvfm9FjzaErzEp0GAwG074wq40XVUCXqbXnrr3Gkcf6HGiIMTgs4oMf+2fiY3/wnyd5Yeg2ynItmrpxW0LwfDARXXsbr/7K36pHQp0ygVYP1qEXkfJd4d4E4pRxiMeg896DePFD+rmXvPrAL6P3ChpIqHk0UpCdw4+48d9HPW7+4c/8w4/DfK3Y8/cDtf/IB7fv8klwx2W69+GXGYAObsNQNvH2c+HDLSpTy6RwhJniyEPIFOkd40OowLOxM2Y4Q0bWi2nmwNe/kVkkfZ91xu1M08Og2UPP7djOaAHnjk1vqB6VPGr7nE5JpGlJL90Xnn32nq5pYXsLKwC2pn1lavUZC3q1/orQvBQr1aC9cn1OwTWdZlGDy70sImdQi3uIk1w3SJzAXqdQ5JU5Eyq980M6avj9vsFds97L55iC5hyyj5s54tEt0DWd7phnRhnCzrmwSRLYShLU5YO6D9iGDnNwXrrlRZp33pdxwXexadXisebxFbNKACEjChqaYjGjjCah3N3bvWnIt3F/Gj/Ds2XfmDu35am1T9jbNceBq7/Ji+XQnBN3+x49jpqD6+qh20ftaGLzB1fXeMSbyPBuX2j64ncrrvTX+jXXftcXjmgf8XM/93PBX5sX++jS5lrevvlLv9fd3Nc3f32PXtxF8f6uWEPeINa4CL/yG/9V3L7+xTiOT01oyF9oRR5T6SOY6ELP3zf9+//E/zSO+1qC/ZirjQE/Ls9ecvWdKyOFj1mRO/kFyMrTNKVSouqEPSGjNHWQuDtUBEkPPLa0VV+fq6kjv5tpdBiJug6fQzlNlXtVEg0myBcBXwN4t9bCpf4FVwKk3nmojsnLHLJg5Ddb+0g36QOhx5SYTkizA3zbUaWL8gzd3THv3b2HL8Tv/+P/k/C4kOoCTHvx/ZVAM2at+ctlzwl/+VP/RTx+88uhLcNj1tc/ABOIpTfHtcggDEODEBOseaPP1PeE8+ofl6O1zhFoD80AWktgMJcj/m/+0X/zbZP8mnDP3w/Uvm26oX2zebDmelFiYNLUE6wE3PGExEmjNazRO+s+fEibDw+XCflZy0vpGdSxRVQIxOIQKqM5/4nMOYWeKzjvVblOXuSgoXxOKftgjpUgL9qTXMdKnbjmIReWCCwXGNgAkcx74Kf5GhG2NS/vSQNMAQ6ZYHDPYo4TL84aLfAKT1N0xfsqUvP0w2ufE95SgIyePrPJK4s0sLjuQU2fF5489wS+Y2s7kKAhPM+g4/bmpVtTCd4Pei5uArSLl27ST3XUcMYWOVZwuQd9OZ9Sp2l+Y7qOPvsRjL1s4gkvezStHr3lEyqjb3dIGz3oN/EIfT67CdzEmZsIvsP2cE+zk248TTlzVXC57UzKnXvMY4p/0qx+oeuLK6P2OTRHv/M+d0uPmqfl+Iedzhfuuojz3vGMcT5P1TbXnhbdv/2TOPjduseI//pn7/6fUNRX4l3/FvF2jJsHL8cL7//2Ktz49bHiM1HZiJVfIDw2zRi3+lfof8f0W1/6Op9d8e3/3H8v3veR/nunOQcW82jVp1Y+O7FGc31dxP7hdCmieughDr1w5PVTZ325ZQsTcWdcpynAlMVR5XukuA8A5x0RwJvQMrHOoWBOuDHV0iunq4uQD495JYOAPP6wyorf9ya0ZAFFNKgYJCKiwgiDDpTVDO/vk0S/i9ARpSscMcNojYAmmjaFuudaNcVponV7nZlbx99L/YFv+Q7lmbMzCWvhZJMW0jwFV2JRnro7j16Lr3zy7+tZbzXu68UqluNbqvhNelwfKpnSL38DfyGHgKaYYxJjMJz/VPyEptLpH6bvqyRff+2Nl+W/ZuZz+gO1bnQ/hL6VonjpgreOnA1SwNz0rb/w/hhILpXaCDg/IvW/IaxnqJUppQKtyhDLEOhFF4oLMuIgokcKuMReL3DXKj4gKuxEKuhKwZ682esDKJKyJSMQd21SZ37TcK+aowfmmEWBZl0SNW3kZIRyT54Uzyxw6RWA5fQpLgG4UK2dJ3JOhGas8yoBj8HjRUVf487Bt5lnETGdkN4Br/IiNSsS4D7LxepfmQiRmsFAg++4PTU7pqbPh548RvPuYb6LCK4YNW303OvhL0vM0RPbkvBQ7I2R2s/nWIs18lcmb7NuWmW6R0VRj2oE5ZMqN1RhbVUX2RweZvD9HGCznE5qNorxen0pxfXcJauGi7qs2+PC/LCx5Abw+upQBzRT122ohbwczwi3PNep65/po+8krK2lflME7rOiweDaiLGO8RVvR4OMzO4Txsfe8cRRPapfiw7uzHf+rr/UnWPOUT3r3kRwzhGPHj2KX/qlX4rToHS7jlOO4GhE9ER74f0fi5v7D51nfwMWtpbvNoLbZHOF04XPGTEk5v8w4yuf+oexRmvaz74rbyCy846vLOqdN/eCP+5RHwzV+F2ikPcIr/dwlY55qph+xD6orlg16l34vA5V1i0WUsEgvX19IBatU9RKuoyMnqHqjxhNmU67vuyjKk2vaBrj6QWHdYwnJodl7ZR0qxgFET7XmSXQaeHadPUN5S/z9BLNFOTcwKAf0hBZhFYTdY7JF6NUT+qmos9mT5u60VISyC2dumg+eOnl+J4/8iclV0D6mmXXkmzd5DqcZ0NhMz/iy5+88jfozFLrWGbM68Jx8RsNXHb/lQ8Gdrnd8eBns1UB8GF0jeQwOJnvW6TG48eP33zxL/7Fv/i/E/s1MZ+/H6j7z1DXV5F5s3Uv570XEjcDPwMtPGnMyYtll/ICIpdEzn3WhyZLCJ/Bxy6lmhM482bYqx66w7A+jqEmlIT4xBTH1bElgIlIC/33/UTFHi+t9OTkaiog5wCAEchrhtK6aIiyy7jYuVIgOJ3QqdQxC3n3Ibhi5DFSvgaJfX1NKiFKa9T5IpYPxqYjbC0YI0aCgeHa2GfniTvX2vbmERtEnUGxzxwawlprqgiefhe083CSGLMQ4+Ewmrse8ilGf9K8t64jwBR0vSCMrfchoKbrifsrHRpqMc7hnJbuszwAsXLbTGqopbf9loQjpEymud6ZzCTTn2qfppiISvGZG8LFFqdy9ZxMPHmUwvnh9QnLZVJ1G6Wt1td/ME0ypQEs0zlVk4kXmPzphzNzl3WhaysLjczOtxfpSc/mwJDEGHjniHcrzWq9pep6qjazdLq7Vtw9e/iscTEyq656VbLx8NfD6l8Z1st7pB3HoclM7VNxZlLg+//GG2/Er//6rzv2iwJyurSE6nRyalSxdQWj8Vb24td/10xGzC1nK4k04eSiRx13NvJnikwpMjPe/NKn480v/Bpk9UFDNEvW+eEwl2pxXl4T+o5yIitaAAAQAElEQVSpN/8x4rfzZ2mXhvuJUsXK14YjFInUqimgLYfcDITqe9yITDi8SM0hqx4RZNQ9ahyIRL8faMCddX3dIJc1Hy4KDRRYhrcWE5ERtjgGkhUp77hPrYRj+a477aldia1Rbcsce4GRFR7uMeZlyyvDnJVAmSI9x7S2Qq2qSbkhtryCbcLJxkbpSfiFlh+qUgNNaTSXyp8bosFiJSAz4/f8i/8j/cOff1GrOrFLK8ysEpCsg9kcrSnFuhYJTpO/7cMEGmztDCtCE2RTC6V9BcRuN7kjvjn+zQ9iErass7ta2Nxc3EhY13oqmcHNTT66vR33PvOZz3yrVF8T8/n7gZo/Q83DHLfH3T9QPZyO23Or/VAoVAAPHCyKNVMPlAgT9Dd23rnMVE+zUg1S8iE/oocU+lxU7I+5auzng0eHRo2AQV8DL6VUiSM1Lh/VrwJVaxpzZjDexFyIuwme2Km9jwhq5eLYKAJ8jafHqVcE0thHv/RwqwdB29yfXl0MRksKj1kuAsyerYUXHXscTxjU0ps0uGuM3YTMYfBYMzs+yQkwCXw2Cmbcz4kQGpNML0QEWnBr2psLDRWB93so9pjKE6DBt3VMf3OTmM4Uy4onmC7svaCapljTub6HnBduxVNqx9lIOgh9cSswV7LA07vOeSHm9VJt3YzDOaqmWa/PR++vAuu9SKO6TJGC0Rz4qk3BlD9Ncspd6Gs7elWCHyBKD1doX+voR25wjRKMg1KkrwyOzz1b095CP6BC8FhFvfIDBP3csMnlW3+cu1J1XdQRd22dJxPfHHl0cI07hz94si4F+AGdc6Z1PX0m4sxrGvqSHZGZ8frrr8f6DxKvyZHGTOgdcbg2mbzJuTSV9/RNf/7xCXHaLTyEg37ulUK8k+Gh49jrjmhmKOkrDQ3u8Zc/9fdByo0gF/P5++tDMMTj2tTC0LQCTce9OHYyfvcP/UvxUL+pzDQpxYiCwzgCHgsNnVlrTXHrfoRU9c7okMEYYvBicTLQsNfimWi2HpBW+ADSK9AqOqeJcI3CEIYGnkz8Hnfo+06iiL4SWiQ9kxxGXoHPoFihtcQXPfwNXpKgPjTmc1G1Ak0DLwrUiDML1SQmhy/Gq/eAJ8JXnpV3Ad/boQifS3fJezsbdS4wFhFqU0hAZ0iIYIx4z4e+MT7yPX9AgRQpdznNKWfegVDHgotaQK9A4Tc//6vx6MuflUjTVAbHjVTMlNcE+ci+BJ2vCK/R2sqlPlvzj1J14lK/HS0YVQiKKpkCH0RU3ns8xuN7v/IrvzQ/tPHcj5vn94T9OOcJ/eEWp9nPqTwEGj2M+SDMQ3dMWpZ6apmpl8qBInnNTHHyPdVJkA+CnGdKmwsBiHwkBf5Qy2eKFZlSK5yTKOPhCy/EvXv3au+ZCetqN585NNxjejnzSMwDRGqPIBaMyOopFz2mrEMLFieg6Vz3WLUCnbNAy/7Ss6+o45sFgWrspge3mZoN7Ux09vDQ3dusxUa+/kK+jOgzN4dHTg+wjWCSuFNvC7YFAfqdmpzrLnItu3qOK1pane7hbEDvJ/WgBll74z2AkJnyomCbdyidi/2Q4BUCj3vbhNiubT9F73rXu4QWGbFKNi40xO8MlzgkHkrJVQ8FksHIhEpE2ibSk6Me75qKzPZyGYtvqr2oo56gbRc0F5GpswQjhfWptoyvA4AkMY24YJWQw4pjhff5g3qYwzJLO91MdM/al2/Qmeia1+t/QNWQk/PsxAhKuhbvtJY+i7ooqtrixDRQRpFX/NB7O0aoZ+mFgsEe5MERe07iYLQHR5Q+rg76R5x7fOpTnwp+Sx09SlTRwr3HrJ2uRFo7Ldgz7z2Mh+/7Nr2DMKN2HeCyoesFDWXWmQfMNPYgxqDG43jtN/4rUEQXoAkNYnQdizqmSM3jHnaGgsL8tWnf9S/8Mb2+vA8HT7bPCT56ZOhNm5T07K8rzczivE48lFdcLsMSU+ylBNMxQGaBvKYUWkM12o37pR8ymwtGzsX1DkQ4kK+4o6hQlwCALb9tp5qeR34xkqea8LeJDPnis9yMx4xmqAimNQqPBME0XZvuXSjHPerrG4p12KgxymlN8ZmsCnoe6VAq0jzrYfSGhqm+c99Ze3PvfvAOxKz2T7axDXQ8Ayg9B1yghV9xzCES7cZ/5VP/QDnxWtnf5/GiE8kjd0qhZgQXAh9zHKVKZbzwge9UoknBoGqLCbmvG4WqzMmC2qPAbeo31Pf/y5/5L3/nB+q6Ie9w5cHxBwm5sWAeAH61g1DgZyDsHIGw6JrEoI2bMHO+uHq4UGyjr1wSV01nJROnVw2BU/XR8qo4UwsKmsgjm1BFIpiQkn39Bz4QL+iHar9j8ADxOoIjwjqDQvrSaNaKqdl68sUcK/puZp2JmTdRmE8JYWvbs1cpdHbVajrctezbvJNayJ84AkjlgFwYflLrGpX27H3pbYJFYmowQRhb465p7y8SSqK3UEtj0bF6E3SiPZz0a4pvfXv2abx0G1CJI1oZexE1CZwi32owafrhTZKc5mtpPD3OehcQyYTpFVo4n5h1b0UZUwOPmRM4cZBwMrXTGrSLNUTqfbm5uYkPfvBDSpW+flADj+K0/+gaYTKEzRFjerHufE+AQ6tGclKpXlsKhyjFOq/7CMZpiJB21UvNtEQpexbV4477QTcEeGe8uNV6FvqE6xCUYhZ4qRo47kF5JwIMwpNrjD/OKOQWXpxCS02Evur4EBl86cskDo2UnadS0sB1rrzLoYP42MOUlxHUAntfajLR99kKQ2Foz8a9gSmdqnRru29zYmks2dEDDfkhtiZnKHSslP3iL/7iQYBWE+oxk9oEf/Rbjw8a2ZZCfPPgpXjwrg8HKSQ6eHTAWXob5zkIDR1EDfXTaxGZPJsRt2++Fm/8ps4qvgRzPdWqwWV+yiKUi30otjbjpa97f3zz9/7BUogO87oKHYD3w1XiKqXzSOBtSeh8OOIhXlWRKQ0ECRWZF0eIAYd7E1FBcwtDq27VsI+5hgY1cncm9/L4oFMtGyVjX52kAq8ksNbIb3u4l3XiB9UOvIjxuXRsV1hLK2elVcJ7qc7UWsgpsJbFKt0pOsI3N6KuUfyIQDXmiodRUXC3DhMaojS1iwIBT/WwNyt+BL19ZvPkh3jtAhRH/nf/4B8FyeaUZKKIqQuGrhXn8zTf1+3vKU1aFSH32qfnPwwKU8d+sZpKv+1FKyxKpPseEZIEA6/kCx/4joiZjx7kGrNJiNBclIE2Un2Qax+6FWPcaKP8whe/8B6FXxPz5vk8pW9wxuXD8QPZTixZRHLnQ4vsYnbeNAFGMFSlOlY/QHHbXoNQe/XLnolWpCYoVSeoZ40yotN4zGfJqFFEfOxj3x7vfe97i+s9HSGkj2xq1diZIFXovO71YHQYBcSo6WWOQL3JAXVdzOiYVGigl6uzq1DToZcZ0NvQizPVq2CtyvEBpq+gOTwx4rWPMxEd07s1MQd1QOec9PEiZmK64IsJ6Y5DwZ2+MccUrfykL51aHM+BGgiJOIuc56TiTi/0KCQgJ+eDN+37IxIfk1RIRdkpcKkXeiHwGVTXMkHoWHkiyBbgFWvWNQGkcR/5fTZniRbND33oQ/GRj3xEd5U+Ecn/Whca2jflnBWWMCRhhocTQvKDPGKFfU0O3U8CVTkmv4ACUnLniUDm2nNmRZ1jX5PS9wGJZ99K65uZ9RkVIwjhDMYY5SPwaIWAoSuZfQQjE1LfOM2NFZMrq1q+vmSihW0dvYpbKZ+XfOmk0GMcCjA550P7hEfV5YohmxsuGcol9LRhX5rCJmbfwqyVy6za6pXqRQ7ra4ZLCJ3TzgvXG1HXHhq0yWxd9RZ95T9InDk2LDmyaSLg1Zc5SW7RggUyHn7dNwf/oV/HQcFsneBg6BpwmeqBEWDCNRWMyMx4/Nrn480v/HqE+NiHcgHJuUYEMPYBR0wef8W+/ft/MO4/fBhBL/TeQ4vm0HuYkcqFRoJsgZZnNkYkGcVZCDYyU2wEa1toDFmI5Qd1lQYjFeP7B+PMdBjuVBXGPstMkVMqU1rxzovTE4/VR32HLBiDRVr00pXGJAlbpvJGWoQrOjSZqW7aQVRmhoKokcH1RCgH3xemGA7KUAvvZUaAwkPJirmCUceCkELdvOKpU+CSfVF5wKeXETXaB6wWOuAyalSeWr4tVBT+Yx8f/s6PT4m0mjPQ4VYQdciIaq5q3/8tHxodznvx+md/Xj1uZVtOcM3Wi/C55LlmaIxHJqqmBPdefG/ce+l9Fffqc3RAlc7W4fLiVe+D4LkBymmvm1D8+NGjl/7KX/krf0rUcz9vnvsTzofvc65noQfQT5O8brrD/eGZd9W2qM495CmYmPJNFKn/hax8bKM+BE1kZkN7t1Nd2EKjGIF46aUX44d+6If8zkTXkXYLLfvZQ7Fm4JcmZq089fCCsWPicKGQBKeeopidBnMP7Hdyx04eC3sRnSTaZ8XC9MSh2601znlRtr3gmggvePZtGo8tvcBlLOqYSmoe8UTeQsu1HBLzWniPiNtEFXxCbX0xkER5rdyO48FNDp7ntD+f7mtJBxYG0mA4J8D9kHvqvGixtHstGnpiYESdhyOW/Z7f873x0Y9+VMdoEUkwJsGcHY3uMXmun4q4w6tC9/fIKV41AsppDbN3apVxAt9A+HJeq6uOpTyVjsiEGJU7rUO5g0CWiba4DRYRGcWl48z2hNUrsziYCH1tGeGx04XRYbqTA5+RmdJicnHp4WjWPHFZJhzWMZ4Ya4zHMiwHysbcW9DzyKXjiIzi2Ds0xowFNTNTa5y4WKNyjx8/js98+jOLNZh1dwqrJO7woUEOE+z58H0X/20TeQxB+0j9D0KW0+R0573uy+uf/UcKh+xyTq7PfZmmL9y1vHI39+4Ff13e7BKZItHXFxPFnTmfqlWZjfiHg9I24zZe9L7Zj6jccFSlwiLrSxk6xc6GtEpED2HNjuxdhB4juRvcUA8r4wAjwkFrYxvkMCj8pUbcGFE/PLemPVrlCOvChMY0Oc+hWnRtkEMLFpH63/ph1fc/o+56RmYK73OLKceiObwJFZSHOf0TZ2uV0JROU3t8xw/89wUupxTcazlnqqVhbH2C4c8tAFOBeoJe179dGY/fiJKLj20o1FyE24vI1NLshBzDt0b8g/d8VOsTZje5miY5G87z6rHeQ3r7+PbhV77ylW8AP+/2nP5AzY3lBuv2Af3EFfMwdZfF6p1WQtMpniY5vGTmiFvrAi2bnhRSa5VSQ61iNAU0BdDTU1E7vrwQlkljYOHRCrFSQ8xwvpY//sf/RLzr3e+qgLXKQCFp1FDFzhdZK9dEb0fS2WuxnkUcTlTQ0FjcwqEhUrOul9CBAFPaPYRa+znYFmmJTnoCmSZbkq59IBRRMqEizRnwMLi2GQbFYPTgYEDgMScAZa4vuNaW7GX7tSz+UrgS1WqFC9QlVfa8WuJFPF7GVxs5EaoDaD++YACxSnit9l/TigAAEABJREFU44nULIIVPf5Jpvy6R2gUr/oG7cnvJl7zVL7SJCIePHgQP/ZjPxb37/Nfm8+kn5X2UbivCj1dyTNxpAW93PmbB0SZ9QWDWxPVVExl9JsK4f82Zu3HTvvxCx858k+z0j9NcfTatX2bjsp1IxZ1qan6u7q4+lCv6eLqqL6dqrrLvTt76Yce4nDJcZ1x9TxHvnu/+eab8bnPzf9YKt7q8GbPEGc8fO/FD9R7Rbe49EtznDXmtbz+Of2GL66NTbvBa8prHP+viN/6fT+gXe4W1/efyesmT6Q2jUohYs7i+7IghzrjKwMaWhTh/OETFqPHyCqbsZAl8scshnW4L1pZP1D3a7V4w+G1lh0Xoy+UE6DHCNGB8RjcNO9Fjhh/5HWLIGXNkd9Cn5mYvExTkSY6TNBzJqYztZZdN0kovvYT6hD8ow0wvB/J2chnj9PYv95lZnxM/7Yi5E8iB/QxuLv03ncyc1/42zfj9c/9Auj40vykli7zYn1c6uZ+D7/uI5U/rdTJLmtOmi05e+k+3EPy+PbRw1e/+MXf+YGam/G27fa27mzeHO+gP5RFB0+SG+7QSwQcGl46U17iPPSFRi92cakKWRLpQePE4NgUixmXl0baS15sMIrvCEYmvWZ18b4Zv/f3/t74o3/0j+rrxabdIJdgU/nyNLFGi2a4I4BEaAhrqqmwuIUVGsMZiJhznqci5TRrP7SwEODpoRAQ4h0rb68FHhP05CvxitHNoOEMrfVCQuCSn7QymkquWEBh9L3gucfFkMQMOsyByIVFcE65u3MXqaYFTW9U3XcJOifouWKJG/PecmZ7VCtBEKRssQ/Va5pp38/AsRenayHuvjA7VryHxl6U2Kc42oj64R/+4fiBH/gBocuJQDrTYAMv9Xrp8+aoFl+ynpOVXUZKHK7vo/MiLJlB5gTij2nFEX5VUcbVLecevr6Jy53Pcq32bk1VHr9Zq/i85jm8EtVez9bV/X0rut5k1+6480/2nAl7suJupu8P/zHiZz/7ubuCO8x+z599vrz3IB688sE7XRbRLTa/dlhgqeNWv9l74/O/ehBfRfT+j3wsXvnAh9SxNq61Qx3QhBbdZK1KnKcU+gpBJuP8KUQHh8dKE1L5/VC/heMYueCQcihqBqxQbNoUa8K4n05xYCE/5BS4nDvXDfaTd54cGAPTB4xvgz84X1Knlldes0L0MsdaNIvvVTldW7TVF7KoQQ6EpxBPLDOcnA6Rrhe/7kkSbEbsosgEY5X+pu/+vrh3/0EF++r72cShL+Yyrt5r+xIFv6UGWj0lxNje3kcKq0idrL6NVu7Bu7/xlKv3AEr5i/6wh23JarhSt4/Hg8/+5m9+eBHPMbh57s7GX5u3H+ri5h4PSKJx8RA6Nq2Ft6A5yTP1UOXpQVv9E1C9X9KAQy9MZrIWHwz9uKxWEEk4TWwh5VIVFbizYMqOGepJhv+468/8mf9t/O7v+u4tqQYdUYZW5zHV3oGSmoYhoFlYK9httFz7wNNTMs5gRz0XZK9izeK13sHqKdqTXIft6QGPuaeUO1Z4ms6dmKCFS6/l1j0g2ZvisdAlwcs/be4S3x+JKTfek+I94STA+WAmw//qT3R4OGnk5SL0NTmhpe8/L53Co6WKVj8SF7ZyE0wXbj4DHBZzGNPXQKTwsWG4NOYgNeEuiXnO7/iO74g//+f/fP3HtNH9VCCo6XvfLRwrxezLBdtIthBCGAp42EYKNn9X1xmJnpxs0T8Rf+f65k1dr+qVXam5lh/zXl8peQvUW7sBwzLdr9XRxIquAc57jYerfqCvnvV+/Ib6s5+98hvqO0fer+fZ58ibB3Hvla8/C+/0PKfXDguQr6Lx5mvx5hc/CfFVt2/6nt8XmWyKRdSqfc1F+OvQZMkpE5cjZz6mz9DHVXas6zuYWDqgEPTnnB9mx53KMNO60NjxqNhfU+ndufbK9/ml7Cm2oTwRekzYL5q8z6S098fv/Yl3Uy0l1qK7yLmXBUq0V42iujdwHUM2hsc63nPgC/N9gCs9lUThc4VGM+1FOadYkwgD8lcnfsPv/l6FRHI99/u59uvkpnWuzuEtWiL/5ud/Tb+dllbpyy9FoqSoKUXdHoXG8pczM+PBe75J9F4JxkT73uPbtk4brPe7NPq5LG9vH9//jd/41O/8QF235B2sfJDG/E21y/VAzBGA8fMJ4Mjx0uiBkrE1P98gPRjRkHovcK4JPTt98VDLTC1RA21HlpGbBKWliuo8+RmJU784Br0qKuGHv+HD8RM/8RPxu37Xd+ogldlAEezHy2dflFc2x1ZgUIu12oM8VuyxmlPeDAFYnguUM81iTE4BGBMMXZk+eRHLr0QcY9YdhC5t0/GJZT/OirchloZSYsLd0DqWhnqwII5bxHGML5fVa4rtWNgI8YaBS6+c49YpZpoT4DxoiRUGByAODXNeFMxJrilaEq8aJZozP2uWU94YEWDGrSXkvSeFNQ/mnL5BDo7nQA0Uhr7vaW8BL8yfmf5Lf+n/GB/96DfDyERq9RTUDC4jGOrjGCzrLRa3gJLzTItqMfwiY7XeqFija64ml+odAV3KnTrfyjvsXeKsq0PSD0N9zsNEXOPiLQ36v5UbMN7mHuOZu/eZ+7qeWWDB8Pqs5fOf/y3/PdR3dG/lUu8UHUT9hvriB+p31LOKbh+9Fo9e/fSxwVcJ5c1NfNN3/bPq1vervag16wwr5LNzBBfosp7vTyNy/k9fGKRP2ZBp9tcD5RXNWXnWSUxHDSx+UrMONiYuD9M6cHikNfBYisPLMQmdB2Ai50s3IxF1BQa9dFLXkq4nkVoufsBWPlY+tnGhc4Z6zIEWztm65uWhlY2LvsrEecAs8ZYSr1lXlavLRz7++yL6gxc9tnpfS/Pye7zJLl+VN774a9rqsQpCPwvFMVSzt/C3maz0dBWwStt9/Rvq0zlJIrpmW6cNxrZxZt6GTvbrv/qrv/NHPuKdDP7IR867a6cHgofzU51Nt5vuF02ysHmRSEWaeluEQxICfTHRBzJTmIlUnjogBs6EDI/MiZVUaTgStq9IP2eKkLp+eC6s0HymlE3Jp2q++7u/O/7qX/2/xB/7kT8W9x9s/yqHDTCKpbPrRbWmsgmBpSUpnpj9+j5JIlZT+cbWiOJCaYjeWBrorgVjXYcGLXn7Tsw6tLt12t6LstJSKxTLKxCtNRYXczTvUD00DUNAU5+zCns96SfJPvDoJ+V3Ap5rIoen5yk/A+eFqccEo2vB2OL3ACxDyz0T9CRmP3szEa73EqexNBxC+Y4FrbPXolkxAK0iO2LhJ03S2EX+D//hPxz/wV/9D+LjH/94ZF4RuLeK2sdZs1+uVL7d9l6kXXUmuBsC4rXOAPRkm9JDcNHwSBzoLUgQX7tc+LdifLQOXR2Sftg5d6jeOar+VX95cRXXnruu1HHxvMKjauIiVz3iYrR2p5/FXTvHXl/4t37r8wX29VrrPf8W8L2X3hs39188K6/2vUqe6xQ9+vJnwv9Bl/BXcz586ZX44Lfz/+aYastZ8IJ3Jrkm0ewxH7mOK0cEIlNVMLL5fXT4uY+wixqKCsz1HBNVx0rvGIY8/tLO/BFRzw+o+Ko5UMX+2nCHjO3I1a3WiCMBgzVFE8W46HEKjtJOe/MVCKBP6dRn5YRTKbnjPivWNCV180dMgQSrB7gNFRbx4d/1PZHZ2s5v8eUX3VO86UKYlpja8LfUjNv6gZpUH+P0JKT1ayKvkjvTx1JbEg9e4Y8qzQDCSQC28YS7sQH9se3syTd5xb/yq79C471i4ufLPZ9/5MNfxXPeqfYzxPGQoG0sIqcLcgp5DhEiNWONEZkQ8iHfWF6RmLGUB9CrxXkkkEzv26E5UKkzJRL0qiShqkONw2Mm4D/6kY/Gv/vv/kT8e//e/yn+0B/6gXjgH6wlIKnaVeNCEUrpJ3RH/lCKCrRBAlPKsXxPXlKdONCgDw2k5oW5LvKuIwHXfi8Q7x7iuhYKE4WjTZ1LhGagoz/YAhb1JsYcKsZjaPGX1lr4E6YWIzFNH7xoja+p+em5BkPVoeOM1OxaN1AeHRp82yluDWTjFm6eNPtAgenPfr7eWce5Gi4doI2kijXN2IuzN3Msq/dBGZkH7UWzh6jM9A/Qf+Ev/AW/k9+pf4OSqX8A5byU7aYyh9Or3CHLcVkbO3WrleKVFdb0q0M9t8KeZYkU7FjhebrDmbqMniHxuS9r3mas23Wlog5+zhV3KX7WGSp/rfby4ohHnPdkN301GvhrRs1d/rJHnaG051xx5w5nrmrPinM04ktf+tIlFXFuE+9k3Hvp/XfL9r7cFx9wJ++WNPOG/lV5Y3vqDX57y4MXX4r3f+Tb4vhA7I0b4zmnnqeUoNhuEmxu8Z4LjcqlEJNe7ZuLrbrzxe0R+8QaZLAm6EWMNdf+4PgK0yyeqrp2EIZ2Gl+r18ngqGg7YqqqR3Mw13Yij5W6O5195cP7Nm5PHb1DA27HojzhQ9V4rDR1GmIsNODBmEJPOEw/UH/Hd0feu2f2WDZtf49ZyapzuEH/XESMKcm/ZRmPXhfSpN3kUydeX6+V2m89MlFcvM0fm0nePHgxbh6+7PRaZo6Wi7sEbJAise1a9I7pZ9TMx49v7yv73E8d9jk74/4bah9NT8NPjIC7jZeJ3h948BB4KKFEtk4YvuUKBdd028UBVKfpt0R96jfOGZk5azJSCKWcsb1IOPrh4SqZcvrokIC0TyGZzvrSSy/GH/kj/4P49//P/378x//x34h/5//w78S//q//G/En/4d/Mn7kR37ksB/90cLtf0Txj275XWusPN6aHVOjuHn3U7y0yjuHF++8MHmMuPPEGJw9ulmDxjZj8pg56fDEbfTAOm6PDttjMBwGPhn7qT/358TDXRj1WGuN0XQPYbj9XCesPHtc4+Db3KO1ePUnt9cR70bNHhurrvmu7dh5ek8jfy0HR27Xi/s3/zf/ZvxH/9H/Lf7D//D/Gj/+43863r39TTSpN1gv7Hmul7zoLOc19V4bzDq/8kVEkHPtmNmoj5rcQRCcbRDumxBfMwuvJZ43br+Y49Dry8wTjvus/Lls36MzGW+vR9c9/YynZzxLrnHP3jvj1S+9Wh16y6zwt7vee/iuJ7bwVuxzeUAnrpc9+vJnjwQ66vEHex09Q/OuD3woHr78imppiAl6gjECfU/BRep/BlpojIW4jPMo/swRSadZaAKCacXUGupKl4pAMLFGMR2WKvy9d2KnwJiDbYGjw6VvTvypl2KdpxugCi/wsARgrONQRcdRA1kh5QDkpznHQkyubeP0kh/ZRspvMNxZXDBOCRHEMqe9TA4sXpG/QCr8wLd8R9x/4UUzxyKNchUvMMM93rFqSlGrfjv9xhc/ZexbbKRFshULi1lzhQCZPzbyLbj/0gcKsi3WOTCZ9uBlEi1+Af0OcdzTs83b2/E7P1Cve/V2wOk/StSN1X2ucmGD6fnm3LFe7G1t908AABAASURBVNN7a0kXOnDaDx6towhisqaCQYQvy6QHHFacV+hg0T8/uTgdIS8kvaa1vA0kHKTWmdje1pdfeSX4YyA/9mM/Hn/uz/25+Mmf/EvxiU/81LRPLP+XP/GJKCP3CfGyvwzGLvCdejSXppqruubxWNWxd50LDiv+EzpX2R4/CXdde3Rg7FmY/KVRhzUPxvb4jP+yr/nQHNeFDh5rjMfgMDC2Y2IMDgNjYAyMNf6En2PdS3jsE3qe+N3gMLj2P6Va7BP2dd8/sdU2xmM/NXNgbI/Bn4g/+2f/bPyB7//++Lqv+7qoV5X3FNOXc7/fvLbzvQXK9qlPwRHO97r+YTTcr7Eiz7mER20jePTXR0Yxc+c2TOqrbHXdXG83PvbrW9CZZ/m+3qqrC2zubm3lL/lr+r3fri9+ZwrDYxW9s7XOoR/gntKo792+w85Vj/3envFe96VX52+or98WFe7qt45vXnjyD9Te6njc1ZTrdaLCy/X29S8eVOvaH5kNXW5A6i73vo9+jISschxDQc0ZkLm7FQxWUq/W8+nMSBPH4tQRPhOhP3o00nsxK4th1X6I+RDP79FirOr3wEEv+npRPLWQ8lwg0DYD0Tx8t6a3DcHQtbGDBRAyYQmHUE3FBjCcGS9bL6mw8nUOg/A//NPZKS9sHyEOYGbVhwYM1nuJMtzPRl68e6iLQy2+T4h1NoXhPAATr3nv4cP4+m/5zjgP8s1I1ND0Hu+4RdMr9eYXfs2Bj2GkRffPsXsplk5rH9p3X5KDWkHE/VfmD9TOvtWlN0Lfm4HLbm8fP/ipn/qpP1HR87vePLdH61917feZw3KvF0cgkhebB4pXWBOR8hs39OGNGfPhwSIyeitwc6ExaBF6yYX9BuEV660yCmHaIbOxWJikAt2QxpSimsoB7FikoMlZhGIaGkHOLpenfpxtiL076+zwyXKY5JqKWcnhFapvXTt4N/aoOKVpVH5fU8HWa0XwCnx9jYmvGfW7Bowd2roudHV3w2c6zthxaJS26vmyJmqb8NUn3CO20bn2pMD4tt6zetRamsKsxK3ruvLpPaXRLIaVAANjqQXj9OVFuDK0wuAxFHEaZDFIejYm3g0+1a075JGkbGaG/DkxeACLqnstinKlQno4YKZIAERogHHEmHDM9zs6B6cyx3D0gLs0cojwrUfTfcEYefzJ7pL714KWHhxM1+h+CdY2AqQ4h3ymnnlTikvD4XR/zHtRpmblO1dc6P6J4Tc0sY/Lzyi12m6XnHDn0J0SCi45Ykwp7csakVnnziwfV0bXXEktatcU5h5gJenr+vKrXy7iSeuTj/GkCvFD/xr6XfI12Qvj/hbDWmep9Zwhi1WNUTxeP1B3BXxbc+3h58Gng4mYQd2QYLzvI9/qt2gopzcsMqdGSTi5gBkCXQbmxO2Vco9QLRq9jVDLqi8rlLISVS0xppw40G5oMO+lvO+H/NI4mdo2RZWhyUjFIzLZSzCI8TJDlqGgTXBNcgqUGqpTCwXMvVcG/H6Ug9C11N2gSGjo+CmMyUX7CHqExgg4LKK4uZepER7TGWsZ/vplgaLppYGviHX2kSIig68rQxowp4w7Q3pzI1L+Q/3/mCisi/B0omNdnSFig8tlFDGdA2F+oOY5OdZiXBcevqyQSFOpiMmnDj5hMDod2nv9hlqY3B0zT4VMfZwXpJat7A3IKCG9fqC+/+jRo+f+z1E/fz9Q80c+uJmDR6k7yT21gXVzwUB7xZrA2J8u+eadZBEh3i+LwsxUSUZohkeD8lKHJDMjTpOAFz8jBVHonZar135E6cl1OiMFWcb0OJsJkBTG8oR3zMmgR7JERO0THplpP0JeUydSnDFp3UlOLGqbKTyGFk8iA9UceDJyIxarbiI8j3qHWoYMJT5cQxRrVFRZSOI+G7g5/NlqLzSqxrl7aCUQFyEcF2ME9+DYAS0Wwdp8aBDLXcxm2w/lwXgsZp/wILPuvZjhrIBmvR9kG5U60BiOCOEhw8caY6J0JrwWl3E5ihmbphVjgrMvPam6F1tcNzxoxT0kg485Uokh44qgMjMcRvQvdsLUQSsRGiK09szs+yFGvw4ZcjEldvNLgGRkyiwq6NVCLZpHLOSiTdx5pfrc0ZuFmCVtoe7KietYZ548W2DhPpOMo1flItorM3HvEadR32Crz1FzaOGwfjxVXPrC2mEL0YpxCszXPqw5EnsvNBg8duS2piS2rwMOvfT9cXCxpK57yA669slFZBb+yle+sjgDDjGM7i5X+WtkBn+2szOZGfwv9pEVTBeSFOF1Vk5y3N7GePyGM8E7WmhbV5eNewpsuSTv+eA3BmHquhMkL9qT98MghjKyrKhXvZkNpx/TV0ZPyHGVpXoQSjOvi6hMOXHKKKwqhcIxazIYcJmFiZ30easSLrPz+BHHNZAtK458W/G1Dr2uMqXqKooVqV5g5XQ/jvjgausM/tdsCtR+Ap6q9zOUdxxx5OEwuJiDU6Q0hHVvQOxvQ849oGeGdBAxx7iIU3GlstyKK5S+gFpnvO+bvqUj+a4Q9CTGHER9IY6Loby+zi5yCImqP75EoFjT903XANNysFKeSoUP2qR6ZGT0uHnxPTrvjLoB4Y6tV403U1JQa5h2XwhAee158/rrr78vnvPx/P1AzR/54D7euXGTxGHcefspBOuuO8LzHAjAeOmbIvRHwTVEh9XzHVavUqXrG5GAMgMnj8uka/r9Lb7WmZZEsSYfQ3/uxZynk2dqi/Yz9FtaXEqlWq1M+hevaIHQMVIWGmhlKaiZOYFwTeUKXD1mZamZCGg9cQW+p3M3p7QUh4bTD2U5qRKeqdhgW4ZwIpaBCaeXWhkRpIqr1dS2wJayVlJw+DYyWMfKM2Uw/bzr/DCtxWNwoRPFNnZ+NlLWj0Mh2f3qlTrNuzkqVHj1iVBKru7F+lrlzehEDot5xiFPv45jjVSGIFmeZGNLSOj9tndI1CYQ9DnkmQsfTRql9j6wxAQ5vRyXvsqJyeFJ2O8LxXu8xDspfJffLkV57mnEmTtqij/iOh8x1nXns1Az9E12mPYSPSpHlBd7xp2YevThMZTXsx51Xq2KnVjL0J4dZNI/O7RW1Ip3AI8N9Y44asJjj0egi9i5mEOfnhFR+Vij4l0vkbJ85r785YvfUCPepdKteeKrR8RBxjbuPXz3OXNdpreq+tSqBgvEqh+3j+L2zXnOJ/SJdzBu7t2Pl983/3W5rlt3L9amobE9y7El9AYoyZry56k2Z4LIfdxdr0xunZxk0X2w80JnAy1DpqKovunoWJR1onnFR1Jl13hp5nkkOO0bMXd2T+kUh8feB9xGsnVwHePD1cMruRE1hDUXNoAgj8dMagEPdRjCzBTGR/iIkQIRuFhDnDE1YAyCWOZrJ26Da4xWMQ0FX3n/ByNz+5HNm5KX3l+Q5T3F0VfO4cpNQr2K9xqP3/hShP4hMcyj0X0X1oziMtiKTDCSRTY97StX79TNw1ciZu70QEsUschFHJSyq9ZAGl3LuB333njjjeNfM6F7Dm17Os/R6Xh6/sdE3Uywj6YnpNDw2qJ08ACsIcBiG/WwM4tPtP1gXbNJnQutRyIzg1Er6MjxNjjycihQhbowDx8XY9e7wcrzDSZzzxdu6qyunC+pBe5U1x0cYi+YuLPOR41EW1BrykIMBTLN8Cg+yIwiUzjm4OxAuCF+KADLKWLFxGoaTR/OKsgIwwg5gvBQxj6zuFSW+w95vpYZdYF1qEqdBbd1+yIiNrMUqbrVwjf3WgTXpmLP9MqSKawJDvWLizFv32R17jMx+XarUROxt8ysfJrMOMaBOWndhSPL8yo+olroHFHDxznKTbbWwVzMSVde93PyNFwcQBrNzk5/wRBOq/NM2XIkCWiIx8TtIdRVe7YoU71U62uXZ04KeLJrfGbV7/cZCovoXKzBl7vaa8/pHl4cNfOcpwG1Re85MhHFxxzd7K5uCtYf9eh497wje1y4e3Vv2MZ5sT+5Jxv9X3vttScIuifpHRNjySK7ktMPIfyVeccbLVnPluubNlRG+pElHuJkJR63bx4/UJ/yBKXxlwrCk80c3AZj7sWfk335694/S4fYDMbQgvm3Ns4WL1qTDDEeA4dqw9cxCnmtDPRQMs2xVMQqGkJOb95CcRXRJy5Gzvjcayn5yWsqDqca8/Lah33lZnpMOBSTx2MKZ2b19n2ZOTsWajD0pXR/a8UjMa78sSrh90GePM7JBRw9dfE1tWKvA2Pan2s46dDrhKTIsTfU9O/iB+rT3/ShPj6nRO0Fw7VxjM7hsSNjdKsfqMe4rRtkJi47+AR9VB8vNLS91qBlfZ1J19084G/5SFKy9oLOXvPikM1+0d6AhI6W497jx2++IOVzPX8bP1D/k7quy/9Dl20fnprv77rjEXCh4e9G4sn7yQuLXnlhUnKaMxcZVZ7iLqc0TvJlWLjmpWjGqT6yGenxG1EJ4GiDhaAtUakp8eZ2WUYquyUVuWpSDvcFOTa52jPdBYoXP1ZtgSSxWbG1sldZrT7bKmhNhG9T7GMsjnugLxH1vaA3dyP0aqZpND24DVldQ+0Pj2wAbHQngo2olRjLijNq0MxoFD+xnc5FJ6TDBCvmYNNzJcWx8pqls0kow3cdHQ+spCesgZbGVCnUKVgzMhNg6w51B46oYksKzpK6X+iwmZ/ucr9J27El1+MgdJ0qny0jSIaGuL6NTYlds/WXnp/Sujc//K0CAzXFTxddDNfWuY5Pfi+QkFDuJLkTIIJ8pjCuXSeV1+1J/S75y7i6XdurOPRY6Wrd476eytS654t5K2vtdyj3eMeHohFneNqe5Ft76Sv3+PHjeO31J/1AXZqq3LGY07YXOaVDP1Dng5ci9T/CwzIWJRgeanYHN1F+PN5+Q02NSnD1AS7N6utELzNHCOw6Ytn9By/ES+/h32qT0GdQHBMpFm5aKOYY+qJen+tUNpstn8T0qi8RhSJMR3FycexEtFS6HOFR3SujGKAMju74wzpPpjGeGBUeA+8Ghw4OfOnhyOPJ7bZzwrofuiAJhLXu82Am8heliS1kD4C4lWs8edwdk6Y23TJw9MPAGGk8Bt8xeOfgmwOTC/3bi6+Pm5vtR7aThADtNEqwGdoRYw7morLb11/Vy3Ab3LrJ2h3xqO/fXTucjr5k3ypzXuKGH6hb62TMUXltNuPdqUBzZ6I3CFXcjnzzzccPBZ/ruT2d5+Sc+gcl3T4dZv5gzQPxje6HQYAp9lcGeU3fe8cqrQBwGJrwYo4fPHhh+stFe5L6GiLHHnLqlTLOlArpgA9zsDBVXStceKQ0ZDkWZrKaG67jJOGQOmXgaYlnGcEb3aXVa5y07M2tCo/htQWOVDw7zRxRQe5FoVCJ1NyY6FE6r95YSJLOcrXDevEHeb40dWWGFxUvqXAw8JC6igGGC6u9ZYRxMJTmG4CURJNXJD5WFB77dZnYF+8z91RdoQjvd7oeNw6uU0u0DmwZYF3O5XmiAAAQAElEQVStg7WgXYGATqnHCFs9QaKDps4BglF5H5FQVozAnHvsM08+c3WdR0a5cTrr3neKVC2NZseZDsTHOhVgo6O1Ak+c3oui1W6BqlHOjBbuQZHbuo4P2PhrsB+Iet1JXyWuC6+9N2fuOIuvb/Wufne54peMG3kEJ7Tvc/ShHtull/GeA9/NH/3Il+3cjitb63Emeta1H1zFKDPJG7G8Jdv3vNW/dn705qOqO9o+/TWjQW9blXfWzJu4ufdA/1x32fQyVmm/Q/qcRKjxkiyg8+iHj0dvyE9OsnjS4HyXueYu6m7u348XXn6FXVUxyg9t40jAZ1Ig36Xc8iylWDStRxczExrkUp6vnnKnuXNo6DFUC055xBUfzz0hNyPGoIaWxoKneSXn+9F68l3AuTrufHs0YL5qoAGLm07oPJHoSuxW5lLcMSowHrFwQ/UIW2yjk+07pbqpPTKNyKHrGFzcsZKriOyLr7w7+H/SBNuOFA/M1LFQO6PjBwMRG6+I490+5h9ib/W9aRI4bEm1kaZeMNh2xiz+yJCnmWpu7vNzrwnSx9mackGljlWFR3Ag6Dp/Pnr06Ln/q/Oevx+o+TPU3E5uZBsxD2s9SiU0jydFoKflDyZiYgw8TelQjyUJxhBTXZwuKtLBILLxkY2AHFpHnIbDFB+RmeFhDjRifUkYijFrBDSVFMnsQH628KkUkg2EvIR+sZYgwnx4mD0W3ymHytrPxU6cBV4yMhPm+IZToTiArt7nyOBaRMb85K0jVrlF0QO1BaoqrvOpEOtY4ZoZ1SuLcTBxMREzzAbBUJTysyVQUWSCMCVwkNO4nQUz6rqyQkV1faqZzBklisqslykr3lcXnXlHp2eonWePdFcXuQuI46ejVDaFMDk9txQDumuuLDpxLHCxKuirFnF9HHryevo4W3UxrGXdRKl0Hc57qfS+Ni2Z6NIL1CsCUCI54RQqhA1TcFg8bUiQystpnfMUTK7d9Rz7+v60TJ4fIjJpruA0R0BTs9NwRzwMLzUmvVQ+gv4juhZ947gY5C6oGY7pcWAMXHatX3N1jeix0vNw2CuTszVXOJN3F65iENry9MCI2i7j4tWmgFbOwG+pBSOOtmccGt2KDfcGSnFmu9OiZnkv4qQVFzJ6BEPYrpvPeH1QiCs39K/Hx+3jiFO/uDuQo8GTbQ9HfLKhdjdx7wE/jJDg/o4Ito0eBOLOpE4IJ810IkrRsVJUwnN/wKS0gzIwIT2scN8PBKHhr1cEqOUt86JkT2LlagORxHKOG3fvI0Zh0/0Yva9OYk61+iqhqPX0J4PHwFhKQ29w2ZGlg4zeWblyrdg9mY7ntaozpWZJVwutZvT9UtCzk/jKmb66oKlEKYmx4rqprkjExut+8EeCQmeqnKrX19+4O56a2+RqE/o3Q1wnbHvwbshq62G353S0eaRhOm+2n3s5R19GpeNug5j18szWb1jvR8qev59XOeNmz+cBfeN1VzWDu+845k2fgT6E60EaT16y4CFuIdRhfMAiKMnQB8c6ccLBSBZMYL5dqRyKkKc3tB5uMDJTzk3qfIrCHABKeaU5EpFgJUJIswJpChzrygHYfUTqf/Q4i4bD4dyRTbGcU25OMzFl2n1EzOB8LbEGCoK6HCLdLwjXqV9NM/uCsk4igXaqHBhUWVDQx2Hn4mKQxKDb07n17cnLHLLIdPFHhXLsJddc1gOZp5NeuVrpr2DNdOXwusgJcvohD+Y54Weo7mQUzUmOe9jsiEy43rMw4jMaUO5W6MhW7PRcZv95fUW2Xl4FmkV7Lc7QC1lx3i0CJBgMMFnwYTDK6DrY2TzUvP+iRUGUc8zZDMSp1O8fMTLF7Efoby7NmZCeCbd7cJ007LR3eNDM4MrSuW5WktpGVzJ74DJbW5rB+Q2Lv0g7cyylOeJGvW/lfQ98+Iq7Z/Fd8zTf/VpDH6xjPPGuO3AmOa4bj7ZypnkgUBe25zgnf5xnqKx4+ijYashtoR9vxaWjx61+S22uKENvv8e0dmYBR3eWrtGB8uae7y6apt1XObi2sZ5tMUvrsPcTO+Zv0s0/YUnp9lSX79zCGXlzE/ce6Dfp5lSb/XVBhMIjciCyZvrMIzJVUJQvLRSOUcR0CkTOtbgh2RCDRWSSL8xXMzERARca8pUSXkCYqdzSkcPgjlO7tU9GjhpyhTPRFq5MrG6xBnl0WJNwEbx7MYfeYiH4DP8vZ+i9hU+zdJzkoIfqiMof/eqOxMxyZN7ZYkccgw2PqBD5w6g5+qIgJ++m8p6oAOQy7j98ITK33glPHtv4y+v0+4FGBt7rVDb8LquXcGCuz6itxKvMlPyIDGYwBotMlDkKhPPm3iTlTlPJU7wFpPpc3bfTOvMYtzf62vB8/rza55R//g54e5vhB8Pd5c5iOikzezEgiADyVYMaB6GhGsdAYbkghy40qFFMCMxMRXyk9AK3XLIQPxDpbcpMmBgcS5BQahVRIGK67buE9BnJqoWyUJGgJSOEFDuQpqY4AW8pjyS8ZGTy8dOOI7QnMwXaIpxVDuZcr5rooaw0VBfjQLVE0jmUhlBWqNZhVa13zrw2VGfhtDbVgcnJ5IcsWMTjrBEgVA3ZMhHWEQlLoqlAWCsTVFxH2nfVwMk20d4+va/0fiAxo/DonqVJcc0Iuv/B8V7okZglq47lenVpzv4p1oR8iCOeFaaJDaIG92zGduTDdYVijhQHTJZlCZsK14XTRM9XVPSh8cQYWryNAL2863UW3yu4CLE6uHqRc6BFWGtEZXVP0IrBRQ23MAU5plI51Wr19GdrCEqnVVN7a70zVx7xRZZ++7Xtacu9TBa8mk0Od/B8o6alLnp77bl+dGKRCvI+KNo0Iuck10fqXuE7cPQhXzl1mYC60oUHNFbauXFltOpe6RuPwJx7/ugZ3jc8hvXHGSDpjR8u73vTnszei3jPZXQ9Gaz6gK6ZN3ECHde7fkNtdltS2CJ5T9XC6W2rULGBSaGOBUOcfkMNo6v1v4BiL2iyNvXWDM6Prh9kpmoloE5OtLL9G2qI3UpaDM1ChOS4IrUS95mXF6+Z/oH6oeSqI57IEYueV5XrWStPuc/lD5eeCxwkZ/b+EZkuDNbwcIXQEAdbvYYYOpQXr0kraN+rSoTbzUR3oq5ManRYdIMhNJRgwmHgsnME11rwngVj5NtKM3RfQrvEPsy1TnWaRCXpQN4EV9IYAjwN597cpxRCq06aKENMBqPWUBw9lmYCnwldSpVSycwJ7lN0SIGxK55bfv/BC4Ikp51q5x7BII/f7Ql50fw3Af386lWqeqXUQBggpyB4/oPYAcu0ydnl9htq0iYF3KMDxVwUDvO1WEB0YUP73ug1HM/fz6sXJ33+Dth/5IODDi08Qbma3HCROAi8Qt1tvQ8CxOGFbNkWShGZGVkZeT4cKlUM4mVSughxPO+KVaFia1SliKwQUiIyoqTRKn4CApnehBCpL8axBn2pDMBi1U+lixJeKeE6n6uiPmiQ1NT+lRmRqeyIcCwfjPZgZTKV9UsMISznHx7kmT4zgJsgj2Jv0dhevfpDJii1WXnm0G7yHF7Ok2Y7WLFJLZx/yOvatDo9Nyg2quc823HWOIaEnIU7k+kOzhErpW+qcCDR060HNOMxd5GiDmJwLEOQLnUMo6rgrArJSzKnCAsPNlEn6QESGLKaOZlyB9/Xeuldxb4CXKNcTXOp86dbuS6Vmi2tnVhszfVeVIjcR1dY7cwoUltqFZqH6ecsjtCmfpoSh86gZxuGWue0djinZZI4OPkhuza353rq+CS9L8KbzW47npRdBq25pqGDgyOKC43MHYtY8+B9n81zmDTijCqdGJdBPJBEYbOQAHHUtEFjpMq7UGHKIuDYt/rFHLumcXn0ERl87muPWCNTz+ncSLmuS+Ge17jOoas8jFrirljqDEXf6odVfw6zYq/G6kMDY9gG05M7nVe8pq9LOX5YJUw9zwDUokb6BFCHJrWHGGqGYu4leFJ2mSqWfnBOM3MRN5Gc+qAT0hca1sNUHuxtvYPowRlv7us31DOnkymVMRQnNTpfigHu90i7wc6johiRefn8MlIqtSrvVQSfiYEnm8dx4dSDjE17zw0Upi1XD2XQ0ytJaXEsbw1eGvJKnyc5xFwtGCsFDFUVsaIj39YcPEaMKe/z6h4QTkudpVRaU6ScVk0COeVZ2fPYuxB8dZvadtOTp66somNFJPOZ1qaVFl3gckWHTYHc/RdejEyBlrrfDHbe95nambObdbg9pXiMx8ex956tkwaad2dv5W1EkAtpBP3+JL+hnnERZDAazgSwi0i5CUA2JUI1FY8xUr+h5lffxT2n6/P3AzW/oeZJjdub8EuiO48f8vBg30zFQ3da0yGLKJxt4U3gWhLFgdjDEYHzvFsE6uKEFs2QJYvonqhmSeD90UvVk5giuEzIsCY0FGlFtwnNhDV6eQpMYcURJOkXHjMpTHtuTZjiYz/CXIgoINWQaYrSavnol1hcZZMK0pGZ8rDqh1MEIxdKxsLuZCpqHBldoSjFfnaCqvK1AF03G4uH2nOqglKG/aXzeUzpe8m8C3r+1JBKKStbq1IG8FOtHYdUMKSGlu4tuM95X3JyVjoAFZmZ6lU4hCcqR6wDpCNq2mDmnjNXtwYeoj1Yd6+SFXilT2kyy4cdvATifD+KjCCWhUbfg8wMnSC0hHaQy9ASa7Cnr3+c6SlQue9/AOBUrhsbgQ+NEdEp+gejc+4b0aHziFXTLNvHGlIyZYtqcBLSYBNt0HtQg569wBglmydNWKa7pTxyrLjzyn0+aiTer0phZh8io35gpV53XjkQRg982ZHovntdRMY+StPcURvS1dadK99c7Xk+BzWxjepNz6rdUn721WNndZerSPkzn9k92qM9NLNMBPtF3Oi3tAquzCyuZIVPqxJrLyVWY+p4nspD62UFmbUmIzOV0dRnVmuk/xdrVXVkZjB87cKZFetqoCM6DAYBuzTGT2vaBSuo5O1t3D56FKHeHI0uwQBABECEcKawy7NYn92EfobR89V1ZuKl1ySDRJSiqoELVcNlcCW6UoDwMQcKhSToJ9P+muKGimRCmTNfYfC9Rd1WPsSnOuEDH/tIBTJpBFTjVSpxBb0OMQD3LaBVmou9aWCtDpmzpvYd0m8zwXU9WglkaEiI4YbNerVSTpwapTl0ojQPpMA5eciUl571MPUgN4nqOwO7TkrXveBF3z5+pM+XADG2Qa4ZqjwbY8XohZgApyKn5AllmSbmSYU7Jai0Z1G1mubgAmbkZ3Fw5ME/bDoROg5JeU9h6sCCSoLkEJuYuGivpAwi7mXeTvjcupvn7mT8hpoXOW+Om+eHkHXUdYOvxSsZ6yValAB91NsfSIWhFykj/JJmqh95vRmZjWMOxBjPm2ph9ZGq8sKwGfUhoFxtNIePMVAdZAzhob3Qk1LXsMZLRGZClSmTqViePZTVFFK9QEyRa+ipixEnvXpJJTyn/WsqmgAAEABJREFUqInsCOfPN25B7IT2MTH74+b2lWaFxLfdidWhObybs+hQbtaFcKF7JD7C1xA9pPP16JCZ0pVEjUM6mfryRVuZiNCqvGZYoFWMr4QYLEr7sIqRkGdARGsxmiIrgJ4mTvtQLzc5SY2Us79YWqhzW6FFUyK6yCmf2TiioVCsIQ04c+oIzKX0dJNp+iT2aciSKewrV0I1RJRn6t1UDI6YLJJgCOBkwyktAppiamaqvqCrpXBUvlZ3kY4EOFM8QOcR0vG0OkYxTXG6o2KdjxKhOZUUEq31cuZG7HijDWfu3Di8JY1nOk4jAzlpHbo+Usr7fZRnZqLRJ8xHBMOWKaWazsHp3lk33Dcig5HZfigsLBCTFswNoxE1Z2YKNUf/xqJPc+eH+lVd6v1EVtcIogc+pAmNtD/yojQz4VNId8bJwqLN1XL0IrZM7wAYa217uIiMzIx7/HYrMp447qSGDoL6TgKyjAPwHxESaQ9fuuR5uU9KoHZaq6eFIRWJMJcJlmX/skxYqe3yiGSTFzrNRbPRCizRb+Di8ZtvGPfz8aaSDvblOsh2mbxmbe2z6r6vfGWKaUzybHpLTeCzr1T7CTKdM/Dew19DM6VMUlqEQX3OQ6vckDk/wjwn9TnjYigvxlI0wjWLb8y1FKO+IguHzgQaUfdsREQWVw2rY4bHdMa1SL+RgzOrgr1crjS6wkOdiYYWFeGMhFUjuOZM6bbQqehhcoR7Tf2R7R54lSlfiNoRoeDxm28GGS3nqXT43NAS4nZbOZELbzr+iIYOtZgJcLwXQX8FmVrUomJh8TxOueB8+qLn443HnDPuDoR7DxdJZo6kDCwntqY3mHvl7/xAXTflba+6o4MnL+9a3VDNepAiRvPy8KL8JBc2cbFk1LMaIRRaVDJkcYwU1LZiIxDHPkgqFp+RwbQuNPTQUwQvX31AMhQy5bO8xamYOSITPKJGRgLUh5fS37hNmNSCLqXBapfMNN+3AkVIUVOR0prBBdrrusD0poMSEe4RERZoUVl4CCuHLjmTOJfjZeEcIEJKLay68j6MwkwtoWHHQvOUHo+lkni5qWU/zijGMxONTH29v7waOBfkVG5eLwZeysopjkj9L+ZIeYmpESKh04KmKa+cVlVKN9kooTghksQRXodXTjuCVYt0EqkPjAIr+lzmEDlf0RCG8jOnoIJwYRxdBSNaG+Ip93NJ0QkTgdNS9zBqrBoKIjIRFVYXiIARiPOQRv1zZsdIp2s11CKNpkBMWXiIGyJU7tDL8G4NI3SO6qWnAMCkgfdtGASqkS40phPaJjUrLL3Dq2Jn7i6bdoNTN+o4vvZhLvO06eTs9AhLU1GoNmWhcfBDvcYM20ugmbKZAB1QUU804DI+xxHNjcgszOe1crp/3qT4OI1Lbjg7WxirWn6or5ymW8W5LnOPdxyxp3YcGtVLIDI6B5eZ9RvqjPMY5/AcSaxZ590y6nVE+lTwr7VFWOpFweVkn35xrfFytJ4hh87s30VRpEan/RT3nOkOl7+iH/rN3mP9QM02g3elxSJ8LNWM1a9ArQgzUk6fKK3DeBhp0UwzApq6G165MHh04XwhYIayDqtjaG9zLP6QSjC9ZYTKaUZph9wIdZGZnR4Mr9AT3NzEvlgnt0Ua3RNOg9FXR6o8qdDiqPxwkn5jZZx2VBp6hOKOiF0mDj4YStZ+CioJkGmucw4FF1N1xYzqpgeX2eTQVhOb44mIs1JVgjOrgFnRY/9VjcRtxbtsnWXmLuNJ6580Gi2f9+afeda+kENn5dES5tAeNXVmsnKKjdoTWCwgjv/jI6kUMJXQBPmcBlqk03oxJzldJQlG5E3e5r17+tc3xT6va39VeP7Ox330ExDIofNhcjzpdkp1aOmAUDLlwZQIitGsIBMCHJEprBmYGwnUjGOgFTmJQnChsv6oFZuJx2IOcGklntzuZv2UOKMemdQpms5HW5qcrURoZqaFdDJ0Fk6058R2GZmyyON9t+b6kuhssVb2CY2U1dyQoQ411ZWvdZgbFay1uxXhcusKFavVZ8aHs7WOyMzgfxVzSSNCTBlfpEIjZc0LasLIzUlEHgtXx2nk5HJjx+RCHh4DxzF0NgJneBcJ/CBDNeFBboCkTbNExz1JcuYL1RVlZKYzLFREdDyEwFhoDNnl7Fz7zpe2WFascrVd5YthJT+56WB0gPqaTQCPFzld8AOffvqkgW1drQWi2gOpl/fcsYl92Yp2+q3gp/YNnRer/nyfiW3scWZptvSExZNuIwHGHz1KB9c5cMTBxzYyd76wvxFKn1lxZnk+GVWqu72ut3IlKVyaXs9c6TqH70Z6Kw29kHiCHf3u9qqSzIx79+Zvfo8bE7qkePY4+t/R0su/odYZmcSILksUj2ubiUfelqFvm+uvBpvJEcdtFlxzplf8FDBub+ORfqBGoluxTkIL2vPlA5784GuKyZAORYRAhBc954iJZi72AZfOc+hGMZnQcOsU0CwHA2qvxNTn9IMD2io3zCfBtCGP7dyOlXY93G7UKOefA+QdKm+vWPv4ijseQ4z4ISskQKAaobsTHuNuoNsVxOTw8GB8x2C4NuKor4HBgG9PDbFME5YdQ2dMWfTo6+zY9yTizde+oi+dx7+4rzQ9haYTujvv9DtLUu+y90/x6pMpwBTuYwELj3KSrjmEpA+9k7r1cfoNNWpykgQ6fFvzjvfgQsh5Yujn6WdciPv80130leGf7gHu7H57mzyD6HvqJ4Qqo3j50MCh8c1WDJZzHTXkMTC87PjAKwGPia/H5I9kvd/imNVS2hUUE3WQQFxZeEyU545LcdDkDs7IC4oGaBTbaYGW1fnFe4rQ9PV2bH9lUYs7LLUinfKiwJwXBT07Sbxj4sOOs3U9WnDdV1D4voGw8DhQ601fX+YHtpJUUoPF7AwXc6S5GciVTmDesgTahpWKB6E8bjPTK76br9ShuqMQoSlZreH9wqMZB3PJLQ/V9xb+cpdEMK8oXNcKMlhcDOU9taw6JK1tD7dbPUcz/ZnzfmJUoimgSdsZ6HGJ0FQMLaSpoOsUnY5AjK3+R9VeguSptpU9VUeS4+CnzS8J+sZ1kVB+HUsYXeZdjVJPnNQ8MXmReDvao/RJ59Gzm/fkSUe+3K/iJ/Vjx85lVM+EnNhQ97D8W1npkZnHD9TC8ZbHvLgn6XUx45ZfbumMzO59pUzpJ3U5+Jt7cXP/hSMGUYiB36GNx4/j8euvr+oRNCzzkYFwQxKwTFNBTxL6rqTrLZ61OLHrowZbFTuSTnXFh3ZJWWiI1xqKGsWdUZmqyJU90KIErrOh/oeFBj35yofvmumnc4mUa3KTLJ8C4nXVS3WA9QWKoqLzTlPxTqfAPokxOAsE2gt2avcrDcCku7bfVS7itS9+PviHLqoO6w0Oxmhdm6NtudRn5L2HEZm8IvKxxt5C2cnra8lEvrVKUGqKH6QU+wfq7V1yjkU53LK+BSYUaBa8ELpXjpub+3yILXlel5vn7mD8Geq3cyjfbJ6EHsJ8oFUOJzuedqT+h5zf5IzJg0M8b1OGhhd5TSAfacGwJK4MbRGdNKZTzEVekz1N0LC14ntWviO8XlrIpSfeeO1T55JAU2H4OgSKR6sdFWutIBwYW2sU22mU1yy9QTDGUgxCmTbUejmLrbVyBz5QZWrtfhWF9rlk6iyhMTM0wrZrUfIigpk2y0K9y8LDLYxqWfECxff6BLrT8mzUKmHNOjtAz+50QjiVeO4YonuA24ZOf/AHcn4uO7vjcT0viaZyl2cTtaZqNVcoUDUCTHInAlImjldXqCY6IdFae06ScH4OgQc7EbkJyb9lO2/2lssQsiX+rumTtZ3lybq7lc1cq7nL1SZ3+e6iN6skB3EVXYou43MR++3PjfisePvRW+9R9/aefjv98OGDt7+RPiFPK+JvMbh9xP8b3K7S/XiH70ne3Iu8/IF6b/0OMb+d/soXf0tfLXQ2rXsb3SGFtcZ2Y1EqoQniguSV1ypO74rX8mQrrOzsNndSVnPPFz5W0tjBFKpu1zLkKwuKQEOMxRw7npRPhDZVkSJbgycWdZob7zQxhsgEQDehr5hQeX5eWHsp1m5kJJQjxlSveXBKrUkes2CxBtDubWBqtTeYNfuHrlRaVaN5uaffjbH9htrnl9xz9vOeEG4AUJvOVXi53nv4roi8+6Pg3n4/prvRXgC3ciP9m/n6Ix9xZaC+QveZ81oOrhKZuV08/PNnd+/ic3FGbuB+84nnwTYYvJjEepDAfi7hQUJ2PG2lR+ihyCKUidBKTHncGcNMSqM30jOMYw0rkhB0/YcTfnhNa1ikW+ehpWKVkyEqE6GZWWxxwzvzgjfdWV2UcsqTEKlZP1y7h6qHDNIqfUHR/pkmpk4ChVpDkmBIgnOeq3LgpIQK1EXrPqmuXLHEqMrrBEVr5X505uDFaFM6CKGSMdmdHvLKF1MrfUDQygJlaOV0U9xHDe0RwdmTb5v6Ozx55czLE676jo/Th+8NMTltqglHBBtzcBY4DMrtAfSWAdHoxgM3g51VcpqSsKr70cT6475U3qSXip03rLuW8+yW9NI9s4krfs+pn+YSzderOp90UyXBRKsGcEjrbHDVROhOwR1Cot/uPHrqiLNZcxkHN1Pv2HXPaw3yGnni9nPUo6p+Ox9x7pN5juPKeAuSWVX7zeCr4tj75uYmXnzxpa9Kv1MT/RAy7vxA/ez7ceqxB/qB+ub+iztz4N/GreHPT3/585+bT47zdbOxuOOTMbxnqcAgqPK1huoaxRqoCVLZkFVP2Ax9RZHBEAsqz3rdSpPSFKq1tI33XmSS5SlGHRp9zauXW0cipmT36OCU1v6F9rW06jJJxTVXPFwncjKH48zwGOzQAsYE59fqcH2sgWoFlmpZP1yQVbwExAp48eXuTPOtL/+Vz+sftm63nylnC9fyw0EBr3FxtnjKuHn4SqR+oF5HbW1t68jHMeJ+HxsjqZw4BfQYb35FSsVanzr3M1P4JLF0qR+mHzx48IT/2vFJhf/t88/fD9S3t3osuhF5sz2RhqSEE49GFsKaPOaAVzo6dtqBUBYtdEyJNfn4RGcV+4eOOIY/19kxAmE5rfrBhnUa++vDlvTK4jInEB+nl2agmiKfvvBaxySP+vXFYVHSNJ51nNVbKjWp2kdxCmWmaHUiBorjIhKvDHPHxGUqCNXJznl4FNPbpYg8dRSxZgphcvMaIzKLycjYR0czvadcm1lPzwnvbeR/UjaCcxMvorgGlXKj+nmohxjl9im9ZqzzZFgWGWEbXu/WjUWh1O2Szsg+2ZO9lcjU2SUPjVRWrtacLaxTIDZlsJSrKjIT+TK30QLNFWaSR1kStxLMFK8pGEdWUQsEAw1+s9NnQvuQYh98qJ+moZeVd+TF1NYXvTkvltTieNCyYq1DdiKI7xJmry40wO4kD7Iun1Ndiq5xehJVcCne4u7dfktdnP2ZrfbSDVNXt/T6GTfpBbx2pqIw0GgAABAASURBVAuJ3s9L5oiftN9l3z3e8dGpUPXLzHj55ZeLetrardo/TTtzj994daLNdT0e21JPg3nzIG4ePOGcdSl6QbYOb7G3f6D+rc+qUJ9M1RytQJjI07tDHJMpHBoo5U5nyKmCT5ZlVeeVF8o6R/MNKIy8UFfz6T+wTiwJMSqZZh8Alu8xHUt4TL6grYieKwi9DgrcaPodT8qnbF6cY3YsLiNFgjFB5/GhDBzWJytMxPVUVGt47NiElqO/ERJMGfrUN6Im8LpG3eeh3S3xeYZgG9CdALJjfukz/zhuHz8+CGQd9X2kDVw2IJBdhGLmHHEzf0O9t3Oya+Q1dTle5aXUtGYtIpRm28evf2Gxdf0dStMQv848C82xXFrGzc3N4xdeeOGL8ZyP5+8H6vVHPubdrk/VcRuhdf/1VCfnQFgPCyjnd7RfWL28Ss6ppGN5GPWmBCN0T6UytRShrwMjjnCIVU4zZFlLcVolZtX26IB4DCzLaVIE16FQHy+tPfUx9vmIJdasngI6hCYJG13HTkQEiUxpDWqZUdQ+qmLKyJYpUE3li+kPgWgR1UEq4z06aort+yeh9xvcH9uAkslb6sVyp2txjURPnMd+IzLVQ5MmGVk1cOriwDgic+aaj9T/wmPvF2JHMFhTYPfsUqaEJ1kD1ZWv1Y+PcoXWrP1FMPUVpyg9a52p8bm7GlAsR0nliiiKldOPyCzsVb2HCjJSKyiMQsMy7SdYcx20dEtoDRw9SsqaucfkQ6/J5Nwr5lDO9NhaNh6lma6CXosc1BbsxFv3T6qjJ3an01Xyjuoakfms2soPX9DRYWxnbPy0Vq2pd+DoA3paHfm2o0czdbaOrvu3ormsPNeM07Xrfd+u/bKy45dfecIPqi3A9zb4veeO0W12+8aXZrSJuh4/s3fcJu9c3tyPmxfe3eF1v/fc8XX1Yr/46X9sXM/2WiEHGvpskcP6zSjs4uE19AGNfTQdqqaq4qpLuNo0QtixvxaExqHkq44IzZQVL6Cp56s1VGtzr9IMuIJRg6DQ8YoMEYlSntPZ6dtfRpHyBqUzCSUuZbENFFs4YU6/OzgMDo8J+1CprtVpCInVodIuOl73JzTIZfiyFdVMOUwu8GWZ6QgWW/0JsGTBuKcdjPitT/0q5GHj/8/evwf9ml13ndha53S3Lq37BUu25LuM7JHwRbYM2MoMTCAZYADzx6QqVWZCqlIktjEDmSQFEgRXAplKikyKFEMNRTHBmfJwN+YmJA1gW8IYsPEVW5ZtWZYsWbZl6973Ps98Pmvt/Tz7+b3vOd0tyzOnKXbvtdd3fdd3rb2fy+933j59uvuA+7Oe8plSw68Lpw3NyZfP8HeoI29wr+M0pmSvzW4+3K7dptB9YB9/8KOszMkDT7dq5weYDQ3dQrNmGnxm+gP18pP6TN5d/u77gdr7ww08HoDBuMP7kxuccb38FIlxt5/UONOXFIDQkuQlyP2NgbyYmbkwK5beRmV/zWTOfPtNya6ogMsiZ0LH2XGVSHUcKNPzFdVL6ihgRmmiRi61EpUey6ZOkt02+gl120YzpmldCGKOZgJuiznkZuS5xHJ8tyBJtFF28MHwbpibFVGaYAxWuRyHOn7nE9LzceYwF4yNTtLFBWxGDzqTC5gYA9lAama+z9kJeRE9ddSyfaFqBWqFq5r2ga62RyQTY6R84bnzBpPBEo7uQEzx1gRIgHGdR564JtoSVsByCojPc6MHFeMCC42txdZyD8aO7hVmqQmG2c248oeeFNNY28DLnKF+3jhlSmYsrr4FjmXPz4JOVVQL8TjbDGGYbMYEPLl5Lj5qnkqPo+rKLzBL6knD/dJHxRqveKSvuKnxeV9JftqIJ7pBT5S//iDz7DN7EU/65O+///5T/ITB+sxXfFG4/yLv+7kt1zNrpr+oU36F4kLuedYLz/TS8px4atFHf8EfmtZm28URPKh29M0LxRHmIQKdoxiybXyHBAPMekwrsPHZlM9R1djVmgRsS2armIWZg88YINYBS6i+UQzRHhUwHwy9hJ7QybNcIpnRoeBtllmh12LUNI4cfrDuGA559hO2dabVfss2GmVIjLXWHTdajnTNHPIk0tbcRm6D1yI++sH3gZepfIbLMypqxmq6vOj9S01ehmu659kvjsyMNF5tIZDtGa90CaIK675QwHzsoY9EDXD9EmNwieWqsEAvakTreY1pkpmP33ffff/ud6jrfjzVpZ7eeldXfNmMHDNyPg3z4HrA4JWnL5lI/vLlrh85fPGsR1pzxTuRyveoQC3w+Cphv/7hMKs77wA+O4tARABnwM7o+2gzQxYIjQY8p+eD2V/iLgqo8FDqAR1SHyBd65OI/ZjBOEqTaE4weVbbFZlU7UExAYOINWoMhRRxO9ckil0laiZOY55DMnMqMhqm9LCEwyKJNfcAMjNnrI9SrGeudAS8NWi4UZl4mGDwBGpliUx50bSMNU8QLckS2FHQXqXI3Bau5nJH0SiHNyrM4ksSyyjKJSJTr8UY4m3gIB89pEUj1aHrFslfptLFvRoU699IRqFgmNjwt5mmkOj2kttID5oCgqrB1zwF82kNsuUli7p28qbgmc1/KivPPZ5Eg7Hl2MGNI85cPMHomicQ7b+eXdVdX9/fKfGEZ/Ey42JMbr2OyZ2lxw26U/6cu/68575PPXr+85//1IueRMVjD/pHKaaQ6708/mU8patfNP4QsqaClqf4dsHS44qE3C+9+yegbeY3OMSpsTxpaRyfED/VhdZlprtDR67z+cnH3pfvL14Q8wdn5yUa28bF2KrHTOq3Lix+iuEm3PmVE4/aXTe5lZ+cooXn7EZjY5IdRe1lTTAmB6w54+ln9RGXrBa5pQ/h/EyaNpO1V4w1LkYu8cTTm7KDfpq5yYkP++X3/vQUDW9uwCtvwuxhftEt0Ixl9z7nMwpeXsAupVX9GNIqZHummIp4DgZI4/GHPizsm1rJDikcYLg1J2Wx/pKn940bNx67efPm/4S/Q+3Bntju3t+hPv0Z6nEhdaO56+XlAMx6UH5biItWMwOJfra+PGUsm0U8KLP9BQPyreGHbtIE53rldtnZDUkLO0WvzJklOaGyFZd6i8xJbiqGZeRAu/M8BFkZtRgTqubpB6Od31An+Q3T47w23DhyzFAKMU4truaK+cItLlsWR25ewsyU7Npl1ug1RXimqO0UNFXXvvLZ/Gmdef2RN/KLT1/yeVjOX6qKR7Ycb8HwSKrkvFRVUccd8Y0I7suRi31Usz06ADyzYzrtmP3duK65s4YD4RRe7mMsT62Qk/SJkNc0VwC6BBU0O2MiZlhbPsbgbAMFZ/Je7hV+1hatuSn1zKbLQ1YNxCKH7Vk7kGBCLCt6iJ4rbub2a7c45+s5n6nrotM1cC+OmHt70dcjHfmr3S5zRzwbTd+1na871cS+bpF5Ha9gc9ntqmyjdk/vP8hPnXt6HYui4MzzwlQ8Nfr+rpHeWI5zmdNmzeGR1bx6D4tm8Ry4fb7oRS+i3P47dQZ7agdH/hpqJh974FcmjPru4/jr3pxwzxfoCypYizE1hVnumT+EgDkwk82ZMyx/3bL0uJIm97Ff/ED959HMEeoO8wxGfh7DE2ekMXh1fq7mUda8z7Z5FRzZotlTPPuI4d1BqBHq9vfIoLuASPa9ZDfmjkmFJzQfDjr2AQyGVQEYz9qnEits/TYfGOfbpPFRHGqJ4sTVoBf4zb07Yt0wNMU1LqKWrVlqVMQGiVVYAVdKPC8+kxiJM0tk0mgxqTpjARLTs4MQxnmUN9mx16/JaREPf/IT/A41//SiQ0sxAiaAqR5XDfCGO1aEMcmcJzp/oO5nRmpqqGVCMNGwzssXNlZLTtdE1H3c/2kQuXDsjUrJDZDERjhrqxi6brleK80WN/iB+pu+6Zu+XeputrvvB+r5LyVut/ps9VLOW+gTwuomrxyYl5y1Z+Vr4eG1T57WpiZbovM5+9HINILHySEl6LqoAOzEwqGvGgqMMVG/lJWE6blVvRjFxnHqbQFLla2YL5BziMITlhsLAiYBkxw9AT0Hv617kqFrNLWFw5VK4WIUM81FiQmiRyMzWkdmjPReVfu5HppmZqzXrOAE/MJgvs5XexppR+c48dYd1rmjXywjqZvWFXM9fKAJR/ZSj1RuxOspGo+1nUWq8QsxmMA3W83iGMTM/hLZovc0m+FfwRpz5AT6GWwGi3EfqTmyEy0S4UovLTZqnUp2X0GMcDyd46BRcOlXcXBf68NDR3MYE5YJYEb9YB6M8dwjYJkREdMqHA0zK+pU9W54dd2a2vt2ePt16BdB5rJX8UfcqaPGOPPIl9xraRCZPBPk/X0QFUeNBAvSpV8BUGbrgU84Z8+I7hGMq7eGzcmvPFuoZE9zWkRzMcbRr4k+09RM7/5rX5766MN7slnTve1x6HJoZM+WmUXYV/DiF784rhePviUXFwj3Z+k5qY5O6+MP+l9IWP6FLrJj6/GN3MXzHOsZipti6pz+EBLRNeXNL2HU8JxaBSwrNryIoR596MH48Afey3OazSBronWPwsHOiQVj4/yJZ473f+M5yGgxVMHYlRu9iHlatbZOrpH3NDOpTPLyEYTs0968toX5CJ35YHivMuU3JW2EzLqmSqGbE1UEpHV1LM4ey8hM0qWCnTjD7xKbZzbeqBPGHAR9fVx1laOrHAFaa9tQjThzaPTcS/8G0r7qxByk7kHFoM1W9NRHjFq4cBjSI4o3CIZ+i+pF5DVnwjEJaxrWcegfcSQ+9LM/GY8/+uhB9aZHXPqIsEEwNmxiYAS9mOXNzfq4Efc856Vmu4MacnUGcTgoYNoOVzqxGa0uszpwZ7Zb/A71+CMfKm1UYirFcl0QowTvRlr02CE1pc36gTqeBqN/aL2bDlr/UiJ3NG/cqmMB68Zzbyt28QEZ182GEON8VrqTXm2RiHhRCo7FF7ue8Yh1mW4oWg3OiRWrn71oK6fLNKEZyQZHOTCBM247OIzV5/y21GznFBece3bmtp3h9S59ZuI3jAlkNmAtzUgZdm4h2EM+6Npsr9a1NhgHkm+DrrnRgRrmyluRXK+SpHflStOM68nG/U5IvgKpGOKFrx7s1r6ELOqs2o4a2J5bu7WmGPkNvYHnj4GDAV/3E8jcsFiy7t3cdmJriziyUT08F+Se3AwWM9bU6U2J9cZahPcjxmjcfJwy7h2MLWrrsWfroUcsattwWkaCnEYlA/RdkdVakanX5FaDoyboBIrAVxiM8Q5E+ckOr6ue6KhxDbkC69JdY2riicbUH7rxGu3Evi09L3MtmgeZXvaMM92nue7ReD6JSlNmzu8i4JVprvVdO2vOXOeas0Xv29qZk4/INHf47h+M1h0xFDd7xu2z6jPTJD8g6cTb4KM8aziGbOhkrlr3jVEX8dznPjfuueee6LEtzn06jLgGD2ncZmy3HonHH+4/gpm7tvv02mRmR1z63ilzcq0xcfMZz4lr/8UILh3VAAAQAElEQVTEQ4LMOg1Yc8UQsy9wzvqB+v3vidP7UD2tHZ+6+qxYYSKjP8ONvdnd1lhNW+oGlZlVs7H2D6YByqj3Z8MRuZbtexlVUlBmRYFlyZRVh2fO/vbuaxq5UaOkcxnm3U7FSOOMEu+cWG+sibNqjY7nJl/MkSNEGX2mZFuMgjpyNI4a1hpHeCbWiDDeWL3bGQ7rMjOYhBuWEczYh4G8NrFJMFQmnv1logoh4xg+7a34iF989zvj1q3lbwir9tDG0MU+7D0Cb+qAtZ2pUX/zWS+IG/c+K4JYOmpkJF7DcZ8iSIdDThPHANVevEU89sAvR/1PlMAxBeFQMP3ApZHTlmCH6vi0ciP4Xpj/VrHiu9buvh+ob93KfuHHPfMbt25wLZB6LAf0DSkMJ4YuN98A6+HMZpaQqN6RscCZLJZlx2e+28AhqVm9CrE0799xEjCJ7VNFYJiaFYt4Q8wLtYkXqbQ2U3VNvKBUjnPj9qRKite4MJwpbcR9BLo0IIOGCaBhrYevTY9kun/1WSSlGXXlklVTqAVVxExRrIPPSofo/FSWBgzZK2D2r/s92YRVTKxD1pdjoEEwybL2PPLBeYILMNvaNUeCpLNzZ3Q1ktG4ozrsqJvvg97L696e3b015Ljen+xyjdAk1eJq2rfZCr2KNWySVR02ciA4JnF3a2buGfTpszcfjkoaa5yLWm44SpJSWHYE4VSgxxI9bq7WGfb1g4YUWacAzOh2nJD8dikORomGR7P3h3rCWXpVOzDALmO6XqWiHkt4tqvJ46y0Q+Pa1gc2v1E2e3RuriQmvNZ3j6i+B7bfmYsxpsZw4vZdI681JzqsuT5ns5kZzAqmr+C0eA15Ym4fqO3sPM9l33vvvTee97zntihG3+EGeb17As32+GPx2Cc/1LVq96PsoHJ+Vgvs300V9YsxD0tJ3nxG3HP/S0YSt18QuN9swVO2W5zzg+/6N9R5SBzTjwNbcobsO5KQtUcBUHsEEeOMW8hpweDdZS1KX5YdblVFD4B8urQVw30oD7WkiJ7stEpTr9fEq8m5i/7gZY5INPN6bXIqRzycmTYJraO+2oGLrgXCHri6K3LGek2emGl9M72audaGNvZ+wbBGE5ZAgDmNO9dPK0+V7/83P8DWatROywbSPKcO5io58erP/H3Pe0Vk3lwE5EfbJo2bmK84TKcuV2SPfuwDfU4w4EJxUVmaITml1oC3PyNf8crP/uBQ3tXuxl13uvodak/FD9Y6vyASoPeJ6glrykctEfJaMMqPhzLTIRgc2ChKp37yYoxZX6wlInAW9keP1lZeflilo9fKCbWRP1yTc+vmu6cvoJfY3MXaZewAYPINGNVDPKWF/TjSr/BM4InrXMCIjMwM9ytDrufVhWOawkUIKhnzXFUWjKYBc6qdePrrOHca+b0HuvULgTTMWBvNA8yS/rNr5rSI/VxxjM50PPNbeH/gJMZFCWFOc71X2yljcDDrHma05jLWvmkC02dkodoDyCQOWPsabeBg6I2BPvDBegdnrTh23miLGrOsApa6v02qyGxsRVa9LDpnuiym9sSNYNy/qProQZvO9rqmTpeAeihATgpxp60I9i06jYJp4f6yEj/RVF+aHVQUy+HYKhzTiy8tc9Z7mMY7dSGevF47p7s2xv6dn5y9Yx+d28MCV7lZW+lrl6s1Lbsd39k7r13r3uczX1ap8zluyzOTu9QZ+wP1C1/4IuGn1fwd6sc++YvX9PT80ONAmSP22ayXNfkNEsmNe58Z9z7nZRSOOfMVIij/qS3v/cHv5evOX2tGfW8Zx280QUSPAxn3vnKN5Iz0wRVNdnL4SZFVEQ5oXVtWRrztyMhvjvax81v0SJxYA9acnMHCez+lhqnSDLP6phCzRgOeppwa/UxMLC9nrIknJ5bTxBo5wzoTWKq+tCSJmUUV1+jqqhZ214L3aU6TWAVyayyWU8d95jw/9yPfR3BwBMwRn+UUkJLDXZkX/H0veGXEjfED9WjXNfw6aVyfWQCzXnF8569ZyT36cX6g3u9PxvHORtTjjGWg3yOke9lJ2ImXv/xl13149/K7Bdx9P1B7Z+pGj/+xCy/TfqO9t3se4MM2D6w5sfVakWvReElo6A8kGpAXcPJVALVF5qwjvUXMKAfKzDgGAoOdmmB6e6CpGrw9cLV/1R06U1J8o5bLnRg9igXnAMPVpdOTDAxJ8N4fJuhT25OKfYygXC1kKETruveCzZz54YdrHQLumlM06/qXhCHsBOtGd5zi2ZPDN7uRUK8HMu1RkTSV9XMhfFStmWmSmnGJ3UHiZGa0IquHp23GyuIjw1THWyTkhvUUnd+X4qWvUVbOBoCS4HtukUkfA7wuYghjDuONQBN7VkJ0XSJnD/Pympyx3lgTqxNr5qc3513Wy2niQ2M0dzY7383gHHFljLrhZrp61AJDjglg7mCebydIRu3g6QrEMmavhXpCeG79BPJDzOt5oX0ymx/1F8UjvF3+6H3+/I6y3d2ufhecQF/D7P1kas+arp8tOyfXZ5x9z/kZ6X1fNfFV637y9913X7z4Jcvv/Ep+Oox/XP7oJ8avyW53OjIEs7cZQLd/2ZAx9oLHRSQ/hNz3fH4YiQiyx1R3RJ8S+uX3/XT4P/GYX2BjS3rNQ/tZaeyqBR8QjxcM434uBPBzvXo0lVmKVLRv2J/2E0dxxyVkyarrEpJG/npMxrkZC8q2WuPExcXI3rQbjtysI6zeaCo/eWNyNRd8RUvuxFUBC3ydafablDy4phirm4svvb6SyyJnH/2kVzxzcMIpKQ9Xfix7vvlP/sovxYff/zPcn46HCncZQzml63oNsPU9Jlznvc//7MicPwa6scWLokIWZt16PJOzHBrbe3v8nq7foT5SJ13Vz1xt5TIJfDVePNB58+bNh17y4pf2f6Bd4i62eSfvwiOub8Q8HnfcZ4ArRu+3TT3NNQGWV2QOv4XiDcQzxmUmDJZQWP9ZKTAzyeD4uQGhwDeBPtuJ3yrTVBb2xRL4dYccODSg1k0ATwlTYjGYLly4A2aSH6F7bTQ9vji3mYEFIl3kEE5IHWadFZvqsefMbuQb99ppPy5mSHI/0jqg3l5h7KGCwaNTWTlC7jgVBfDZQD1RBVBMYK+AMTdUiRHSk3XMzZZU54inh281/DaQuY1Yb5n48CRK59XR0AmlpvUENX2mBcbi+6LKTlKZKmB6Qm30bW52Spjah2yAecFmecyxFchaOynWmhJVD+5Ha8NO0WMrPNfmXDeXygmykJznm4yxWBOTqwefEhi+YiEYV230mCmrou4DxJAUR7h7hSMHzdwzsdMAZXV/wMG1IrxmztolVYVLXHDo7FUxy7U6+DGP9BZc0mCn2wr0ey/sWDTtqJ/MpZ+HmbU81QmH9Oq+JqZo1vOW7JvNnLq2ecbre7Xmyaxd3/3ndnJa16/nP87WuevO2L06P9+1CH+H+qX+QL2mW3TNejvR4Iebhf7uWd2P9XilgWCq22IAvst2bEKai616Y3TPeNHnFzot6k6EweayGPG8iQvbcItHHnwgPvDOH4rMbsad7dSycseWaEL6Dphp7YynN0nlCNvNVW9Oj244UE/vB2dueuktjFri+N3IDWaLYI0aIx9yEjMGe0768oZEy8kN2XBRA7p8ifYACjzriY5pNblJFJSbxOoruRKc9NDW/fecu2LNSVp/cDJtK4emzkkGyFqXPJYK92XmIXzf3vOvv+f8f0iE73nRv8mr6/r9uWKUz3jR53KE0We9Rs56CtHWrddr6xmJp/aRj/080ToX4dpA+uIse9U4zoxv5M1Hn/+CF4w/rzXZu9PfuCuPVU/HTzCnS+x2k4fO2zCyPCHmCK64SvGgMgtVfnMLOCbx4AmYxBGZgwsGmK8bPmhx5sMTzIrGm9oqrUUykr+Qjpnlj6oKa8kcu+CLqB0nWipooTITQHo4kBqNbdsBoGtOIjhNYvpgJIZspO1bBEt/mZjI0qOqn3NI7bP3bk2R3NcsENQ03/FGHMto9iC2AVd+cIPaynPC2mPkqGpUSe5YR9BMsbw+9v2zUHPBSI0li0+irVCwbuGQ08RakvFucJZ6D4MYnHEaCRtlareBogc3jgnmLu89CPeZoG0xIDPtkuEadmUZDpKr5xRFufiFrD+MvSq41BpXgqU7ZDZXR/MYxOLqYKyhnrPVRAvPY4IYU756bOPszW/lRnU/YBhYtIA4fqGOZZC3i67YAWYN96Fol72nwbBdN+LhvD5vZib3gJYdm+SqiQsNnznO7DlM3NZGAfnu13E/m96H1JidG8Fwcprh3NO4z7Qfg3N0f3XmIzJXfTzpMfu0714We+ZMz9x7R4iDkQGNf6KZJei+3Olq7dJ8ZsbLP/PlpTkts0By4tNztYdJrXvFcDLaIx95X2Q26XXUK0IontVcjVIsee0m6zkbZ6IY+z/jRZ8XcWP+C5SU3HbmReYynmn3yLj12KPxPv4RP3d4JK7qxxHqEjz/EO6uuVmXfGdv0dG2a7gqcLMA5haZxBtwuNqAMAIiYqwKujpqdBwj2169/LwKsVxcHexpdu9Ysty7nQtUarLDpxgz1Ixv825s1VUB+nFx3qvNcMTCLJ0oQBnHUHnEjSbX0aE1NqfBcp2sNYuptIsUzHio847Jau/+l9+lw9Cw1hzawrUsOeNqe8EVf3B589647wX8QD3OVZlaEFLfsNf+Hm9Mth8VITNGedGPfuznyu9LF+4hL+KB2aMbQa3P66KG36F+5LnPfe7lT+oU3X3z7vyBul7seYfrrh93rm72yk3sox2yooh96cbTJqqkPlNBodPLUAJSzILrojoi+Wu8AhB+EMMBnk5FErj1+YOhqG3ymSoR1/UePt3FBinHl+HMWy6lmcdL9TkUG+mpAe7tpdBG9eX81u5c7KMpV63ppEajqgnjvbEUG8HZ0uhs5po5zthx9yPPDOrjNIqESew8m9moEE1DsxwgycLw2d1wiTmnF2trzniavHboG8lNTXu3NJfp2vlk7+z0fGpEMwck71rXb4NKZWRm00tVE5PX8+ZY04mxygOHixBoUSOTd6GQC5sxOwu40Kpo28hsBV1L7+eOgHYcvZhAFA5OFc2T4vxmkZoiwhHI8ROKE21FJNRn5EBGBVkyYanjIRphc0IyY1RVw2DMrwtgT+obxJSu/aMGjU73c4vadqtkLZncvxEDi4vo3v1OR40dVxSROeu4O6M+GNCsPTO7T0dBzVl7HE2dxhVAMiPCOOOiRTg6L1otCeZBxIT9dACTB445+07fdLJfAtUnGMicmuMeHNcxucxE6bQ2qPX+NPa8nTbe4jM/8zPjylBg2jOLFVTLIokqwN9++ov9rcceKUEmeiZ3tM7Sr7e9JPXI1OCMMuUJmJmcnXPceMZz4t7nzrOqInmacMwTVQEkPQrWQlx+7MEN+anv+cexPd7/VQfZvo/eV7VYkRSh5QIEUZ7UvCZ9zIG+UsbgqxW0ewAAEABJREFUyhVBT7iiguuqfhDmCg+O6439zKpz/+ihJksBU3z0TsKMZI1aEdgzLsdW2RhrjLHpd70RVp/z7hhDDxs1fIgFWAp3ptZarCtQR4yq3yJTftgWDBcNyJW59veQnDqY07mI51Rywuo1SZNaBHc1atQ5RWjqHAPr2PsWf3PVP1B3XdEuuxaeGXSM05Ckp9y+h8Fh973oC/j7wWdwL9TG8jyJvc842EAQ3b5PXXQwaG9rb4Xc9thD8ejH55/MkEGzTsX7uUmUhCbAZXO2k9vixo0bj5K6dfOemw//0T/6R/8i+K6fd+kP1N437r73VbgbT8AHzYu2U4KpI23YaUhm45jvQ3tIpezAwwPVZInLIYfRh0kSzFq4FgKo/R0ZnF9Rch0SNWAvQY4zWEvx4UCJIfMNtUGnd71UCVxmgEbILhECro0O4KjRX8RAe+Kcyna+CCtoBK4++P4CKeCyWOuskJxR9ZSo/cd1VCzeOFr7rbhetoBj7r225o/1ClGpgz1Qpo2Mp2VkJnqvaHJiKOZxO8zNE0zfdciYI9+OuKf3z/YHbU3nuktGVqiiUYUs1oZZaY17pmrWtWc9DhkONUndcRWyhx18K3ufoCIYzcV+6IRzyk+bcedkC/lB8XNH4JG6hVnOSEkGX7QkWpKxfjmqDYdyzH8qtIRUElEbhc614bABdcI2NA1686qDWGii85z103O/W0CR/TtgJXaF80g4ooj2XmPU6DjgDy720Zt476cuYup4QpXufYIxde4X6I4aImTm+0K71rzW+mq2f1TVmtOohu98MFoPqHnwhp07c8FZmg+G5zevcRqce3SeAIUzkwMLqC1Xy+Ra1zUmjDMsyUwJzH0iXvnKV0ZMaj6rlrP5TEAwS1g+ro652cjfeuxhfsH/AD1Wqf0Q4NIXmNQ2Nx/1pGCdmwv17W/c88x4xgs/pzlrmh4xzn4Wr3xhyNGbZgiJT9eZ8dEPvi9+/p0/TK4Vtg8XpXr7iDHuWoRcMJKE+wJrEurT/NgzJXYzGiLOkGkcMVzUKIqFet5CqNav25CN43NP5DnoFwzKWJ3y2OBluh9XUC1ZmJNXGbXIDFv6FjP0UULEzDiN7GNVXZQqHOmC7RdhI6x4zmNqGC7CG1JaNJ6fuK+rCmIfM1RWewr6GTaagtWb0bqLmRn93I/9QHzyw/5pB1mtNb0SeyZcX2SzHi/kDWcj8bQ+eDzzJb8+IvkRMG1AUqdZo8f250M64L0z0BEshFEDzIyHf8U/591/ExgKgjHPAYwVB9UWyWuEujYDdtr6P0xx4+bNx5q/+1fu5t11SJ5tP8Nt/o9dvLnLGX0IK+XLYSzvQ5pSeR9q8ZPkxZ48lBtt12j4lYgs0xdgw6uZnrBa4EM+HGOT0gSsL0Mw5JMYOHKcgCDLbVysIJN4nh2dkTwQ7ZgEG508czObkviFX/hgvPWtb4u3veWt8da3vAXTv5W48dve+lY48PBveysY7c5XzVvQoyP3NnJvhfuRH/3R3oa1r5drAgdniGV41j5TjkyS5Wys+9yslct4/8/9XJ+Hfd7GPu71VrD+OBNnqZxee8uoaf+2oZ91by2tObXTjLW39rVVzcRvicu93lZ5+OGP3m+tva/o5/3c935L6d5acdfcDl/2cq+3neq6/lL3Ns+2PKO3Vo37Dr354kY8zvjW4purGnqU37XmtKOXNW+rfHPvfe/P1hvar+oWmT7nCNf9B7lgbPVaFk9UNTK8AoSoyQMqTxT+QrDZi5esU7ANKmcD0/GrGbSs8r3RJIo9LRyDeItdSuT5dSunbl73Ode9M9tHZPjn7TvMuDr4bNDsx37sx+Lt3/127B2YXntHvOPtxm3veHtz6s7Y/NuHVk1b106sb93bv/vsWzc5dW29x8TmtbfH93zP98RHPvIRrsurOa7J+yHj/fKaxX3dhfhaPe4rlzzqzU3bCvh/S3ze855XOGL015muH1KCMYkBcVfm3FwpL9L2+KPxyEd/LmZLKCZNtxLsvFF9p836YCCLWShPnDfuiWe+9NVcLkEwLMRB1FpyUzsvLYGvHuKZnJ4c87FHHo6f5HepgdWmsxtYtEVYHwxgxOC8qeIRcnHh38AWHQx5nHPzmiveqCgAzbsYG37MQSeKDTpTZE5dyPJM4xj23OsTXouY70K/HzSK85DP6J5+HxzZwbl59TaTLNrow/vA5Bwj3vf3KQwd5w76y+jdr3HE5X5RY4NOKjZkngEv70Z6zCNVW3BPNbw17YLiiFoyHHYpZOE4Y0HwVjpUG9thoGK2W1u885/+A0MS7c4r4moquwODw6T3e4e+OktGPPPXfXGEF9EHOfaQi+AeaK3lmARxaGg1MsV5Tx/60LsKo+qJpsFY9wJjgjXvnvMcQQ4JP0g/nrw8n/s5n/e0+E/mceS4636g5p5mZHK25e0lOj+pIljQqcVFsIhpEPpw8MSYIq1SwasNSHxgRLTeQFFjc00WNEXSS03x0E4oHQY7tUQ0qlXfGj9gaGTVadUUDswkw0oYxVPJZW8Dd49goKl1q9WX2+MFgh/4gX8d3/zNfyj+0Gp/6Js6Lj/x0BQnvuTP3Ld+619hr96PbeoLq08BzTSDq5mR+JUhnNODkmYW88/+2Tv6bOt5dzzPNLz8HxrnKi8etl/HiL95qbFutVl7pYbaE0ePqbW+MFxhPVYcdZf77Ty5HU9MXfUgLj/j4eWmzdrpJ6+vs1ozbfYbXs2dzPpTX/tYOz1YzTU9vvO7vqu+YH2IPmnebF5Wo2nzCUe/DT73iK7hBTJrnd73Nxgl4cu+ODS8ZLDrHJ88CzVTFlWBwYVNjbQ6/bQ1NzkPcuK38BgRxwb+QmF8tNvCoS6T83XI0S9rVGkKjhwlkHI4pvGtW7fiv/u2b4tv+VN/Kr7lW77lsCuxuSfQVP3Q/Cn12ogrZ4xV70t+jQfee1DzLc39mT/9Z+Jn3s3vRnH++RJ4nzK9H17bvF4xinHzSHcFdOaq2bh/kHXfM/wvfXzmZ32mhaX3MRFEpXlfYo7qYd0k7uQ92+Px8Iffc4j4rk371VHow6x9VBQGlGcpzYwjMpt41su/NLaBA1nU6FzFuZOVoRA/uL1uxGTW+c7vfnNsvBtyreAaDKL7122tHiML9jl4DVtJWEhB11FiqZOLGvSsRgYbCmIhFUlkr7YiYfWbC9YKADOjPuy98Sjp57pVH9Js2luhjR5ZuQxrs2p7f5iwSXs4QPfZit+oW3tlotlIwbuGHsGm99Sb3YKxBVI8DVkj9HB69FEDLjk73K7drIcnvxW/SRD1JCpQChcJbewd1EQNk1pE9eaaObkqiCqIOR579JH4iXe8hXDy00PNuVMAZtHd/nS+4l3UVD7jWZ/x78lEH2SRj/ugNNDWO4WvQ3Lo4iuIMG/K6oc//O6Kw2GPThi1daHSjrnHoa4ikvSutvJwtx6/dc+23brxqle9avnQkriL54279mz8nUndXA+4P5gJhq8bz4Pwqc4H40OxsDzFpcHDpbqMyOQVRo8jYA4wOkVEifYHjzRKEjsFikj+CsdIZiaC7uIa5DPZKwaNr8mHyI9rY5SUoagwrIljuHdFaDbqqhuYttDUsh6TmEkLqAkQE+1zD3dASq0GNxwkk5j7tsFlirXjpAiYzQFOkxKOwWlHeiM6CS6DTWKIay9jrCgWn2NpWJihxoNxPifK209rzVqj1+xRhfQ2LgMz9w+5OFjU4qakvIu8PfQzv2I1My9WY15cJgGo68A7B+W2hldtCpbMpKoPGzA7O0DxMOo0oMfSlR+yitd7VIRLC3j9DDgaTQzGfZ0lQ1W3L1ENcTkX3oaIIVbbH/H5Sdiiajber4we4EwCpr/gFikuwLJiQhpQLMCsw+3zUlsJSKZwq3s0AglMKrM5nXHUJnFlmD9Iazh8EVx1FxIdHMHVeW4SV7ayreRs48O7rAlHCUNp1Bhx4bFU3SVPvPcGKx2ub+wemNnNy8s0t0WmHvVmunFme3URjaMGz973CC6zed8Jf6D+rM96RcTgolIuNNXFOiCgi+kNCtYy+Qqi2jz0iz8eNUpLLdPbGJ5DXKqIzAoAwVie4aAha9777JfEfc/7rMIxc9UbasbA8ySxno1wzy/4w+//2Xj/j/9gpZqeRRtbYU2SH4B9PTYZ8tCxRYNtuqgx5AnLEwhrIjKibIvTMMR8LvLpgq49wQ4QwTt5+tGf1wx7Z4wxzmekWq/Zu+IprMDMMHgmgYlGrvbuvYw29trQjDn24skVsT/eitbFmq7fuiHJ5rp2i/JKvJ9kC8o2gGFuGFxftxjj+3ErDszkSHHK2w8NpCqijDrCxlVh7/2hfxEf/8WfjxpZ69Vl8uhjYlViTbwbRO0X8YwXf2HcfIb/FIhCppK5dxSQwchl5n5sQkhnckg9DhjbrXj4l3+KoLmQK3hU7E1mbgPQu2RzgQp5Yr6Tb968555HPusVn/lewqfFvHt/oN5uZT+U5EYOq2fjokHvc8Q631p95agbDydsRhhjZPIxKa2kXyuhIo5BE1MQmQBC4KKhHlpuf4vUqIU0ZVdNnOlKwgnM2WnheYH6nUtFbUs6xG4xMrhFSBRBzOwXEsDczxazEtLrjjEIo+oKAKcuxshw3xGUS1ZtKj13hMzcLYk6m9Fj+opMafNM4pOgVL3sZ0XADDo7w3GKDWxkQlvxiKU0Q+U2qi+YSZrA9guW1+B8j8rANWnAjOoRyxj6YsD20vYYMOOqN8bWe2G42rwHs849y+g/c8CQ84zVV6IA9PDmY4yVmn0tmTZk7Vrsato2VeJeCoY3HyQy188GAos0eKKapY2MTEym8oCMYEYPyUaxs2RXOi4G6QvmSYWZl4VbXFIdb6d+zTU1H0Vz3IMhzeze27hP81Ni1TY04qvWdVf4nd7BFcmnTNy25e0Sudyn3LfNPPAkM5sbDjqXWsL6DGTcvHkzXvkKfqCOy5GXRMeTPhqf+Y5qfeRXfjr8s9Snja3XSnHNwjPKvF6Q9zyTf3T+Jeeik/b6ujjRS7C8ELceezR+8O//1eq9jYJDKZpsSWIb+/LmNVGxOkO0BZNOKVGWRFEWjA1rRkQQYY+M8cruLIRUx73uu5KzAFdT3IrqVdwWsgVjK3fEEW7JGj2OzHUo4mAbd7/oJhFhPlnlMwIUNYw1OYncM7GgPl6GV5vFJ9i5EW2Csn27iuDr15W80CRZDXfN3O8gtdvjj8cP/YO/hopedAFcndttelnSB+8a+jU41md/5ld0YA/aWLK/egadjbl1UeiYx88oBtHj1qMPxqMffX9MfYOqin241x4ATudami38jbzx6Ite9JJ/9zvU3K5Pffoc0v+xi0CbrcTceGYzgmH1RpPXa74dhMcDNuBjIT9eNivts/GgJzberUs6vEYwqW1uMgkrtoDNsugxVhKgXgHLzMygIDglBmY9z4305DdSGu6207x6vL2nbsXjXszUZbjze4Jeg7SzMFPUvKSqMj4AABAASURBVOja83daeVsJawkuKnoM0XDFVe9CtB0J3eYiP714MZ7pEbkPxjz2mtlJrn3EWPUgz2TzqNqJ42Igr1u0nteCOqdJ9NUPX8LBGZbR+JIqnuXUk3hO+1F2Olt9GdmoElP55Lwl066puNIVrdwq9XLlSO30xpk8qpdtzttisrCkwbDiahnEdW5tfl3+08LdbpPb8VcPffnYjvjocXCflkPT5Oo5IO+i+eTO90W//ot+9We+Zqtbjz/Sv5P2VLrPx3VNv+AB3v9ZX/lUut1ZS79V8GP/5O/Ggx/7SMwjVG7/MM0fwTzYVOg1ldtSJ7dB+ls87QmWKXeEuVeqz4g6Fz60qJGFN9Yk1us2F0wOt3++L3lz2tTp1cjptZWTx6RxV+eldgqnt2LF6jW5aWowv8Tq3OTruuXAxYH19QzkjKcXD7OluhHWd/Qlrh6DVL/HGR//5V+In/xnbxtJnYK5jxhuhsDgKcQc8nuvSQ5vKdf07M96XWQmNnhdsmCzlDREz8LWdnisg3vol34CzkAD1qRZaBVcXeZGlVnqgOznv9243XvvvQ/+kT/yR/58SZ4Gy935O9T1DPgd6tPD6LscvuzzQYh9afWaer3GEzEs/XgQdIjMaj6Y/kJqxiz0cKAIEv27r5DM/lAUCIdfNXpkuk4XQrOTRXjKU95094ZGHm4WPSr0GjrstUirOux1iadeP2lrjJfe7Nalnsj8KWfK4koYYBPLE5ZebsZyxvqje0fLWvKhK7zkhJW6LmFy2poXT7smb0q6+go0Aw2sq3sDrjkK5Mx5nYPq9CmAKhF+TNPaCOtO2Ku4WsKW3vYGcrOHOKLyA8Y67GM85WKttCwnnthGs0bdaqt2xatGfE3Ozqbq2hq4U/QSNfx4lW6pTwRplh+sdX0PAjaOVhYStg7gHJzwfzpbLmQ/xHVcxu2Ouz6Kxkd9x3vjTwEcvbo4291uvZTfThefnsRxfXxb1t53Ot+R+8Iv/ML6n7z8qk5xtDves1uPRf3LUxeN62gX3JXwmn4Z/WdR855nLfIn1e1J6R998IH40bf9HX4Z656bH560lKUnAQDelWBM9ZNpLzOSuP61D0Clt0fNwcm3yTdS1TZjPfn9IbNDfQjgquvIc4+iLMYwP2A5Y2pLo5eUmx6OaVSSArdbqJvaEhOXdHqTE5sQa2Jz+BkC93niCJjne1EEcj3GJBjTvpOYGD8pVd63innC3M8ffvPfjMceeZhMkcNTA4q6rrjYfubgL+f8eWnwN5/x/HjmS141onZ+Ne87XbaasQIws4vmynkf+Pn+o0kxzxZzrOoVz/z0Nj8wLW8S5Qte+KJfwT9t5t35A7W3b74Evmjc3Zjx+sB8Bj4jvTrr9MZi64zFe90sgCwdMV4pTCjjlY45LK8cmiBZmJLS4AObPxgHY8fw+xtfmGTNatQIqB5XsXr7J/uEGxfLTk0S2UgbEHdlWqe+ElnrsVgLN/NAvqlH2hwmN5jONeE5J90ebQE9X8Q6bobq2f5qjdkq4lKrYAYRS6r/mVIwVg0h/V1L6zdABcsyN5aa2L7iamWglSDCezV7xjKKJ64avFNsn8IE+/sIQcjac2pi7HOpK3oUDFeFe11F1ywn8Tk/z1vs1NVGxdRztL/WzFjRlJyFWeT0Fdxu4XmbelJahTzuctl3JSvoZTl7t2NldvJuWNfDzvNcx83cVe8lzlsvjr4L4fDPj+qfsu336KmdZdn6KW9554L9QPW6TW1fb0cHPrSdOdZ5n5797GfHZ3/2Zx+JXy1abtODH/yRK932NEdjXslfIWYB/sZ9z45nvew3LBLIJXpieGf9v/6O/zbmv5yY9QDnCdv3Oj6TtRm/ZpSuglqmJorPOMZWzIxnZj4H+ebs6ee4I/ndinLRZDeX3Y7I/BHtgvoONiej18RqNWKmjCfQZNe48bruBQspp0kdHYzidBfY4ZQ20GZtjDFjc4PanTnMlHbiDcjpsPOvkxkPffyj8UNv/utkLuZR0on118D11xmzq/aEM+7/nN8cecOfVy+v08LF5rmp398HMPMQEWy3Ho0Hf2H8V8FmzVQkgh1PcJ1fCpeSL//yL3/ndeor3F1C3H0/UN/yd6avuTv7y+ON19D4EvnADH3i9SAI5P2QVo4YqbPSfHB8gZvdiPgi2iKUxhzEEa3Wn3LBIMWMILFKxVARQZapd689DIcqXmQhiSGryMX6qjFoaYRkWNNnBUZzUxAR1Yi47kMFzQ1odRF7fk+Qoi7GKLjkBu0RKlVxn8NYk8o8ahrODO0RbD4P/GnuklHr2eTq+amElxPK90UaYTNHYmpgr0xzHgj5OQdhrkh6lHeB15kb0PCqrTVkZ+hehOc5k5Olsf1P1zNziy8NMfI4aSFmLhin9iNXn5eZgPNc2v4czGGkiio9vQzsvcdybajNVmBZgbGsuaKuE1SCxf64Oa0Vdwkr0/hTstnsUyruoovjNfmU1/NBvPXX9/0UL/aplJ2PcnEld0xeaO8UeqA79TI/61c8ufbeJxH/qDe+4Au/QPhptwd/8cf6z1Ff15mjMa/L9BfZdZm8Gc/hh5TrUp8O7kPveVf94/96f+oWzxO259v4Yps8fVuYTBbNi2gfaGzWUa/GUWM+hwpqaUWvRfBdMPUra85YEwf7hNuyOA/eqDscXMczI68Za+K245pFcjOPnyHwmHbWJqPoiBvJmcfXDWg26grg4nbjDjn7aKdSfzU8eq9pf+3/ie9+c3z059/XFVPW0Xndf52Evvy+PtUtge/qZ/8mCnrue3sJUyYmfWovN/M8edL7fPzBj8Qj/jeod+Y2YK8feXsOWC33fIPMfOxVr/qif/cD9bxHn5K/sf/Z6XG7ubmFXMC+3MJqbgxICWyESuoBkYrKCTQFW1Go60O+QfuRxI25Vd4Xu3ts8KXGg5d+soYZSS5CHHMgdYPMzlVYL71xhnvWHuYraWG6RCa+vj0NM1KHRp/pKnFp8ljlEZuuHnDi7hLlig+Oh26mTRDC7nP9QFmyS1G4jXFaVzfKYq5KYXFkki3UlhmoIVA/GxhOm1zdp51sQHmDZS3ORYO3Hldz4vJz38r0oYSVG7V1bsi5tznLdp5cTUlqzFfMYg2Ul0U0Jjo5SWCRM66AxTpczdlvat13cnU/SVQ96pmDIorY+0hoCqdFVHmMIV0QYP+Sg6dIzlC+dLXUIq15SUXMhfPIa1dyaPzlw7Z7rgISY1bdnoTc927QK/yTmd3sqvIJmnAJe835eJz+CWr3whOYBzmKz31P4l/bYB7l13YXuvdGl9e53ltEp3m73I0bN+LVr371SfuUguO2XynbHnsoHvql2/w6fYe6U6NFl8nv+r3iK+P8xz5O6icXLD0vC77n2/5C3Hr8MT4lZxFvJ9y476CjzswRHV96ct1jq8+8Ok2++4i0zWXpmaUvspas1UXl7HHEIq0yJVbXjKvGrxi4yQc7HLjPfBkH48xVa9jWC8xrMu4uRqWr6ylAEq7iGPsOHs6MbDDsgGMeeYqJ55TXjKcHF6yFjsRjFR1m3t30Wzz8yY/H9/+d//Zob2qK11+Q5fbvfYLL3LrXkrv57Bed/iVad6W652mvpmpFxAxuUp1rKxD7ePDnfwi8VQ5wntAHsW4Au+ZMaXLjvM98xjM/8aIXvehdKJ828+77Hep56+Y/C/UGT04/b/rEek1eE/stPbHxbpDjYUlt9WJswt22ymdkZgQz5hiygzrQLimNPEA3G1TIUr1Vg8llKhLLtdUP2cLKCcxfmvx1pk7evqsHb+SY/Tkb+XIstRdJPSHqmg3hiUzhavYZOysxFHygtsiU36SxDP8iAWZWDn85lWs7n43kBqwe6xdIX0jrdk2Hp9Uep/tOVr0GrL6cMvaz7YkIoRZjTI2cfYsWSBDovM/AmMVyWlwMe+3nWnJqqyVAX6kJhidV9PS1l4wExoz9HPKLXe6pdkkf9+NEngOfg0eZtV7LVExufT7zfOQsO6UgmFSTZD1POJJud6o5i55cRKs7CddLOOsybp/jbnG+s/4yykvif7z4ic5W+V/7893p/t0ul5nx2te+9lO/V3e6rO1WPPDzP8zDu6a9L1vdl+tyC7f2R3/jvvvj/ld81SL4FODa8+KF/8CP/2D8zL96O+/iScQmGcnaU8RhKkj4iSX6R1fRZNMAS5SJv36amRWXCnOTS7qI1aYAE8fggzF54D7ltEmc8VbV20jO3PTS4su8nBZVnbWiSR85yx7DxTrMGeuPnJFszLryB9v8GkcP36XSBqv9piaJY4zEd86v7B/7J38/PviTPxq7wFSMoXTAcmvu4n2JvUGcxnNe+dVx48a9xbnf2rLa1VLp7mCMqC5l4k57M2O79Xg84B+hGrkiZ15Pre6JDeFFj2c965mf/OZv/ua//MS1d4/i7v2Bet4j7nO9Kz59b7gBX7YzHfIVmNQIzA94POBB0M8S/65TWfjayOFLAY45JqEvvpaRlRzQMwG7n3zr3AN6zOYMNvbSt8EzG0dkjmCLiIIulxZjyA+o3oLycjswwNDWp0JPuM+hmz9oeXP2HFp7Em/4De/MlBe1dUR253dm3pkW7iv5uQ9lRXs2sSYx/egQ7B/zjMEobB/wnHvNJPBILAUxDYZouO5JwETQc8cCanRm6sxLXJzLYvs9GNw8p2H1WeuLMHO8piGnQSOtEBinPiMxZKbbBqHzHPpOXL/OvL6uDZn7GB83DfJy+otzifaPX0erzjN2rLpRXO2KjBmnsRLiaSfRpxDMa9xLr556TwGm/NKT2qe3uYM792rN/8ir9+1OxzJ/2yPdqfC2ReN94JvvtuWdmPe0OzXX+Fhf/vKXx0tf+tKD+DSiB97/fedu+xG4KczbJM/0jEqf8dwv+K2T+TT4akqfcTBu2D//7/7r8H/2ARncYR2fp5GvyMU6spc0FWaCisRijl03wfSB6sDB4Aiuw3CnObXZrN8jdOhAjnw3gDLGXZloTtw2Ogz9Xr+hGhzXFaqkYh2XhPpEKa8lYg3nrPMKtJkH155TN/jiyDFl+su7EdQyqdu14DorOmZwkthH5z754Q/Fv/obf4l2t/bMGVThQVm2R6cgjn9qGfvIm/fFcz7v3485/O7ajwd56kBQOTypWG/Pfgpytx57MB7yz0+D1cXpuoKxqy8w4Wmimz08GLlXf/GX/BTuaTXv3h+oub91J6f3Jms+2eJYxHIB9kHq9DPWF8c7ujSzJNHVCyOPJvXY9FBWw/Dl5A97ILvIFzwtXXX8zi0q5mCDrcLa6f0Bw72RNM86pz2K72LoimLWVp9BFY4x1NtUP6iuGUHxLPu1DN576JVO3ptjXGk30qJaUR3uyYKiefHZuF9k5bxO/bU1cx+bau6g17oopMYyWow9hyuy9IMoHBdj5GQLTlEF0V88cMyYY2LvjbKKdxB1ruIiCo/rna69ei3qmKw9pepeA+oeNH3qc4VnM+ZQDgcx+8jQLrqvW2A2AAAQAElEQVRJ1Kh3ocjz/taYU0SLOqt+7lnY5G2Mlr6jM7uWya05496cptSNn7bY0qCzp3XQ83gIK910r0W47CKCFc8i6PO8qK8k5yp/LH3+1nptxvq+jubdTv6oEtlr5vWa/PQrbu5qDzWLtWwh7gA91Ew/UZ15beqveJNejwmxftgS9pYLgaTvVYR+Xt/tdDMfjNYAmJP3z1F/8Zd8Mcwy1+12LNAW3e3egyF75CM/G498/ANrQeGR5lWdiCd/QIKSXbs8+2WvjXue87IltxYu9ApXyfkmDNV8DhHv++F/Ee96+1vG2eQtxo86v3m7CI65+f3VxLKi2qzzUsA+KLJb+G29QVLIvSPDPiTWaUodMoRkCuCdlaRSDE/IalC2UefsuqIuFnc8U5vhOKsw5lk7UdQ2r5H9JI4uEgrbN2+sSk7fVu/boLaSdLDyrZRHoGsihDBEItzlrDOr4AR1Vu/zIXIP99xubfHDb/7r8aGf/SmS9qLGhBDm2ln9yCDd76s1UGFuYr/z4e574efHM1/8hSDUe46w6hcvlGNvzxfgbgEg50XL2+KhD/1kPPbAh2TbqDleHPTMTrB6LywC2rN/7SWQ87xATsbcIjMf/7Iv/4p/XdTTaLn7fqD2X0rcby53Mn1CeOc2F8HgfRgx8NSa7idGQefqhSgeauiVa1FLRCujhnjQ8EbSCdYfZks+KoPIw094paIl3dtqPmB1DZPPUWFOLl2GDTxcDGXMsfMSBvbAmDJt8o1q3cMdQJ/xUS7qXJ72TmrmzCUjvl3N1OOX6yfqme34dDUw7psWtYFxOOyvv5MNzV6DdvYC7nsUXpbSj1o3rXjkJy1fFMTMl3fBmFEvH6LC+KoxEK8mp63cxPSfcJcINBLlhkZc1yeYObzTz1blDLAhAY05eoyo3EqhZ3IFrpVlQdAzMnmfYebc3M9A+cgJkctix6dn3idk8MdUH9Hr8axmHBGngoWPdcCfdGvuwJnoQmsuk+upwx6cmcyO/YXF2HPNa820RjMzdQcO+m/0zOxc3HYgUniZh3a/M730WiBbnWVG5jXxatVXYk2umNxFCHOafdwpat+XefV+ZHY+rj3kxj+avhGvfc1r4jRmiWRhDl3vWAWybcUJN5fDpmy7FZ9837/g137qzY7P6EzvRyOXOVkD7nxfJAG41rHcuCee9/n/wQh01o3+hteZkmv5q4nt1q14+//v/xMPfvTD3DH7Dk2db4Prezw/Uf2nJrfq7pEbES76voKNWo1+3IeNeweKkiGPMCK/BWOLTGNgTC/eWLYTw82F67kqe8/mG/eJc6/eKllxFmSR04A7F9HXGGNskfzVwYbjfvBzQF9PEs9pbuKI/XLQRsnMb5FZQfTYcBoumt9GOCISgwAdc3IZ86zTq3EL4w9/4Gfj+779W6XGLcmgIDrAOXkuut14VjsO9AbDCcPmAuvyRjzvC34L1E2ucsMr3Lq9fYAhhfk0LPXuEcbkG7CizSTjZ+i9/zy6yXDkwhy7RKApix57rsPwXEL1nkFc+oz777//wy972cvmf4uvMk+H5e77gXr/lxK5fb6xPgRgzXnTfU5FkCyMZ64f4HouaioP8KHh9ocvpj8zLDUs2wOBVuxlGWQ3dt2PZUCmxFU6iMKw5eUwcI5DZtWweBhcHwi2YoQ7J5aX0Iz1i50otKaGE3KKdq7zhfYcVcfCNNVm4WaWW7tBGePmlJr45KdOgVivYHqxZg7vs6lrBa+z5ENTeCRXXKcbGtOnnIQ57Lb9h+ZKHbxcnQ18OWl5UEtgjYnVz/s8OfOrXZ7tOp2cttaJT9w4x4lbRO4zJDxQE4tdFK3hrJlq4s2XftF4idDVVq/UtLev32cYiM5lPTUYXscFTxZd5dwDUGEtBFOT4mkziWc2u4MOn2D11txOUtdAMrM3HQ4mIpNfdthq4wYAYx0z3shPvObFxw/kRpfGftcVQkfUEvu4COtB7Dd+V90ZXPYoNYcvf3Xpo52LmmvtimXWeMUzN+9Fpj0zMjO+7Mu/3PQdLCOYcTl2boBrLsMfqHkBR2Xr/GGiCJ5neZe9tkGm2sZ9nxHBZfrHPv7D8B+tw4ypdsDVjfKVirxOexZ+6D0/Gd//d741bj1+q0rNzvvmtfjD2fHY+91UaOvxcSK0ihzCDD0U3jXwavVtaJnBqFtSuJb90knVbFaYHiUy8YZ7YsRy06ppRo647/8RDZp+kwu04KqzsTgY4sOBmFtp655wrRBM9KwVbgJjzSDRw1XvBDAL4ysDp2wUE3Euc6sVu/DE1aMKBw83S8g9/thj8a/+5l8+/jfj9l8kLaX+kqO2cvLz4RZ3VXvzmS+I+z/7N4aXkUkBkpjDGusHl4r80tKX9VPZ5QPcevSBeKD+hcSEoVinEUXVBQOetaZ7FIDbdWC54YT+xsrzX/DCD33zN3/z+DuMYp8Wy6/+B+pfi8usm80d9sHPh0B42mqPFWsQ6k8ignox8EwUvNBqCZgV491iYsKaW70QajUo3IZz9jYd1dqEKUwGMXP/ohOTaRl5ZrWH40ARnfBjFDXQH3wFEeVcLI4aB6qQhTyzG63Zgb0XfnhQ1vTCC8yFYubxTWkdBC7TL17AlOpJ6frjNgKIQzW56UnebtK/Up6xgMvshL+uBXTdJ6WatdfpzF3Xv65/FAxX9676UlTcDIgXSHTaOvoBxU6utYVJTQ/cdeL9bAZsMnXAXSenKSmrZOzbxhjzHugHtbu5j8SKjUe7sKG1dW/i+oE21S3ZXHDdQ+KdE1ADVbPfl4JxtFkEMQeF0Kzhl2zcdpSCLJ7Z+wugnuQ83w423etWvJMnYK12Ipfgam6LyU2/yBtuuKd2CRQssxrfoYH9F/nt4WWPJ114fI1c23zt0ziT75iGe8UrX/nK+MzP/Mw9fvJgNBou5mVUXEs89KGfiMc+ufzjaprnLiSYMwXUrN+dUhpnLueC3fvcz4hnf9an+i8nsgc9TvOaPf/V3/pvxh8N2Oq0mXVA7rc+Y4R8dZAfwWbTdNG4z7qQqExFFPDRmbGfUjGa+i7Ao+rjiDFm15BgZvUD0MXPq9Xmd1re9Gpp0EpRHOI4jTqDjFqs6ka85yCZsoehrZ4mNGOywqrzOolrzpx+WGkqyQJnHaguZWLj2qNAL3tu1gxi7wevkvhnf/B740fe8reN2oa0giGL6r8HUYPa8i4zVbUukyBJ+JzP+Zq455kvrGPDRLVzIeezin6wUc+L1VR1cA9zBmpHTvfwr7w7Hvv4zwOXpBBmn7NmJwQruWJzGPu95jWv+UnQ027enT9Q120cN3o+IB+svF8QciN9vAAQ/iCg5jaGItaPT+ZkNt+froLaQLWdAFyzcC0V0oi5jTq7aqZooMMyF0xMAceFY1ZY5x0BycyJzYI3vEZu/+HcHUmRuWYitucpvwZg5lG4BDukx34Ov3iNOTZnSPfGO48eomTh+t0bZIQbk/qBouqDZitHXBOOGVPjJnUOyXPHXWKeDx+/ksR5WDOYcaYRRVhj73CMvqtGSjNdPAHTMPRL64orwSKvVX/imhYA5HE1q6eI3OQnBxU2XWOvLy5G1ZV4JIoYGN4QN4jDzb4HczyL9dzX1a41ak97dIHtC9WyFrCNHGbZKQPBPFF1C2RGQ53hE9voxD5n7eAj4sxfjXqvtcGKr+oP5ryHt+jIHehJ97/TtuetjuZPGtHgTv2v7UNN8UdhX0uRLJ1fuf6dQVJ3mKuetyS8byt38+bN+KrXv/76Dr2lZdfkOad53ClZcS3Bb/PGJ97zdr4+FE7VwEMS63fFzqntoFe++6TGwZ//6/+jiLwZRy3wclo4tjpSkkdU6BrqwY9+OL7rL/2/4pEHHijJ2D1aatNsnJVmaW5eit/qprRAqVcRjNy/b/IiQ5KZJayFPARr6vDlahMY+mTdD3BxZsXTjKfJiTe6bILFzMnpp5m+5MzJTzOe5h1Sr01OXWNXo8NkNJnpL3A2z2WaGNbcCIZbObE2zxHxiV/5EM/yz9Z/Lm8UtFPSaFmtXcLSsDC5cUsCuBzsxn3Piee96rfFoaGAuT8WtTxYqYNb5G6rlaD5zT/u8b7vjRqDr1r6FDcXe0+8ewqYp/PYf+Rv3nvz4S/7si/9/hE+rdzd+wP1coP7jkpg9SDw9fTMgOuDO7CuDL78WNRAZbIMSmeYCWdeAiOKjRfDrQiZfiBx9QYMlpo0HmEseFt6xRhFJQF9+QYHhBVxDJPss/ebGYmMzIQQ42pu9TeWBeeyCdQNX5tOjK8UIibRMadOvj4Agk5XCXB6YMQIpqrDjMyMHjOjh9NVYoBdV2QvppCGVswE00POcwL3WWkXGlzX92jYJdUDPfL+BQ+w1hG28HIdCUrn8zsp5GNoTomLYO5V5xi5yVVoj2pW0XF8uFkDrOSMfWaWSc5cFU7ShLYnDfryRbOPuEydVsF5mS0v0r7zdRkX/Cwumlq9Nnl9x64IJDCjsGFRLsWQYRrirt7uRWN+mvdn4ifwbjlvzJXbcsfa2+xdNceBu3+Rn/py3VZziyfT1fvxVPTV87pNKzGWzvf1Xdd8ctOv+sYR08c+MjNe//rxO76zdGanfPrJX/pT3SmIj/8MP1DfevSo8N7MqKQ2LzDZ+XocMUhVcFZgPOsz/r14xou/kNcT9qLU/G6kdzzBnfRTg//J7/nv44ff8rfi1q1bsbcp4I/LCMbkVxRQHhqiGFFtVS/5yHvtGXV9XQeuKRldNa4xrozqRm1rK71rJ6dGq+x5KVqdZqqvo85BjknvWkmq0YDc5Wu/j+VNlyW/Vmah6ldoLhc9K3TRpmb4ulfi7nVG6jXY4UDMGeindb1/1OP7+KcNH/ixH0C3zPkcIqJvevSY5R1F1P2lFzOsievHsz/rdXHfCz6nkkob0GwGeur7b4ANUNgbSYRxgYbBIHz84Y/HA+8f/86gEuiWzkBiGPpC7MFDBKJhxuSrEHrMl7z4JR/4Y3/sjd8ywqeVu0t/oOZuz5vtgz3dUhK+2PVw0M2nIjdx6dGVV8NjrD5+SCdfyf2zWO2KIs8MH3KXVlehFocwavgDMqBy+Jp7UI2KOi3mSV22CvbslzoYCNTVuTuEAXAtXqvFMycrV3qDYcYFqRTjQhMXqGTE7COv2TvYp0wCUHMU66g/MhJa15R0X+B34Q72bAEk5U8LJHN/QObmOeWNOUPtaNtx5qKvLKNAN3tYE7VUiy5BIIWruLQzgJlQ3vs94+mLR7dPEr4f9ty5AdTuPLpB39FZU9c8VBWDL/ewr+cjdZrFL8yss896hMK1LOIBL3tMmh5zy9tUxrzdgTbmsN/AW/D5nE3kBs5cRPIznF7uTnbSbXdSjlwXXG47krhzj3FM+NvN7hdcXzypce7/pErmFlfE1/RSq13R3oa4poXKvj8zOX1lXLB1k4mnJ31ldo/ueyS/9Eu/NJ71rGdBdB7w1OZpy1MQj3z43VH/l7fZ2s/E7L5Ld9CZy/2KDgAAEABJREFUVVPMyI8eeeNmvOBLfm9k/S51CS6WIbxgr4T7i3VV77+g+I6/8ufil37mJ8Y3gp+do0NXcK4Gpbn8YZJsBDfbvxkuGddVW5ooIq6M62kLNLI6q+jVX6xwxmUmtZUbmHOUpBa5LVSmKzmuLgIfNcaVbAYZwYxldFayBJ0xLLQDIvMdiyDi6CWvBYMsM2r/Oklz+9o6JVARHUZfP66m5DQy3Oif+b63x/f97b9C9hZ2pzk6e09tMaWD7vAUQHWc9z4rnv9F/4vI7MLBkuc6OgAzK10LQc/jl1T4C+1DH/zRePSa/0pOIO3qsRprhp7/JLhoqgb7/M//wp/BPS3nXfoDNTd6PoR5W6F4DSN8McyVSQKKGz6uH7w+XW6al1knkVEZ/g62mTDmwctmjOE29ZVEfCZXAtxTSZUQ+uHWkr79w2HCYjVZiGZrz7Opk9O2fUFC0DMyqeOM9lVxW9s/EeinyNrCcPSjcUW9QDCDlHHfAwkjbSYud5bXYpbGMZrveOm1wMopm1x5CGbs50Ulr8nroWJe48rJTyveBWI4kLc6QmD9zgN8N3Cx91ekQTJF/RxBM57emhUHgf2R1jSv2dx9imRZNYRXpjXT7LnWy18WFMfepV2S8tLurZm63HvXmLxq/eQVkZs9gM5+VNvlrnWv/UVbsCkc1hxskdvyGZwch2Vupe+14JXlTrlLMQ136rJujRvPM+4l3nuucOX7uqei67iCQcwYhvvFLP6oP/KVcLl8JnKXdqXsCsGGFq3Xa3xpa92ChZryJ2qh5lqbDWbyHHsPzvfDjc4aK5/5zGfGV37lV0acb3ScxtHoRN8xGDUfe/d38lT7h5pBXZSNMw0X4Tm5vVM8vfTA97/y9XHfCz93SuM8EO69zpk9ss9+vej3BGDUfvJXfjG+8y/+P+Phj3+syKlqP0RknM018r6LLm3junpLEAWbguVdNIbmXvVqus0M94P6I1bT5neGl3PkGvWqplGv9pLTZIz1xmIte6d0z45VGOlzPzMCTis3zV/TJo7qYn2MsWCg566E/Wy19yJZtTFW44njGNYNxTxbeeQf+4X3xz/9i/9F/1GP0h1l5y/C2nhJLjBptIdTN7gRPvvlXxbPfOnFf3qyarboZ11BL1u7fR2xz06t3tytxx6Jj737nwjbhq6CFUvMov3eSU4bhyxNF95zzz0Pvv6rvuriPxI/9Xe/v/t+oL51q+9y31/evwGa7Ts6X8BKsfhAtM6e11GHKupFBTD78dJn/9D4xgTbYRl+7BI0pnDki3EvagvXor5AL2xgSdAnNWJcRC+xD/scAUg1Zyg+o+X4iHD7DP8yHzWy1nWBca+iBJoBnkk5gQDnRE430W0MwS4H911Dm90KZH3fw11YrEszvRrHrPL61i+DjB6Xvti1HmJqgDWNlWjiIsfiPitvPFLzKLsvXnGBaJ7YGx8OsK6MjeTtd0FXWg5JYRdjvZxm86qXvIPZ37T3quoMNIJZD5Qpm/sYWDPrjeezU2Ot5jkqxzL77F6gmNwy0xpr7V1+ScoZWoYxfT1kIjPbF9l0M0EuGH6GNnCzQ87fu8CRjWg+rh1LbrtWMMjLJHUL5fE1xdNnopHYjXNSk6kHDP7qDymXdRGUlAUjc+anh3TaclLzEPLTJlcaxTNRxAzaS62SZse6JBY4khHW+g7Fncc8zlbfh5eNLu8Rz307NJkZ85/IZWZttKRH3Po3vOENaFtTifV9lhj1sUom7haqDpMbNZ/42X8W/iNsW0qZmsI+z2jk/ahkLZEp77dfe+s7E3Hj5r3xwi/5PYLZqn0JWNIQzxRdseo92D5EdHQu+Knv/SfxL//GX47HH3s8onpyjz3IDGLGW2Qq0EMyN8yszgxPS4gdKEjMdxs4Po9L5XK2owplSVy0jNqazhEZURbHULJH5Cv2vo7TVayAnO60J7sal2bkdRXXYgXWeKu9t8vGxSIakwY865xsDnq841k8PQbdLnHYiSbwbDyPbdbQ49FHHozv/m/+y/jFn/pxata5rUFjWoa1pqiNdcjt8QyqgOvLuHHv/fGCL+Yd9J+UVJqFGesw1uqMMwHBnJHbky4n5+9MP+j/HdGgbOxZ2OWiuEI1mvlh3ONCvhyliXj+85//Ky/9jM94Wv75aa/l7vuB2v9sXt3c5e1Zn4O5GU/vldRDMUkgL6yXmZiZvA5FgYH9s3VGZLLsui2IwsHHVFcmN79U6mNOTXnfslLEqNvCsZycsJWARU2ElAlgugHO6T5pN89Uglr4IiM7XkC25wNDrE63Ws5gBxBgJoC5A3rQ22buRabmkjbezAvq9CapqVhMC3Du5zjnmk9Ek0fsrJ7wYq3SSyx3nSmZZxXPfQtXk3OVvDbZFZ/kBhqCOpsFI67rJjbE1URWD0SteGqmL04lReLx3GTORl5CjX7ajO1f3CCGK8pljwcYrm/LDBRqxMzKzXvoeeX2WN00z2ZyxmdvVmZbJZ5XYlyvqdKNOCpn1bDS8/mY+1NQ+lrQUJcJCYzJia+1IRjyO0lOuQt9b2evTvh5bL1co3Xtox+5zWtEsB0U0fwInHteauoalVxJVItezIuq/wwkLqx6lOicKF6K2sL42lgOO5WsuVMCYc++X2Lz6sWr8U1qalCZ12mmYIvMQ++9z+z4q17/VeOPfYxGMfrwjhRT1yIavHDaTm08iEEWR0x466GPxCff+8+5C8ZJZ99JEky2Z3WS89nm0WJuCUUta0/FxFvc/zlfE8944eeDi+oFTQHaBTs5Yx2VryTs8B5iQMg41dza4nv/2n8d/mDt/YoaNJmHI04KOuwmGzE066bDuMd1ygT3TLL1HddhraozE4yegLVwqJ318HWHlMXlqORBznA+w+phdSdskfbOWSJPUGeAI+RJRRhf9Khf4MOBXuezw48ookAt4Y5twJo0LoG+iF5qj1mj77yr915fZa2OqHNxl2rvysat7fH4/m//1vjRt317XB2jZ+ln1jrM1KSmL45cxRWARkz47Fd8ZTzz172aYzS30dcjIWIiGPc7hCyVK9zpHVJOKSR3e9viE/57B489dNyyui+k9zkrKZS7CKXKumlBtsdv8YpXfvZ7v+mbvumvEzwt5933A/V+Gy+eEg8yvOs+nPGc+n2QCAZkvRENlcaMoZwZ/CWHFOiUjsyMiIK1mI7wgxBjJFEWTpAgWepI+j5IZMJCZiTsnEmUFczfjelgi0z32OrFZG1azn74qDI0xFlBY7aIMA8fc+QE+NkM2BOCeQVXD9i9FrDr4GtOgr17Y75nJxdBRRyjo610sq3b2Ke5js2czLK9xsyiW2BdLr1UnEyNPXbSYJC6U+9dNIAC9SPUlR5uerlLu/Yc1FzqbL8tvLEae9+ux65ROEz9gLsrXS07VeAKxf6zXk941k0CdtZOXzcdnsnXKeuYe8ku7AT8yniJG2/JZrZyICZQBgO1CFWUxRgelZdtRsNPR5MJp5/U9PLVRLDaKjj4TM5SYYaf1S493vtK1XLUd0nCargx5Y/6QQ6X2drhBotrOti8vhNixjFGbTvI4UYGfSU7FJr3vdMXKynYCYMLuyZnj7qQmZt9Zunk9TM3fWuuXGfTtVbr/ULXHhGZxlHjuc99Trzuda8r3MvcY2iG6xzrTAP36bVUMJMUDfjxn/6nsT328Mgmexfkvg6vSxb1GrCPJxnRa0RIclEZGTdu3BsveM3vi7xxT5xHBuk4NydcPmsN0Y29Wq9GbpLGWzz64APxtj/3LfGh9/h/2YNj/0h0NMnUw9Uc2Dxxu5xSmes/bkuP+R2Q6eciwx9cJxcOqAiWOiI+HBUAOp6RMkhug7xse1oXfV6O/OR9nEmT5EI2fPPZbsTbiEZIJDM1hEfCYBjXxr0LcrQGWcMxiV2jRnPChM90NRp2pINUJLS93v0vvive8a3/37j16KNHq/1HHYtQ7rFFxFUNXnlCDkYP8wR7jpg2N57xPH53+ndT6Y94Xk+E5yBFTYyBltkBT9GkhwxIvPe3coTMCBo8/tBH4hPzv+5RZPSwttAOiBQssaGHXihEY5rM+M2/+WvGv+k46KeZ827ffUfmwfHw+gmLfQD6/aQSBD4DH1DlDAZPKsI4GAs3YKYvmAFbqCjo0jUzi4ws7x8vV7cb+tozIrP1hsFQZhcgRbXiYZCxQgBYIZkD67CMhOv+mWB1NsRXxGI20c00qficz/nc+Pqv//3Dvh6P/X7s67HfL483P7kTNqdNHXjovvZrv5bL2tyNL9mNrbbITPwyN44c3K1xzplZVUhQRGTKZrzqVV/UZ/R8q+1n5QyeceZWfpzt62du+uKXayh+xOb2HoMzL6/f91pzA+91nGnFVQe3+6lfOTG8+2hTO/Ht+pnX1E9fmF761Sp/O5791z0mLj9qCqvDZt/qSTxz4/68+tX8Tkf4DHnm9bzFGwyeeIsxwDAVTM5Yo9Jffyt3LENVAhbq5xd50j14b0qRR0UjCLT23GOowtMbUK/jJQ57tV5BdY05qhVvfMd80jiEpVpzrl0j598gtpePbh1R3lwwzOOYXQeoY/QZjEBsnJnxm37Tb46v+7qvO+z3iX/fEZsrTv7r4uuMV/t9i7Z0xOWnnlj9ys2a6S/zM17zX/f74nf/7t8dL/11L+0L4J55vVwCsfcVx5TD1f3Qc6Vg8+u9OHBrUEF1LwCkfTrO+No3vIEfUucvWfQqSS0omQsM0hwNck6Scv7gwbOdbOkIHvqld8bDH353HUBZP6hRQ74moaWZl995JHYBLcDF0Og5r/jqeOZLXw1z3URwoolnIbBS+uIqYiFgfwAbTbzFRz/4vvhH/+Ub4xO//IsRI8+rxS1Aw5q5nDkphZu6YJDmknOn+AREBZRnoKeZPqLXYFiDuzJ9ZscHXT1GH4X25STCYSa0qcEve1SvUsJzBpUVssBwZjoCmIW9LFJMeB5W7UUdxDLNEVYzl1JRahf5yW3R1wi/RajaxqqXoSi4O4sRbYRMdiEA1Mz4pXe/k2f0pnj4Ex8L2rTZYOibGMFwS4OosfNEHIu1J9dawDz8cz73f1b/pRn38fKhaGWyVFcXUvu1VpYKuIIs9vBZPPjzPxSPfvS9MtgykXsp4YaxDPk9tCEEc6cKwLPBS1/60p97xSte8Z1FPU2X+e10lx2/bnBGP+HlbPBLtD9AHgZvy5ppXPJsXOIiiLdI/grMv7sNx7LXRlwfnuobkZkxhygjK/QFE8y0XquztCSiiajQxuEgYhriJNrQGs++0VURuw9GfUzZwuqIL/6SL443vvGN8aY3vQn7E/GmN+o1cHETG/8JtGt8Fb+x6v9E/J7f83vZte5CZHoqrffMFHMUHHPJwzkl9VhDz9y1X/EVX9HnfNM4T3nPMW3lxW/izPg3YmjfiL2pbNWjKa41bxrX3Vp1k7/qvd6paz811I17cYUfe13PU7fvL+5+rT3iPiO5uq7z+T3Tm2qPqddr6OHfaCvJz3kAABAASURBVP9Rd37enX+T+Wml47lXjB/X9Cb6vKm42Xf4JV/7qKPH61//ej5B/Qwz+Gt8NnjEEbwPGbySmBhhBAQzanRZCTa05opXSFy66qcwj3S2qlZTBdZFAVa1K7/gmWOfZtG779xl9O0073vpMzoeFSPYtmwi9GojRopfzGMfmeZ556v3hqbjXRBd6+c8M+uHxN/5u35HfOM3fWPZN3xje+PG3wCvyeu/Ib7hG7/hgps5/TQ1E7c/130jfb5x9Jna1X/DyKvRvqG0f/B//weDX/jGNWdwCdFjXrNcFrVt5WrxeiP62oNhXebUtTCz40AXjMwZb/Ebf+NXx3Oe8xzYdZKvTfDMPdPt9jBGv/KXutLyQ+k7/0Fstx6rtyPc1+dduWBQ1BO8kSYA9ZwY79RIeL1585540Zf+ryPv8b9SAuncXLA6N/66uebod0gIZs4zVgKOU7/3B7833vz/fmM8/PGPhkxm4hMF99yVGAcXuwWjj5Nx/FOZCKKo4d+AADKT1alaG5h7NDPBGZyZMPAVQ9Tusw+dN8xqUji06g1Ks8EdM5P8DMEdHZrMpBs7QGVmEESPDK8ngpz8vGfEclIFWeo5RYiiBskEaLzR/fcGBijoVqveOgKU50l5yGctHCyi/kbn7/0X/zl/4/NzRMymuUVJsM4ZT8GM0XhP95C8MXTNuncg8vfc/+vihV/C707XQeTQ4mLEXpO3W6q8aeoqXpeFs3R77MH46LveMs68JGdNncFmk8CPM4KY1lzkYSPg2eDXv/qL3/mN3/iNfzOexuMu/YF6uaP7BwFufxY8gHoT5CB5GBWuD886ZUiOCYE8fIAWDGx5LCMr75oLK/RjpG/LPOer3ahtRTO3w91t7dH6zJXrao+b9FaRUmPJuubBlquECkysAW2AS3rgxszhdWDqz1tvJ7WqafWhJJieTxmR61Ze1MA46ZMdntYNfhJrfvIbyYw6U4oJa06cRAP7vIl6ymdkB8uqdp5YHJGZkdGjvbxGRM7rACGQ04Bjys9uTZnnqdYzMSsLx9lmJGPPqF3JjQRV0WOL2raDsSrSOszI6G/5iCgx8RZjCIhjmI5nnxVHKFfRZwhGYs7hFaA3n5EmKnLJEZuLwhnrmNFWPdbMuEtXeCq4N3WeyhGfyipTO0Xl1yR4yq/Lka55bW4Wolig15Up0fuSXeZ2OoKyTLUtWWATkdFcVpw5vWH3ymxOJoI3YIsaK91YncYJN31GZqLVcHHp5Ww2eeO2TDltxnpjbWK9llFyIbaNvYE1j1xWHJHRnHsHYxsxkJmZrHHiYh+d28MrIOP++58db3jD1x6ZWTL6HgmQOQ14x6lGQ/RJ/lH2Ix99f4wwCuzBFrcdu6YVU5nZiWe/7DXxnM/9mk66Nh0x8rGOO+Wm7rq66MJ3vf0t8dY/96fi0YceRO3nrk/TWah98r4V3kblVlG3BlPQX7nqiCsbaEnEHGDmjMpXkXrN5GpyGz1KGQfYIiqY2liGOU1Kf6mB27boH56nZnq15Az7wkDbMFzNjVp10yQ3Fi0i+Wv/rvVL0Hj4zIzzWGLLNfSPPPjJePOf/ePxwZ/4kbPcqEpqMWrzczZ71/1s+rxSYw5XfO0lynj+F//Hce9zXmZQlvYTeZ/wyZmc4zKicC+xj4wTY/sHf/HH46FfuvwXKYOBmDWqYuK4OmxSmqupmzdvPPSbf+Nv+p6rmacXc5f+QO1DGW+BsB4CT8OXjJeibrFpc5pvhjk9spIbT20VsKjV0JlSWlpS/FLFCsMEMAFDS9BpgF8vuDHRFCrh0Yr+Pc9qpbNCfDa//M7M0jAab9NFFNraxRh1DLjKDa4PMoPolJpgTA9Up9tt5qrpYFfcVDNqG2Vv0MkTHlQ59dq8P1nsuphd4xi9DqVoqjIyM3rIaR1FrHzjrLS4QJyH/DyXGePDW6HNFyLp75Pbys86ma7ZcL6q5cHnmSOcXtXEpsRy4unFmjm9hu3hBKt+cuiYRzTRqkVQ16Jvq1s7pVISfRPHW3OuL6kfMLWaev3KGQ8r/cDeq9EUpjP1O0FEv/az93Of9aiNj5z5O1nr76Q4eq3aeZuOyvN9lb/UdP1VXfAM48q4TndFVET3LcjSdZd7k7h2bjzErUqO64xrz3Pkn1zvjH//P/gtce+998Z51GZn6lOItscfjY/+hL9L/fj8eC9djrPGtdcS+8hr8i967X8S9zz7Jbvm1xL8yFv+Vvz3f/7/Fo898gjbJHa+nG2crzOmNxYiXX34wDA8RldsxKCS4I/ZjOtWfdVi+wPdDmnlDVduxea0ydHnVGNsTlM3rPYyZ6w/8v0eyk/OPPEMZ/8SQjLJMtVpwJojMVxR+7LqBinFd6R/Y/P3/swfjXe9460jcY1Tu9LUHeFl8sjEPHsc4xkveVU87wv+w6hnV9c0crbhPtXxxdL4udUuhTN1advjj8RH3/n3eZFuxZVtq2ncYSjAbtPbwle88rPf88ff9Kb/q/jpbHffD9TzP5uXN24Fz6BvrmA+DbxvAS72J2uAhhemKeO4GPyws7w1iVB57Jtk6f1RSAvyUUPe3irxC2+kpPUzksEoY7a69iXq2UnWILv+sJAVB8NeGrDminNhwGuqMJyKwi5ctzG9o87hdRTBolYN0Em4RDAQ4/70NUKNOO1nuHuDtTolMD08c+5ccNSZRcR0hyNq1CtJZlcBOIG8sV5mNTnN/OTF3of2Y+uZHN6aAccO5/N2TpXWketGu8T00Z4XKyPA07J+k4OVzlscY8V50DsyLz/95YnMKTav11ZsvNgp5f2YudlnxsHZ13xcM6yZDcWHpF4z7sHMmvEjG3ClPCWKQdLkKRpB5gCojtn6I/50ovSot21Y13fKns9y3XGv1nSD43fWOj6veQ6viXqvJ9b1m/NkdHOTVbvimb+990za7RVXM+v9WfGl8jf8htfGZ7zsM6DXe/7Uzkfxbaf/Cb1HP/HBCFruO+wgnsSY4um75J7nfEa88Df8ryJu3Gzi13j9gb/3bfGP/6s/E48/6g/V62bppQ3CMyZYA9dDGxh2TpnGG7UbcDJiQtgsI2bK9Ps2g+HrwWZEC5Y1Fzy09JsowFFDRq0mlhTrp8kfXF3STO2ePLND9VjFLMzm50qu9jeB9RfZSJoT6snx7W5UBvXoQw/F3/t//B/jnd/9j4o6LevB0HZuBx3Weh1XCW7xmsu4ce+z48Vf/vvjxn3314nDPZRwNF3McQqaREK/xnOtxzWChz/0k/HgL/xoR5f1dU86dXWdYnaY8KoovvRLv+zHrqGfdtTd9wO1/9m89TbW32qdiCNYn7i6GdeDY6kXCj8qMnmohfnhDegPs5WlThyRkYnF+sMEWkVYxjFgOyj+yDR/xCWi55W3tRIs10g5Dgkq6F1gXzwXJDXMZgscPFUHj9Sgtl9Anq7PhJYuZOwl7DhggpHDR3mvcjQPR7pga+1FviS1VAfEy1SbC59Hbt6MyrpvFOrVuqhxoApZ5lmAVbGxdt9NqqzjvmewPclMXr9RB1XTWDO4zm8mrrchz+qW12sqZ+qc7669dqZXlVfNnFp9X1mv3LuiaqFs23cjuJjbRWy4cEAmbXPvUbEybH/fwDVNZqFewFIdzHUhgZO9qpsZRLdPTtGvib9yfeMu7K/qNbtac11+83vrGv2To57cDdhKxv3amxaxR9cBz3sdL9f9RJ8+W/db8eUO99xzT/y2//lvg16vh/DTNB9/5BP8Ttw/jO3W4+Op0vi01bh3w5G9mFM8faczM577Bb8lnv3yr2ji13jdbt2K7/+Ob41/8hf+dP1Q7Wn6yHPl+2A/g5wKicZmm3GVMyfWxNqK1RDXD1dHdex3kTz3IC4G7MIY0aNqwPWi4fcfVM0pX/sbr4bGktGj4J4mV70mO728ImNtxnITy2szXnPisz3y0Cfj7/6ZPxI//p3/gO9J6upaVg3cHk689t6TC5i6QS330zvyvC/6X8azXvaayFx+7aOlVbhRhDOQBIZ4+Muvopna+Cc3H3nn34v5X8Gp3x2y5jqr578m7KLJzU3FWsf333//h1/3uq9c/k8x5p6edvf9QO199OXbbi1n44EUZ1Ks74fRnw+wD5IXyUwZVFgz3pj+gVmy3+/K0Sp5i5iRSVCF5reYkS0yiZimN5dhRdUi0SCpXDW975H3xWeHmi5p6sLcrvad/KnhJPVHovoQbluYKCMsX4sNBZCeqfTGnLdc3chG8+OozjM2S+HQzFbNX7+qNnPuYbeROTXxNN6ZkWOfRqzeDBthRHXa7glRkbVRKJZht7qO2mdWKthKa96orXvUe9DEWDd85wAc3hjH+Soey9Grta3q5IplpnZ6Oa2vaVEvMOvEx76tpYprW2ScakZJ0rmNSmq3KLzXxhj0EJHWDev6un+DiaqOHqSZsVP0qDh6zF47twPznd2pDkkAdjL21gsV+0Ba+NpkZT7lhUu5Uru8gldyK3HW9SHtp6k752UiruPiSQ37P5kbsD3FPbYn3H2eeV7XExaU4In7luxJLL/1t/6WeO5zn/sklE9CcnEs7+jHf+a74pGPfeA2xSpIDQd60vPGzfvixV/x9XHzWS960jW/GuH2uP/N4/9//OO/sP5OtZ/qLXL8xTcDWyS2YUy/BHFBPvbRededKmCNrL4IFuMY1Y07Ek+dOGpkKeW1hNPjnIaVF2iQ46UbEURfQYG5zCTXklVvIlkuvnXJx56PZVzoKmO9VgGL55y6yeOhH37gE/Ed//f/LN75XW/mcBCo7zypWwV1rkHs5YILHd/4QxXPfMmr4gVf8nsis39sOiktncLph2BN5RqA5zEe+tBPxAPv/4FZyTWN4oM50CzaGRrt+BJ0n9e85rU/8of/8B/+85fZp2Pcd/9uOvmtWxn9jb1FerAtysutT3x9cOaQ1ftVHzgDipk8/XBkGvBlQj4T7Bwy64SaOJOkRVjmwCQpraOUhlx0xM/mJIOdFJgEO/3hJZP6TiMIKjhDzEEOxmjDq9cCbFnMYbB1kEnNwLUddIfw4Ez7wzCBMGOOADoyW2vGuPwEBnHk44SjB/V5he8G2QqyjTI9T2O/fpLMhjn7WrktdSFmkuoNS9PlWWrKxmCD0bGrBsG0P26ZGZZU++ixQWwNL9YkM6i9gLPvmBzXwmnRwS/P+YB2XvpQEqhlYx/U0rNVabvKZILRVuBiuMd2SKI0E1HaCH0zc6X3OIwVCKIHeaY4c4AYfsQjUlLWz+aSrdR+5rEV5Fm3fkxJHvoK0PbhKnLpEP4IRLe3IT0E3eGIr0FPQmLVuB3Cp2w81qWmD2k/7ZxbZJ8y7P5dfnlxHfeeq67VMZ99rKNr4iLXPeJiTO1KPxF33Tmsf+r2spe/PF7/1a9/6oXXVVxzrMcf+lh89F1vDn+X+rqSXw133ws+J1742v8k4sp/m/qy63X381LzxPGtxx+r/5HIP/yzf7z/c237h9b+2Ph1dKvnvkW56EHHxAtTAAAQAElEQVTUYKzn2ChHRrdiY/P6SzvzR2S93+D6rjlQx3X0K2QsR+5uvUYcCRltUjYh1sUcp+AonenafA8A6hMdffbcFp/48C/F3/6T/4d419vfGnHrFrqLqfyCenJhxtXfGYaLiBx/1OPmM18Qc+zbAPz+mXxXzCjOLU2iD8Z8ErceeyQ+/G++I7ZHH4C93bRw5BZYzLo5d6u4Zbl5z82H3/C1b3jHQj2t4Y277vT+kY/6Fp9PZvrlpD4k6TIXcsOFOcJ+UyCZhm0baQl84EsLxhPBbC07rbxangcBMj46h+ZAXZCJCFgrSUOqg8ZRYyTKFeGCECenPlMEsRdVh+hQLTYkJSUMTlVW/IYUwIwaW6V62aJqiu/FH8FEmbNgI9RiaBtvgXILxgbCsedWrlZRWf0g5v3qiHVDv9X2cwfImnPLTDNommWdWK8FPdqMlHOaOIZslKY24mx2jDEyjdRsQxO8HpMLxjYMR22oH9cglK2+cFtYF6z4TXaLTLB10X4Lh+sG0yaj2nNntq44YdVuhBqOuJGr1pwrKXqK5A8TyWZlN1bfm00K24gTz+QaWMdcNYNyA6yOCKUCd56jFU2L32rtpdpXfmErJj8p4gntQeitQcCsAO/cRQQrJjzPteic2aMnkNS5d/GnBuY9O1f3wc+55s46bsH19C7rM14nurw44y3Oe9qGp7nprzNrrvKXPfoMrT3nmjt3OHNde1aco+sPd1mXmfHbf/tvj2c84xnn8k9TRPv4xHveHo989H2fesfLSxlxRsbzvvC3xv2v+Kon6J1PkH/yaX+o/uE3/434W3/iD8ZHPuh/xcTemj3GwfjMB2eLMWaWt3IwUdmpNuJtimOY0SZjB2NtctMfnN+Hk9Vb1XuKNLXD6u/U5VTK6acdcSuMNfMy1+1kXusdVV61zsfp6idnnb3xvKS/8nM/G3/t//yfxrv/5XcFTIQvUozRsojp4w5DzbHFIbzCNeHvTD/rZa89tbZFFQqUDdPV2QQYs2S1GKgnSLsRP/CBH4gHf57fnT5dCwk0++TaD7yjA0x5HhRIdvvcz/28n37Tn/yTbyR+eswnOOXd9wP1rf13qMfRue/7A1ueCHR9BwxV+Hfa9YEjsT98sDwaUOxtiJ0VmzAIAf2Z9cIR1w+HvFiZRaJKos4SFC6fzdnPLnKdTBwfZBOS5ROEzbMSsRVrV7pnI6iaSY8CLFnWeVd6F8OyqPo0cho1zKg8gLI6Rm8ajo5F09BVXt+cO/VtaI421bFvr1HrQlFJmtvCAGNG4fN6fCkr2KLPLgaeprlYOrRmG0zso/k93IG8JrEFP1FH7LWTD4bY/PCrBoqJxlOqiT0bNeBgWuMdK5KlGQBzxeqhqInd5NDo4MqFA85nojMkF4vttJrokZVv7Fq9fD4GpVORFbn0e3DEcnnRQ65KC/SS7Wo9/iW7ZrtnpaLueR1iO7pu0aPljS/Wktwhv8tLuEd3MVgv5jj0/mhuc/Inyp/L1j1mJuOp9Zh1dz7j6RmPkuu4J947R/XZXVf32tf+hvi8z//8s/BTjo7rmy1uPfTR+MiP/d3wz49O7uyXmmsv9qyOeWn4G/c8M1785V8f9z7vsy5E14TLNtdknzzFGd/z/f8s/tr/6T+N9/8bfkCqyox5rpwgjpEFew3yHqUjkUzso5kZtirqF4eBKyXWKlgWOTtc+snBn3oRc57ZQFXUIi9rINZmHFTMOHooa0ROYH5Y5VyMzU1bOO6p2e3WFt7bv/qff3188F3jX9xTrnT3Kg2mEc/8pFZPusMBrtVmPOtlXxovePXvivBfdl0+KKu8cNINYx7AQINx1i0WaPCPP/pJPgPfzmfgEX/Bk207CaUQ6y7NjbWZFqtpL5tf/dW/6V9L/dtid98P1P4O9X53ufPe9orBq68fSCXgebHrEwGUufrhikrX+6a2Ijh6W1JUOIz0bZkIqtmZ7/LO+QNwQBgpT3C9fXvJFpkZPfRbw/2l9AcvOXNZ2mxFRAFzwfBHzzaCMbeW1LrVtlE4xrAB/IjKQfVxAHVtGR1PXSITT09Y03MWYNnCLAA/kVEQxxjySbyNWCfWJjafBHKamLDOpX8iy4v+SYF9cGRcz3Z9zrsau35q4mKceXdqwUTTH7rJtG5de8fY9wzGrOuq+UxGNPIdqbSDvh96I0Rjtq5zUsYbu20GFyZnt4i5JygirKHD/HBMH3DYOrt6MOO97s9FhD0nJqo5lqjR2wA9R+CZO9wBmy4Yyad7ek57Hpd57HdwKp7Y5vV2XV/g5K5Wd/6Sv06/9lv1za9MY3mto09t7XPw2b9Do3nv1h1WrnucH+Ed2q1tCs96g4nvu+/e+F2/83fGzZs3pZ+EHc/zqvj6Z+B/8ePBa/+7u3ZYaubFnrYgWC5yh9BW+8P0i1/3B+IG/7je+La2bLNrRo89fiKw6D/0sz8Zf/2P/W/jB//+X41btx5/oso97/mPo0zEezEUzbjybaDY7/DxazRMqeazq2AufF80b60kfjkvb41kBLS4Wtu7LBgbKXcoAbETjHATlhGXl/HMemw+t9Grz4GQ2vqbfzsjc1/Y4ezlfjDUP/rgA/E93/Zf1e/+f/gD7xkacpez+qzkFaKT0lpH0eeIMdx7QNzNZ70wXvy6/03cfMZzWzbrOP+q5Jh9LvOa16tfjX7jcYGY9PjEe94R/vlpouBWxHnMYlgLDYFPZb701730517zmte8+anU3O3au+8Han+Her1rlw/KN2XnDBD7xvAChJ6wpyLyC7fx4Z0aPzxaRMb6u2qTC8Zmi/ADaIDVTNZK4DNsb1Tm4ssaGU7f4k2wxTLIGZVz2SKzvfRVMwfr2XEZaVuQ07NtgivWZ5dGr5uGnEnkak5PSN++dvFq7tFxopmo/bomwdJrj+QJ5n0R3tasn3pFYk3c1telztugN3+cMeqMcuRNVwyu/WMZakoAJ8bt09jc9CbE+mlzT3X2l2/NwRhPnfnDss6FknmwBtpkEqD5Bd4eoiqDVUavqYjTMKtJ2nNi49Xkk26zQx5Jy0Zmw58T27zoovu5QFlOKtDLCTMhBRLBEOuMNXCM9ztmTo6yiuXsIXdp5hTpp17N7CvWzOtPdpVcvwum9OBkZg33C9jbAEx5Dnwmz3xSxK3xcNyf4msh07PzM9dccP9g+Kdql9rLGGW3jusGRyl67lHBWC45Y8309JndPLO9uUub2kt+jVdNY69Da9X63dN5rn6kM9f7eZzja772a+KVr3xlN7jjaqOjjpuKWg7nnLA8C5PdY3v0wfjIj3573MKXbB7MYNhxbopqC96Leg84M+cestihP3xAZmbc/1lfES/4kt8bkRe/DNMq1jHjuX/tg2DywNtPRFM/RA985Jfrf4H9tj/3p+LBj32E27HViUcaRzz3IpqTTkPX+br2VacgMjKTkjY1GUm8RSb3ZAOGsR4r6GJiGvw+zRGQ2qijBYFz7ZUhvx7lIDjrOLVVRlHfNWmITR9VEgz3iWjevuLqXdQWNSB++b0/Hd/xp/+z+K6/9Gfj4U9+jFcGAbPyc0HXP+0Owjjo4RnUAk953w9tyKPOgUhOffTIm/fyw/QfiGe86POKQEHXXqMPzXmMSe8OUD1YmPu+YmRz+swefeBD8ZEf/46IW49N+vDqPX8IBu35Btzdkt45QfFbfO0b3vC93/AN3/BtUv+22MUn+W65LB58HaXufKGohzf4SfsQBxXzJQqG+ckT9oSA92UxzkxKMoIZNSZojzqQjAwc08APZEYCVQRfRkEk3qL15oIEFslf+NxDgjG34VUURjSpk69kKEuXiOh9okZmlt8Cz+ydMgZdH7KtFMeSwPpc4yOMokbmgYuo3FZrx1s71qOeoKY56/VRNUaxj446K2ns3Zx49eLDeq/WV+NeWAeHVIRb5hZezrGDCi3CdfLBMMZdzMlOv5EX67UYfaKGmf3ew2yVBTD56mc1O1GrQ03BLQK8YfrYxzZQViZqbS7jcjSzLZqp2AY4+9ab6nuxxH3Dw1beQzP6GCNJbJhXJJWZUWFEf0cbTosxiGOKokfmvB/EfJY33JSU3C9tADIzbSVqWCv5sKh8hDAcVbSIZ94cn4pyu5gr2aVTyF05cTPmzIN3Cy2qzyDj6NW5iOnJDDz3iNPwB/fj+2mmDq19tPl4WnHsa7zm1LqnvNje2uTkL/Xq5LUjd95jrVfXNu9PR+c1ue4NO9jeJ3ci88CTbKr7Tqyf53ruc58Tv+N3/Edx48b6y9g2yxc/e4+cTWJwUgM2RcAMA/wDH/yh+MR7vzdqVF0hFgsjDgpxOLI/A8DE9tny063LvBnP/+LfHc/5nK+pX0dKq+5UCDvjYzNI5uSBt532m8kF+9+n/r6//Vfib7zxf9d/TOHW+i/QZWTynlcd9x9PyBqR4RgrLpNFShPWwzk2ypTck+E7brRac+qmrVl62ZPUPFFnN3qJNpa2fav6fG8jn+FfiIpNQO8HqLnxTGTxFUcceTlNLsbIePyxx+Kd3/kP46/9X/5A/MR3/aPY/+VVvsNqk6GsF6EORX9z8ldiSL/ncD3RNui1tpfTKij++a/+j+O5vDeZ/e6bzcjKuXjLovYiGrRh8bYR6En3PAXh/8Tl0Y++n9QoVk/UE+2gO3a9IJDI1j0owNL3wBdte/7zX/gLr3vdV/1b9bvTXGH00xDdLeYf+ZgP43SmQeq04AGWHyLxfOh60pURF0grCrnU10TVGB3mSxd8KlTvpaT7FyIAXSwLfDAy07Xem+Z7HWlyxMz6MsBDXExIW1ywM1zP4Lnkm7OIWgnM/s0T7CA4RmLBUIvl/8Dem8BrdlVV4mu/qswJISMJCVGZxAaiaAMCNjOoBEVBQBm0FZQwCEEGsVEEgoJKiyNti43YktAO/ccgqKgIqCAyKKgggsyQOSFkIENVvftfa+2z7z33ft97VQk01g9yc/bZa6+99j7nDt/3vnp59YqQI6IB4hzMJeDZN9C5zKqmIUHnFWfga9pWc4pTctJo9wOz2ikTHsHYoJsG4pAYqPPIF6J5ZuiZbjmpTcwmsanMWUlx8mXKyCpmXoMmpu537l9MaeVl4rDYf8+3RtBeNcHa/uyxOFZz6qc+soXYYfLa63iJfF3USTkZvC53Qa9+FWM8ghkFoWkry1aZpdDrdc8QqczV7H20YMRTk0LBtSdMvYJonk4P41iuWDl5Jez7ScV9PIp7kniV706FeV4ttppzU03yU5z7UywDMs8GmA5xA79wDqY9jcnMKYxWK5ymXKKcVT9xA/W810PulzPj1NU8cM3CEeofFVpLaox7IF42sDcw1cBHHw+QDug5tIOvngHIPMYj415PUctqvcw3AoGMpQmT0weewD3veS+ccOIJ5JWnQ2qEVm1NrqgqH5+rRvA7dJe9//9i15UXbdGZDbTpfrHccM/AxWo5ywV2HHgojvnG78dBx9wKPtjOfpxUNAbXH/TrrfQGPvXed0J/J2E/YwAAEABJREFUke7tZ70cn7/sUr7l5no553J8whJwTn5Atl02HJCJ4hmjO8ZnseeJzdPz2mueKtrKXkyZ6lu+OMUyVfZcxfKAFIPnRPBBzGHonJCIgUBeRugRuOy8T+HP+Z19/YMtn/3MxzGWCFQJ2uHzanjppF1yY9yvOZIE5Fl36EnfhKPu8D0IfpeaIXm98umY5syrCO0GjXXMgL4J5GycOFJHwCF87SUfxuX//lcsqe6E7tji5sTafJ5FNu9ezLaQSK3l+JlziHvc4+7vfMpTnvJKEV9OxpPbD08neDf8rsm7IewtkmNouG5iGrrp1iiQoTv45s4oIvmQlo8YqbrRhjmFXXs5Jx7rHHLyQvQa2TvbZa3YNMYc0Hr2WBw92ffktvhGHdHnExc1V2fOeyiBV2p70/p9QcOVhfLIIzqMhvNasIgDPsIzmNcHOvAIYjqPnhvID2QrH8Q5yHII81TlaMqSlJOZaYCYGc5ARHKBAK8UTfOYZdzOrCjrSHOIUhVhN3iGJDnMRSQK1klv0hd3XSSuLJVgHdoREZhCYsyP6dzFc99zQmRnq/VTbyAi84EAbGiH4oTaqa5WRjnrfiUPZAvuA3l4O1O5ydI6aJM56tLzejZeDUdOgBqOyja/YBQ2y/002eiUVKCG8jJyfShqre1dFMFerPW502s0SnBm6/iIrO+vsygZUDmMh97ucq0+x2u42GrEPK8Gqk26zykDJI92VLNVXRPwA1WhVa9nZJWtXtVbisKxWF+57U3nUoq8HhVFAfoJH3vcsfjWB34r16kvZbU2ZSujy3XQsrFlA/6Q4Ayuu+yT8D9sMfuZY+mqiTAsNqONG5gaJ7ec8RkccNjxOO4uP4wdhxzTtMlnMPXOmHOfZrgylvll3Bew/VWXXoy3/NYv4Pd/4nH+DRV7du0CnzyahBSsRf2TLZ1MWvlacBH7T+HK90aNeXquo3XpmmBocGCsvLyMYctMuxAvY85Ok2pk5DiS0SwjL+f3dCZng4nxZgkDu665Gu9/0+ug70r/wx/9b8bt18gxPZay5dp2ErifQDNpBft6xbKeK13jDzzqq/isPAE7DjrMS1Xar/NWVxx8jQZ/s0/XSbx14DHQxqEMCY7N3dfh0n/6P9BfyvUCpRnvkQjp5Zttl/Memq7hww8/4pK7fvPd31jsl5Ovd6H96Jw2824NegIJeZPHzelpIKWHY8YpGCSkKe8bTCxeNfI0peg4Wo43ONNThsk2qHFSHyyIc7Tc0gUiaCNNMbEq6fxFauWLUegsUlcPriKfhopogeAsdnKuahTZ+ZBc1thcM9xFlK5oraU+4kJTZ9k659Qk1uy9jQVispCnnmCcBxSna6A3Sd+SWtyNJGYzDqPmhcsky3PInYiXbBCwqbsisUDOimWRcSAPNTMakm/YjvtSJ0kHE5plDjq9ziQ5zTqncDYU0uSrTh0nzKSHWANOhVXFkLvQHIgIAVt1yCswRRlbkrCV5PWSTtbyzS3Xa7SdltT5OADPk+WtJaAkeJCry1gU2XGUfun1Aqje/QemLGRTgeZQxeLKKlfxzPcFFCqkm0lWAolE7lWIdeepyvW2Vb8lv4yz27q1kpNelrqc+7jOJzM59/lk9mXO9SZlH/d4UhTSHrZbU/nSLn2fm/B8PfWWLWuBBzzwATjppPqNGVP9qrLLdXBVR6bybckr/v0vcfXyLyj6DZXa9soV4isHfmiqHtNhSpN7cqoTJHfwcV+H4+76BP9OYYAEdFDT9RZjq7SDxaSSBZXt1iWaUP34wv7M+9/j36H8Zy/7SVz0sQ/lX1okX5X1/pFvOMi26I9SumFLiFOsUF4m3Js46cQJL7045eWV663niHVP6LBmd6ahoyG/KTUserzW5Fpuc88enPtv78PrfvbH8PoXPwMXf/xDdfrpKXWppnFtBTLtWV7WY8bS0nmbfQ9z1HII6r3TntOOw47Dzb7l6dh5+M0YzYssN+WJeTP0FZcnpVHPnrCNTy4lV3zsr/H5c9+H3Ff1AM+VSTqPDjq2ONHK7OtYbPa7293v8c4vl3/Ipc6s/P73gVo/YaMHu26EvG6gOO9agYw3xw8FPYfvqWOJlJcJN5Nm7MHnQ28UlNSbRHmpmaJjkjPYOGisaLMY8AiaWDXO6pzFOUU9H1JCbUtGyKT0RsTNu9VgvWGjSRCJGaA/Zua+CEXxXOyQh9bWparIvglYzbUGtxuc4DRuSKmRpYa4XuyUgQx4uJVriCgh1QZXtp58Y+RKkixnDrgXM8bgQcyZO+AsUr2Kg9VeEjCGDqZ1ValU1HhG5DFG8JEfLg1XJ1/MtibrEgFeb3Y+bozcI1A68LCMvnKG3SRtF/KODbyNYgfTQgV4BuxdTOa9RQtWV0hFJr3nhIioHiQs0tRx2oUopnNUQA1HrRThwJIREXQ0c1VLuMXwOaiItSkZQQsDIcRJ10BwZlqCudrXLLcM6oZYv0yui9cL1z03c06byn4+v4Scs98qlzwFbSzjRtP160x9pJdRMI5lPCYaWM1P/ZqErud6zNQ4pj2pZ577xGUscYTyRpr2yVbXzH7VXz416i1bth1w/PHH40GnPQjzn6Ve6hhnI4I1I5ddk0hq87orcel7z8aea6/ko5jilefV9HyP2n92aDM1+ZhSR5xsICKg3019zJ2+H8H/lV88UpxhzVVXvnj54CSjm4112pkgg+uuvgrvff1rcPaPPQZ/+zu/gssvOr+d74Dgf9P5RBaMs2KZiIFTYcLZWJPzfSm98lWQ7/QZVb68WGHdBdUIk2uOaD4k0f5n7FJcMXtuDvjsuZ/AW3/rpdCvGvzgm9+A3dddm9WSqV/5ZME3d/hQzqBNiqVtod30xZrX10xO0gqVPhLot8Hc7FvOwIFHfQ0ikkNppZc59sSUNA0LyqjxpaanQPNkTOy+6iJc9i9/CGzumvi1iH05ptQsmOhCleYeDj/iiIvvec97vb5SX25+//tArZ+h1lXWTShTDN6N8SlgggN9rDwfCkvNW5ChZpVTM0rEUSdaSvlGIZ9XsWaoEpZigF7iybZ5kA/yQETAhzmhAdIPCXO71pDhYFIZWgX0rYXFDJnkIKk3Vr8IicnkIG4aImQ/I+65hUBHR2LwcJ0mct4TV6yLE8x7CPDNRTJW6lySNsECD2R54ywAgv+1LPKofDCUVcxwHIHsFck4aDgZoIVRADoYBX1rKcgIEUIyJuRENtPlTBjI84oMGeUbI2saM0chRWbqek1M8ppdFEKjOZrdQ67ceoR7uMh6IW0/HAWzQSSj490NMkKr5sqkQ06TOIwV6ssWWH9MeuV59+Vs2cUwp/EiUsXzcN5Tpvu5aMpIp54gHxEBJkI7bEKGYmFKnAzbHRQE83Sc25gFjSu3Pqd1fX1KRq8PERFqzmA2BohWTU+Lm+LBcKkx6SnzgPoPqFrpC2NxKLegWjg0LycsE05b16+4PEfpZanXzdFaEdpbcYkj9OyKy1hI2vTqIVNUtoyTZ5sEnqVRP3kTvh5zjfjMa8+A9jHgfve7H0455RRoz5zmI+WgdDXd57Dm0HYafc2FH8Bl//rHfOlkUbghk+MGkyeTgxckIrhmxzPkyLzeC1pK5xIbO3DkbR+Io/wvKe6ghskSE5LIUVz5ZDk3UXMkurEi7nId5J4VXXnx+fib334ZXvPMx+Af/uh3oR8L0R7zlJe9FGtRmaoVyysurMswj6Ww8Rq5dwaeqfZ1jlyQnGrpyConlJaKtm1TpZSO7zT8Ji+ZcKp1Y+yw9xJQvbmJyy88H2979a/jrDO+D29/df5seSt0FRSkHFqDU456P1QumZyXsVmStbzPySTUGjq6XOw4CMff/ak45GZ3YJrPO/NKswNRN0xw4sXgzETOfXs24JZZ3VKZ43kPe/wHxl1XnMe6NUPPqmiWQudZ9eLKlFvyvZb5+9/vfm/90R/90ZdXyZeb3/8+UOsK88JDd943h5Nj8EGQtYAvQgjKjAWY19BN7EJRk+nhAVQS4MNpHTli6AhNMgI+mImo82LiiFlTbwAR5JyjkjxnwBx8DGB+4NbpOJeSOZF0Hk4ajRPTiQW0v4GdpBuS9iwsU2fl5J2gljhTSSQDOzDnnbSaOs9u35RYIZ+0mvHcRbgJa3OY6ScptQKsyygxeFRMqLxDNlK4YkrKlCivzqUvrzzNoSYaz2mqYE5r0RUXekbGmHrinNWfwTjClYPnkWwgmh/ohXWf5FvIK6gMozaU0zUsdkCEuFozscRzNIhyt0RTNmOn29T6t/NLsvT0LOBI2nNyhp6UJefVACFC6BBWVngyMczwPLSyeVHt+pMmJSKdY+3NgBxL/VpSLBljraeQXwnzwogzQb2GdL0Xzp3CjmvDhwoN1kyVq2YpyWV4Jq2HXERpUzNo/4bJL9LOTFNqprhQrZt5XwNvPuPqmXzVbOerX2nUR1axvOJeN+EI5XTe8tJmzrRuiKiF9TntUz/OM7AsefVh0NUo14W+vRmXrmrkZZmd5l4HRJQmcMwxx+A7vvM7+F1qfRBFHnM5Oeo58qFiqKG4dIpXzrVLDpv43Af/GFdf8IFsodoVPZu0Ex1gAQmOgaZR3ph5DsGIBBE7cNTtH4r8dXrdufTrqIdMhTPLHvkNgUqUkJ6j2C192weQvS7++If8K/bOevr34V3/97dx5UUXQD8GkRcA3SG9TJQWkmUsJDZbK5KJUZfEEdImzgzaDtAdyksnK1ocoGcP7eBTTCQ+4P+ihf01JJUjdXt2XYeLP/ER6GfJf/epD+d3pn8Bnzv/05hfS7RDNYTq630Ta0TjhW0SGPBEO2yK2lG/yOn9pVGxcSCOvesTcNgpd0MESQ42yw7GhrnNeu6kS9pzH6pkEMHlM6k5cMXH/ob21wwqISg1fT/GPfdkw5J35Y0d3bHHHfepu37zN792JL4Mwf73gXpzM/jkgMZbw9G/CAI8NMkINQT1IOkhgQKRrHNMrBwdlCtsGV92kgGICAT0mPIDETnCHOT1hUKZCCmI9EARKqSahApINNd9lWCPcF9pVQaCIKttDCBivNQzPVGUQDpaBPfLa6FaOg4ly6Tibgb5tiXwUJpK0gw0SDjwRCI9WWP35loMPJLPeTCf87RByZjPQgVMSUPOelHaN/1A414g3lgaArq8xmgHCesUElPCwYCYs4ZQchXxnMcacbRO1G2PqytBvW8IGGM8qmeYDfLFELr/xGnPvCVmlWXHdDW7NNwJnk1AR7FmPAVpA3oNXbMW2ykPdgkauqPi6DhQw5iDNwN5qAmfDwW1aXnFMmnlbQqkp/eF4158rcSBvcFTZS/lKIEYYkNhMO2rQiZLyCDf8E2JHJoSFA+ccgxaRyF1yXDtBPN5zEs8T/mc+3Pr05Z7aqzw2KxxchOvL9Q8PZI6ZzqPCWdOp6GaibesTfWsKEy9tFp30mvLmate5aVTpeK01KpH8mQJeK2GSZsc6Ta0h4STZrB+2oPy6i0/uH1py4UFQMkAABAASURBVCvDzpnMYLqTjANVz8BjJjXTT17EROnKcxXzQGA6elzsgFxzwH3ucx/c9ra3bYmh+d6R8wLqQ1wphcKVsxcha8nGbV53BS75h1dhz7WXK0lj3jn1IyajDel6174Uo6X0QrCcOl9++n64y44DcMw3PBpH3u40INqX6KgGVAjKwMPNyBFOg0nzYojlvIFet8CLMOUiVT/goo9+CPq91a960nfjTS9/Ec7/8Aew69pr3DnvlbQM5WTZwASfTHoN9ZIJp80jcS4WoPVZYZnyZZRwncEXUjnFzcyVjjkORZmtIHDtVVfhY+/+G/+M9KtO/05+R/rXcdm5n8xTsphav5854MQu7k2owVDO1mMRKpWX9VixjaRq9L7nWAEBac7Axk4c/Q2PwpG3uj8i2lWkJJhUiTyhB2lQBB3mNQ1mRfltsU1QKiemKLnu8s/wmf4dYI9+1MPZPH8tQsl8ML+OZx/rtsl96wO/7S1PfOKTz7Luy3Rqr9b96OzqRz60Jd0kPkiCabyZerjlRMiXRg+P4vFJkYBmjp4jpTEqgr3EpQ16r4OXGyjWoM84/IDxSw/C/ykJItEBzZTKEYO8I9ShN1eS+Tw3Un1VCYHGyfk0nGDUtyHWsxqRSe3dCzJUf6ZB6KIIZkk4pidpqb2nQESQo7VYzh8eBGjqSceRDaRMRIqjsD17ad+k2VezWQHaANX64jLyMCHUQHNi0rT/wVCz020BxUqY4/0TnvaqqBmF3BYVAyJSrYzu4UAQflMUYtDceINaPGCqYyMK52NgaIVA02ZMgoAzFQA8k3CTiQ3VhJKDEMFAyxGNSTfxda5L76rxGk36PKfwvebMkDkDV3BHjDkyarOvTcN0klNIxDbS9tfTceOlCBEELqLXYD8OisDT4b2FIec2rB2c49RIOXH0A23d6PYx67iV3ifhxVq3HjfKLqDWupwDNy4MJAceET0mMY6Jr/uT+4qmGMDShuXC8TBM2GgUBUMl00TLSLouezvSZE7rZj9TnFRLh+olnFz2Cuh1P/VSHuR4n+aNUJqIIK5RvXqucuIyL2ZWJmK04HrszvUitK4SoamzqU9HEpYucMQRR+ARj3gEDjjggOSd6utEyJjuB9d1yLXTa2Zd8QrHMn4Iu/jDuOS9Z8G/f5gybV5OMpnKIlhAkoMnRlYkHdrzpPtEhZi0lo8gSxz8MHXsN/0gjrzNtzIvjs6D2L4mxbIWe0Fi96GvIYm4ikvnmEmO3CgJ484TQhxrLj//M3jnH/wvvOr0h+APn/t4vPcNv4erPnvJ9F1r6bQOtXCRCegYYFKwM+XFKyssy7SYcU+mpFO+TKS4MsUy5v0+xGdJYbPgfnhp/bPQn7vgM3jn7/8WzjrjkTj7GY/BB950Dj9cX9mUCxd9zMC9tWbPEzO1ul/yHtRzGI4TCdXwmUjKASH5jQNw9KmPxFF3eBi47enKWcKJe6AKdeiSl0i8zhMmqSDh17hircV41G5eh4ve8RvYc/WlFHaDS3QRT0uECmdsC5jjcKD+Bm3iPsHczW9+0odvf8c7/mFjv2zd/veBWt+h1t0eNjegB0BY3k8Ib6iwbwexbh5vlkNNpORsI+4ErlUiOSGt4UiB83x2tKaaOMGJA7TQJL5ZVwKVDqoL1isxagbmRIIePhjZ603VoJvcR+cq0ITWCZPzGtaLMMi+A7EpvYkMyYEEa5jhGGgcpDhrp/B3BBWQy2yoQgwigl4s+8kxEkMHJjFiZNJy6JgyvBIkGOt8iMAqnwt0qE4mTA1dn0sGrND61E0LQDoybJ85pYJKdIceDYXi65rJKw4lvO+sX5SiPvynjssA0BqJ4CMiEEaciDlPQzE3kHnttExMW9Nq7kipsZPyTnjSeRqMk8SpiUifpeIpIqeaSBJQTAMPrsQZpJSlPsBjQPA/DQY5dK/0JsjrE8l4HjwDaqc1DMBDIiXlGbJsTI3Xq3LuC1TovBuCR7JankEb5DRojZjcTNhvgJKZXjly0mstQo9Ga7+KlZZP49ViXnJZcvNZ12Cqobg/K4YRtYmAv5i5XPfewJN6GHhikT2vSoN9HRDoj1y7uFZgQSCXDkdA+uJyzfk+SoN2ZG/1zNpG26le5qCbisvaKRFRPcpP5yfVpB8QUZqBKRkdR2oqR2Ic0siSiAjc5a53wZ3udKdukWWd9DLx8qxlHeduKEcTb4kmxlJ4MwOu+Mhf4oqP/w0fH+WYaI6I56HlSbAkEKJgR8oewKw1eJDwNWwaYX+ovsuP4Ca3eSBcgMWhvbT2zrRaY+4MfS7JaeZ6U9CQ6gGolGdAshrQK0dHkmPgNzOvw0f//q14w889C//zsffD61/yLHz47X+Fqy+/DLt3XccWfA1x5ps19RysD22IHvLoj2BAc46w+VjohharM1W5RXE+l/6ZliKYVwX5zU1+N/1qXPqpj/pD9O/9+H/F/3jMvfEXv/oCnPdv/www734r05AM38t1Ki2gU28akZbvzxEm0I6madGY0n1zwHxboiQgr5+Z1v+h0M/SWwqQTUMdi7rS+bmhhp3hfVGn7cMTKSVoA/gfiz77z3+Iq8//J1ZoUCy31rqceo0hAcdYwt5etwhqd+zcce1Dv/uhr3/Sk570uqK/XP3Gfndi2hFvAmLDv+/D++ONhx8p8ImgeejOEYw3U/EYoD4U8blBHsypD3vzUco+Ee7qh5A4H4QBEcH8kGWehWWiVU3MPlQ5C2KxAb54aSqHJJz0GYIQn/r0p/Ga17wGZ511Fs46+2z7s5s3J77Zku/js89i7dnsYS1x8ysa86k7W3ixljj3Uo7W42k/2f/slfWyr3RTXWrFnaU9sufovXbmp30qlp0F7UV1s5xruA7XnvjUKnbNmMs+6lE27Us1me+5dfdAfbM+9YlVz334nMTLFK+zLse9Zb24sqzp19n22tY18NqqPRuTXrH2tlXvyjc/9lKsmt4LN7NOeZqx+LPxoQ/9G5/mfNyDTkbHp32a9ZzDDz9fJ6QjqDI5gIgk54GJfjCOzDI/QCVTejDUy9ZgNkUX9bijDVtu3hgQrcbyWB4ByZXmpvJtgRK9T9B5REjDV723KGzaE1OsqZwovi9YN7gvENARkV59//4df49zzjnH9rrXpT/nnNfhda97nbnKlZ/zk2aqrR5zX3WrumUPrT2vrf1Uj9xL1hWXfZPL/LLHOTyn5FSTesWvwxve8AZccsklujSIqGsGYqwceW9ETzpFBx98EL73+74Xhx52mMItLK87UB5bH5Z4Sg33JTDwf49f8u5X+ndUK7ZJ5o3pPiswi1yGsb4YIA/JyCBzgx4ztNYAAhEBHfqLisd98xNx5Nd9B1A//oF2RGpaBChUY+hQIL8X49KjYuwnclGvcNZbmqy8+vLP4p/f+H/x+8/5Qfzq99wV/+dZ34+/fuUv4hP/8He45qorsGf3Lr53bFLMmu4akGiDPFEun5ghxxzzTrMPaZ+oL5kCfqmXboD+AKrX0rA5YHPXLug3lHzgza/HG3/peXjlDz+YH6Lvg7/89Rfi4+95G/boN3bkgmAhxmNoyPvUSVfcPMjpOtB5M9KPfUrTvHINgp8RCqL0oEB9xgQQOw/GsfxD1FF3+G7KmNQ+KEMdwqSZJKNAbsiQMEJJARqIc0BwXI77DxL6IP3Zf/4DjFeyasl4eM+DIeX0QWtjhATao2hJZYs+d7j9qe950c/+7I9J8uVuG/vfCW7wlmjobtJ7g7ppBAoJ+dWKgQYJxYLj0+JgzRTQfR6oIwICfI5Yz0GUw5xetgwlppuGkozIh4qD5Qw9+EAFueythgGGGvRh/8EPfhAvetGZeOELX4AXvrCzFyzwC56PF8qsIX4hrY+XeuWtVR9qjcv3nDBt7EWs2upXvufcS7pm1vS9xfdx4ebX6lkz24NimtYd12O9amXmGNtLRzPfuB4ve1TNuF6rKV5+zLGv4q16OEdN6b0u4+LLV37bPmv2UfUzLx3Na9FXzvGatSsv7310NeK0p61qi1edzPppjb//+3f6OcZ48DnncBiecyI3UMmXRMaah+m1Qgj4NQQefK2pVqYEeb48KVZAp1gq5elnY8al3vlWY7y3qdN2sFUN2ibfarTQYC5C2HCcitIX8pEkiAjX8ywY5Rj4ljZkK/ZNTvMwbOKP//iP8au/8qur9struHW6Gfcr2ecG1d6Q9RY1N3Dd3/gfv4Hzzj2P1y14WdqFIlo3eHlJr9MFbn/72/u3flCwOrJwlRdTS5YXt85afs81l+HCd/w6P7xdnXsWv21/7lca9rSsYYA8x+T51PBBcZpT8IP0cXd+HI469ZGU8Es2OWx1uPFWycazd0OA18X8WOnRFpzxLOSYFbLvrmuu5gfpt+Nvf+eXcdYZ34tfesg34nee9FB/qH3fn/wBPvP+f/R3sQd+V3igPk1dtIaMTWdvHsrJyPP1w3cMblm6tKwf3PPj/AD/97/3Cv889Ct+8IH4tYffDa993pPwnj/637j44x/WRWUj9uHswfXtPTW+OVPjpLXGAKjrIG2/14UMyvsNDTwWSYcUyLceGwcehpvd42m4ya35fyRUzFzIB7h3D4JpBK+HI+7Hp9J04sZ4DAiYF8+22M1n94K/fRmb7maiDSUMGwh5FomrtUSN56REZ03aGCmHgw855NLvfMhDvqz/ImI7Xzu+Ou33v8k3RxPNN1b3R9tsXo6p8d4aa6KGDxj0AJSGFJ8czoGIoFcCiRXKII4gB6aj8Y1gmkgcEPyvEHhEhGZaDcWpKGbFS+K1mdF5qoeMoYfOw0ATxdIIjkZuBXfcrJ7Csbf2RV31I2SWl4mAw1j7kiwD8HSBnDAdJZawcPN2nia5enaRoSSzfZLgmJZSQKWWoEteHAm5JJhxQN8PapSXk+9TxqphksOhpsLeUwVK0CSnW9vK/DpBcRLIFHd9O+jLo3c9yWzUcqBf0DG2P3yfO6F7MuZYW1i86mTeyFplI1XQNt6cGG3Tj5QC8fIkm4O+i9R/mtQXSDe0gKi8oOrpPXpsop+6op7eF7xtX3C/suzvS4jp6OOI1EzZQskrXaaMsHzfQ/GKZfmC3sum0YqaWxRfv3Bv6nUn8EVYV23rGm2/hUDq+O2Mdll27Njh71KfeOKJW5Q24TIbIpizF97Cuvy1F30QF73zFXzfVB3NJZ3AcZtEyxwS+IXiYGWKCMSMDRxz6vfh+Ls9hd/FPHCWud4Be++9ps5Fym4nHcRih6sxoN+ecd6/vg/vee3/xutf8ky86onfhV988Nfjlx92F+i3afzRC57iH71426tfjn/849fgX/7ij/DBt/6pf3zkY+/+W3ziH99B+zvbx97zt/jAX70B7znnLLztd38df/rSn8Crn/a9+JWH3RW/+B3f4A/w+guT/8Lvll/yyY/wbUbfFce+Hf3pqsLv/QKy2UnzXotr1tctr6se4pVr1BewR2u987DjceJ9n4fDT7kHyTaUK3lh+ZZWaz7I5MCKAAAQAElEQVT1GfW8GMWtduj3pWdu2IPz//rnMf+56SZWrRrPvIKWV98xL57WUkQcY2Bwz3vd623PeMYzXsrEV8TY/z5Qb+q3fPDa+3bIE3BAN1E3c9AEKPTX/HpYrEE+7HqQJZMJk9bIh09CJsTLmNAzBjZUxj2Rh2Pyjhx4Ysh6C4eWHcjJ6Dx6LK3JnNqaGdRMjfg6N9FuQV6bm50jOeW1fkHHayb3aPyICThUnhdrL00qrZrWKuvGgKGSEsqTb45oPsxTV+czZpnQeY5xD5hTqOsjPzP20ok0ySw1XktqONqNmiSu4aSckvYtPdtLn1CeMcuEJiui/JTR9mwdZej9NT1bmtMkPF4fBdRwKLVi5j3NU2so6ByxrwcbeH9zPdkkZvsjxW1yEHBI1IKxBWPRzHIw6PcyJZhrY+zfJVXW0nt1XdletYu+9ZgN4+anDuO2SA1cI2JRTH67oZrt8l+SHPe9sk7P9XhFuIbY8hpc30bz3hHX79qCz1Rfcvzxx+NRj34UItb1WcehHYvcPpzGFR99My770J+yflFLZhzVxw9BBQt90VW0jCk/4lb34wevn8KOQ44u1TZ+2WAb6SylOi4241qgVIMrziUS0HyeTWG+YTnmrrrkQnzqfe/EB970x3jXH74Sb/nNn8Of/MJzcM6ZT8P/fd4T8fs/8UP+y4Kv5ne5y85+xqPx2hc8GX/23/8b3vKKn+cH8LPxyfe+HVdecn77GqTmtLX3nPz1GbM983yuT+222mo89TzomNvg5vd/AQ4+7naA0rQxS4yVY8xSTsEUggR0zL6EiSgNr/0l//hqXHPBv4ilsZ4zqhDdQe0Y9dd0pXn1SPXGxsau4HdObnrTm37qvve932uS/dLM/9Gr7H8fqK/vFfFN19PCm6obTZctxNGiiOAjE/xTq157/GjdeP0vIzBD1nNO8BGcqeTMoYBuZXAJVJGxOqFN9BzeIn2OvlEr0Ceutp/UaK4csSEnldK5ub7gq7FimyenWNFG41o0OfJejw3VQ+uTmoodUK48nQahXFofUOteyjRezn3FdWa+i0eohGwkJqDzdNTluaQpr0Fe991Em5Qn7UhYpsDeE/KWScSYYzp3cTIgNZgf0rb0PKGICeUFZcKkVvpo3+JnCYlVtMakVVo2phmIdw9i882Lb9C0JnHyxcvLxMm0J3kbxRyG3TSjVDsjmpDcrJV0TJHmXKORCsdnZ7oDI1Kuk0q+TzZfbJ9KSqQlC8893wm6vWytm1f10bqadVxfsx73J9htar14zvallem5Hlf+BvkvtNHyvJbxtKnZ89boiMC97nUvfNM3fVNjbqDbl9Pgd/wuec+rcPWFH8hFtt4qwH1xwj4dWlvWiSMCh5xwKk564Jk46Jhb6527yy7honiZ3jLepm6WWp6oYglk1Vxc4TV++d6NTb78ZawbyhNv0nSjZWrDUA7o10IeznkCVvo3Hjq62hWd8r1WcbOZtutRe2syeG+tB+8b+sNlgcO/+r/wD0jPw4E3uTkiTFI1wGgw5JTDnGEipSvMLQ3j8+AvmynLS0CszzpXfvxvcdn7X+uyvU7jfqjsz83NyXlwF7m4I3Dnm5ubB2zs2Nj9fY96zDmnn376jR+o8R95bOhnqHn30d81xW1THQRvnoal4nlvMR4iaOODoIdtQETQgICOQAQ/ZIfw0gYTgaAn5oAxxmOihNgH8mPaQA8xlzBemUY519A+6awRXqxlXlNpvBYDDku9iAKKXE9vjl7DKS7IYb3qpTOvqRL0HCrxnz4MOBVHOOMVy/q84mq55L0uBVqbbhyKpZUfSQGR8r2R44DOT/r+UZHMa0ugQF5WWEliUTIoFpAnr6HQpklEM60laF85eg7Rs+tSnBLWE4iTad8MR704WXGFFXt/AiS7LeoyppFX2kaB1pI5rokajowaoJRfuTzMOzYiJ42sxaPrwEzPkj7VcnaeWrL2xfNf132S6rXUaopcKVghWsEX4qae3GJrVFxg4lrqBrvqeYMbdIXR4f0V3pDzXZ7XMp7Odav7csghh+Bxj3scbnKTIybx/yM07L6G/xv9F3Ddlv/S3Be+cF3FiMCBR96CH8R+Coefcnc23vraMPklHOv2Qa42Pu6kIzrotN/LWaPAWIDWKKIcfdzrMsu5FzDc21juw2+urUdzY4u16zHL+8J5Gv6g2YoX/fWXD4/+hkdD/wLizoNviv7NJao/SwtiL0e2D0TTRRIZkdTnEP1Lnxe94+Xk+iTDcSz4WcgmpVs2H1eVwG/yw9efeqd3vPjFL36qmK8k29jvTlY/8qFN8X8ZyKXVndVNJa4HV6Fupn3j6USNX+JLS9KybNhmijnyy3fLMtbD1wR2fkRa2n2p8euNWefoPbzWkCs1fUQDFnByOBBoKCisWLaMqeHwerWYX2UkZw82a13KiSlG3qr9OClBcz1JQs6pq32KK6yk4t6zPfo8mqA5N5PGaxAs91i9rGdesU5OsbSz3kwuY1Iwp1raiJmo60O4T0NrSmjPXsL9XuCE2XEy5Wmk4D20sFLyOh/tqfKKxddSI8/aGWasUTph1cnLqmfPiffeG2lXDRT02GJANNpRaYW1F+F11rT6I6rT7MNh6GnMO/JkqusrvTlPluTkeFjdmgpS0eYVovFr3EBORjcfE6lLitmqaMf6dZbvEU3cuepdvkutXafPfynxuv1xfdEywi/KqF7ysi+gad6rvTeICNzq1rfCIx/5vXsXS/EF7mvP5y/B+W/9eey57gq/DarlDTU/X4v9LJ/EnYcc5b/EdvTXfx9i5yFtqUVRY7/krt+s3vdmG+iSvEfzVLf/WV3Hq6APZzomqz0h9vW1NqtBHv0ayeTcr6c66WR6/01Fm5VchTsPOw4n/Jdn+XdMb+w8CCtbVFnrJ4h9OMbL2F4c9eW3Sndd/hlc8LaXYXPX54tq3gs1vFitD3XOvbRVrLqIww8//NyHPuxhr17Nffkz+98Han+Hurvw45PSOD0pvrGeSJbn3Reky+daQGmR9B7k/MDRK2ZvZWUK/S7IVASnJPhNxAFTOJBljgO0yCk5zhRr5vLSCcrLhHsLBuTXPaSkoQUlocp7GrlGyskqb89JnGoh0MfEGurD3eX/AxIho5bD6yhUbekct8kcca/1tawEcx4UcKgN+r2MMiUtnJYEufG+LnMtpmS2b/eunJLEW3HFNxmVHNzQuH8lZKS1FzlZUcKytX0WIveUmMYlUDUMgaZtrp4XrDv6Pst839O4NdR6vr9V0HiF1lmgqBnzHA7KO1jqTHZT5kP3TOxsr8y511Bny/tceJCacbr5nDm3TDhP70u0VZ32I1vpsZZcUa0jIvZWm/nBJzR1GLo99nhSLNA+iRY1+xKO+8h9rpSIlq0k9kKMfXsdG3GYkZc54DTqR0By+7HXS8/yumwbGxs47cGn5e+mJn+Dxr5vDdde8hFc+PZfxeaea1eX2rJPS3TXJYIBh5u0tHE/8SQ3DjgER93x4TjxPv8NBx59S776o1dcf7zVWn2nUcO1RkwB98M5R//c9ziz09zXi+21wtWz1wlzaclnJl5EeWFeEbua1LNwn5vVUCBdrbHMTe9sFHJIJyP0WNGLTfLQk++Mm9/v+ZDXr0R0JlOCkwVJ7qFOXwkycs0YcWQwfmsD0HNTfNvTbv5B74K3/TJ2X3khxqM0XGO6DCQ5Jk0XCLZ+UM0oElBSPu27vvuhf/mUpzzltzL6ypr3vw/Uuv66PzJhCLQ7OT5djVNcN1fY+q0m1mjwgavHTyX6RnggtipCRJ/rsUoGJJMdIzLCyIJHcYQaAycZXZ6a8o2Qcw+BEsg3Ey1ToTbf1vEnFMdONjFdHwprqbFGeRFKFJanFa29tLTLCuc1B5ynWGtXDjwKi2eo7YIyQVvlVS9CsfOaFJA0JHYPeXK1LkP3dFwB8xqLUJRNvDdhQEoLNDPlyZeSSXrliBrtD78jJl+j53w+rU55xcrLFGvTheWVFy8sb2N9xYQqMS1OpmArL73PkUAaX7u+gLxCmfLlhX0ti6AfY+J+SFv7rnYVW1ekg5zG/DznyBNlbb0KyXBwMQ6CfRvz4qnm+vSYqnzLu/AGwfHUW3Uf97ilV90+iVbL9spsda32WrgXwfXtO+pHsJcFVtPjY96l6rIpx++Y4fE//HjIW7LV87DVFrbi3axNrafWvepT78DF7/otfqi+jsmWIPJLU37F9rLAMl0ttRh76YPZISecipvf96dw5Nc+CLHjC/gtIMu12H9ljBpuZMRSzQIRzahraMXpg2NPzmLWRfUsT7EgU0TzIX7O8H18Qcz6dwUdXFSsCdvicrKlonrp4Wu5OOAwHP0Nj8HNvuXH/OM6GM8LCfs+rmMTDnSHPqt0IaZvMAUC86Pi3dd8zn/Au/bif0uBexOWQNejsLqMmJrZ6BP9ZlPEP7jqLyLuud1/ut27fu3Xfv2/JvuVN2/sl6esm4z2FdYbXL2Bpj0xx4HuAQV488cHhxjtYF9FoTwGzvwgrGWGlpfrsWLqQKUdlq/PINM4ruf/TUetWfYJYmeJLawpCMSNeyYx4pZTntCDafeRl6nvTC+yjBXcy6hnOMcimlZO51+UTlKc4waaEzXayHGTwtqLvOolEmYK4hX3ppzjEQAF5Ws/4KF6WQmUJ+1QWDYGTHhNevP042Bi5BqQk42aFshR7rbKKbYn4BBMYyCdAl1vhj59eXEy5RXLHBNwCI79FYiTVrjM581AOTrre1xc7yWqPtZ6kiKt9qlIKWnlZeJsCmgcDrtJci3RUdvAbOCaUs0CP5XMNDLljDnauWu7Wq9PMXv9hprsQ4O2ZOude5pzLbWly5ot0y2h7TS4b64v2Lcl9tL3i9JkL2tskf4iLt1flu3uU+Vuc5vb4LGPfWxubB+ehxRej3nR8/J//wtc+o9nY9izZ95k3TXouYabm9dWVGt1oojAzkOPwbH/+XH+0HbATU5OdX+hkrlhc7fW1KA2MjET6gqWMn4dnnTL5JQBz6mL5rAv65aaixT1QsZbafuvO5TVu1O+py97tFhuu3Np+z/o2NvixHs9B0fd4WHYwQ/WUJ3X6KYZ1wWC454VVE3w83TMtlkZ9ddt33PdVbj4na/A58/9hzGl3BQQjb2J2Y5zNzqizlP6dl4l3NjYsYuffTaOOOKI8x71qMe+ovivRL//faDWz1D7pnX/UmLdGd9fJu1FEnD4IdETJGxamgpEtOeOtF8gnAYVtQeDH6ubiDV6cAaFxHJlDgdVJTPIeUqOvSIsYoJ8QUYpEKAVX1pKyeboc4VVLE3/glecFTwxCjkkM+VcT5idJp3fFGGsgw7VyW9hK+kVYirsUz2WYhl7z0rQljneK435PqlbN5a16itbpy1O+WVdxcrJrB0BZnuRtu6lMNoheR+L7mPlZeJlfa7Hyt0QU+/ZvSZR+6x+/To9rvzCl4RvnnzupqTjCrmMXoq6Z4R5qUgIl6S8/+4CuerXpgAAEABJREFUExykupl6Ejl6nMzWc7aY55fnPM+O0ewcuOsp5rvDoq+2NOXHFiNY5qa4GpUfS7YG/f7rBmytZqbr3UEm2mhNdBK6SY1ddWuLU7ZNKgVbzG3p+cOzhXaxt7qG5euyVJw9da/Wby4i8KDTHoS73OUuXLA05UV1mOFieTEL6/XEup50FskPm7jsg6/DZz/wWgybu3N7TmqSQL7ZeF0YNzx76ZKej6zn2c5pRhs7DsBhp9wNN7/f83CT23474oD62WrMD+3XTPYy7E96zGdmnHt56cXJ2t6t7bGI6idd/7VMPcRJI+uxcuJk1a/yoycYc8TWNi+3/YWUOk066TMC3wLgm+beTHCQyNFrfS5K0uocU4WNg26Co7/+0TjxPj+JQ078euj/JPBTMMZnliUMmppO9TKvyZjD0FO728qT16Xx0gKMtSU6tlNTYHMXP0zz/5Jc+Ym/JS2OxsFgPtyblPr2eeFqyrSXkabXi6dt7tlzwMZG7HrUox/7/z31qU+98QM1r8kXPL7oDYbN/LCfT01rr7tJ081uDPLJpyOPdjjvCXzCTAZ1QwTooIPIKX1Rj1BElk7PTGpavQNiDRpV7MnZNSwg1BDKF4pEisRKOmEzWkASBfKLtGg/vAbd1D/cwqp1egSOPFW+UuXVWFgm4dJXXrmlSSvr+WXsa0XBjJ8FTK4ZugZbypjkWFM1UVvVrtStEZZmTcoLVN5Bm+oerstZwmaVIzRV0xiPoDKT3yY1ibZAWlf18pYoECChfQuWN9a0xqpMz8QivXj04Ziaev4dczkOshwEHACfS7elhw+yHIZtcugGYF9H8NHv2UQ/uSvUH/t0NH2njejWMj/FmZpqFEdMecsxxRF8V6E8rwcQUbkgBo+g8b2BGoOVqU/0eEW4hmDvulaEKwK306SkbEVBQnm6tYO5rcr8rDC/UrfkugYdnJfNExEZR6SftBXLB69vjKm6DLzS5g855GCc/sTTcdObHtU0peX+xr7EylZKeGqkaI1RrHo6J8tv7sJn/+n3+MH6Dfxas9tXx3mkoJ6P5DhraRpHC7RzwnG0D1WtPrtkMmuEEx1wxAk47s6Pxwn3+vH8/cZK2ZjngPbruO/S4TFvEVCp8uChPjorcTJdJxlTsyGd+xFIN77+m0ocU2rVmOaUaLD6jpQKmHNfehUXHprI6xA3qa9maVRS5t7UcRQF9xDBYmFBEFvAQL0rLE8619iBQ0/6z/xDzU/jqFMfDv0Wjwgm2zqCWc5CBWNfNc/3DiH1conzkbcglNFzwFrBZKEtKlQ7f2f63a/EFR99M1tsiqaxkAPSqzQbM488VAglMlx5L1VtaVRrDGz4d05v7LnHPe755pe85CVPa9VfsS4/tO5Pp++/lBhAtO9QE+oZ6O81gqTuvZ5K8BCmGzVMT1hBS+pBEGymn0mqB7FRbF36YuTJadAUQb56tbXlIpSQKbKS0gmbkUYSBeXHzYqkjTyByunAThgPEhwOyzuoiSTH+GoRVh/1WK4vvq6jyqWVlyknLxMvq/MuTr6s9NYVyaB4UcKywvJl5j0Vk34NNbtkXCKFW81N0N9s9ZSpRL5JFI424xhIp2R/DYsTP1qvHckETPm+rOux7OXYU9Z2MIk2L3mvoZyATLgzra1Q97JPVx/5kR9BXnLlaHpLV4u01ETIy5KdZnKsAZ8/IoDeIXjUPbEvtnk596SONZpzE0bdlF1RGuztiBWBLkVPjsuy5zKXOm1OqPwqjtC+Mp89Evv+U+40/epQXbE9Lo5erWSEK2PrxuDpAJq2aAsfSsocLKateMmUkwn3to7r80u8emL9h8+8lqoZoFOdYl7ZLljmVHGLW9wCP/wjP4wdO3YobNbvr8eVXsNhHUf9QBsHPxztuQ6X/uOr+aH69cCeXeg/qKx0EEHjoM5zL4cOs3WOOkGRtOktPBARvBBA7NiJw076Jn6H9Lk45hu/v/1jMMEE5of2LJuz20QS09gK8IQ8iIOmwK9nAVnjSjvLKU+TpIyhB5ew96SkQZv2FktGjXrQKYLXF4H54T2v4a0aixkVlpaYgyTg+uBbU+DAm34NbnaPM3DCPZ+Ng4+5DVMUcTCJ/nAH1xn1KdYobLxqFcpE2UfTMAgaR93/Pdd9Hhe/+7dxxUfexGegfZjur7d6qMZrq5A2DiUqIJ7VMXZKXgZ/mObrcuOrvuar3v+g0077n05/hU8b+935b+pfStRdb3dTbx4KxydSAS24czo+NYCxAhlMoR4Y1Y+UhYxSki3JtbIpITTnsw05pWTVXxjJ8+FyBMXq6aLMoQ7zCgTkOzPFiSNZAVlGK/Oyv+J+uXGPJDn4bZKphbSKxGu/wu2Sjzrnav3yEvbWeLl6VSutWnG6yEusvKznZ7GCZtqndArdT6CznpO2UsWPtSQKl2YZi6dMTtu25WRq/tWtCeucW5hCzupdnPZV2P2UpEbDvCfUbUAdkrUU+mRx6gse0tHNRmlmZBeotp4PYaWqT52TuM6c1kSLfj8+pyaM9toqru2jHq2iKUtIwIFsxy9K1A9LMXhY1Dw1tQqZvQ/rJRuBAtoyZtdVCnmZtLfV5LRXtkNtcsLKDyyrHspMxsQUrEdbSbSUrK/aSttrVnBf1ONOuAWdN7DTbQm3arBVQZ6YrlspIiauQaaSIxhHxCo3Jnl/IgL3v//98eDvePBEz9Be9qq0bFbDoDbr5eeCYc+1/FB9Fj9U8zvVe+rHP6jhXlg5DVJTkGh8KWSYs9cgrDXX3QhrPGHHwUfiprd/qP81vsO/+p6InQezuBuSyUR5D54UddZzTbzcXKNd1L+H9LyT3eQey94t3uceXT/BLevYl0OSvVrfYyn2nhvZzk3/cuXRX/8o3PwBL8ThX3NPbBxwULsrfN9oiI9fFnEP061nnrETrVeGDAg4A5BmQL8s2MxbpAY8lNtz7ZXQX4a94iN/CWwufnafmhytIIP5nIvNuVnUarlwROze3Nzccdjhh1/yqEc9+jWnn376OTPpV2iw/32gHm9E3TzeZQ4EJ72ByJeGFOCJjr5y9lUPH2Fd44hDrHUEfEA453AC/ExJbcNOGPOhBnkS04dnBhxOsy/hVJukqLmZ90Q++7ltUeVbP4pWh8pq/5VVLL7idV7X0Py4iE7WzLic+phhM46C9mNZSzSXtWPS0lWu8lVEmSlOHIyQNZgO7UVy2cRi1FUdeEhL59HfU13cPieB6qqnsDjZiJk09qQMTZg8B1Y2QJJDS0GHcO9bKVzHJAcflAyxPJRsnOoMyfXY97ERTFniqQUtZcprEvVcXQ/LmbCnRkPvzvJbGvXKeQ8CLRZkn4xyrqWV8rVptOIOMmQhZ21r5BmMS2SaCg4J9rpH6mpIbzwCR+g2x6Wgo7zw0iKqXptJPFILcfHysnk6a9Gtj62Okm6VF6/tyPZFK/3MWpHqt9pPk8zKFGzFKzezfRbOqhTofXZ8BkisXktgHYd2rMvpu9P6B1/ucIc7pMrnnhDYy16Vls1qAMwWkgCzwx+q33sWPvuBP8Lmpn77hzRswjEKRY1BghXK+saOazLmyIo1M2siAgcd9VW42becwe9Y/yQOPfku/GB90BqxqHXNlhzj2Xus6riQ3NL6G7jMLd8U3IK97XvxCjElKXebielQX0chR5fcGs7K+oAl3Xnv4B9Wjvza03DSA16Eo0/9Xuw85Eg+ClxE7090VCP4n0JhG++FO3oCGIJfhGkBcECHclpHnnFqCCSwhp9F5GXUbF57BT9MvyJ/zGOT35kWL/nStuKlYx+50bT+GAhMxXxd7tzY2Bge/vBH/vGzn/2clyh7owEb+91F4E3KF0fk1vRirBvdqMwzradUeUKPwtLLTPZF+pOeSD6M1PKhyOeYfRgqYWMWEVVHCXtVFAhrItI7qA2NVIHyqfLcU+wL9yPJUW2gwzkC8XQe/SbFl0bJyvlFwIRimXLVWDW1b2HnNM0CnrA4GXkOIW9zDhxNPMNxPWINbkPOVn0U9FjxrK5Lup6TqLIVvYhmlDZEpwK6OnfBpTXJknZc18mBJjWXEatutmdyGuJlPVYsK05eF01crSFsvk3FO1wktQXlRcukKS9cJl3h5TXo965a2agl6ONZH+Y0xvpeqISsFTQnRmalJ0bMcRBwjICvTYbdw+dIJXo96pKZqEmJwvvqx7X2pWASj6c7lu3L4lP9WDYDe8tTvLowyTb6cm1H1lJrXa9fJ9hb/fIZUg/13G6P0uyLbdHDjzknjkUXLbygGGabKZcxE7OHJ/OHHHIInvXsZ+GYY47BLI19PLa6Xtl+bRN9qP7s+/4PLn3fa7C562o+6mzCkeKp0M87yWn/DDwo5jD0NNU47CZ/bavYXxOyMDZ24NATT8WJ934OTrj3c3HoSd/ED9bdd6xTVpXb+62XZ13fqMfL1CLHtIdofl02Xjt1iwtKXzrFhbfzs5oWVG3/0K3sI7Bx0BE44lb3w4n3ewGOvcuP4MCbtt+qUg+T2lUv1CGyYeUUyptSQKBYN16h1pUnDfb1bUQdgZCO4e6rL8GF73g5P0y/hc9U+zCtWuY85oWmxknrVRAF9uKH4CIY7nu/B/zZy172ssfvRf0Vld7/PlBve/l5x/UA0Fkmrwd/ICnjQ2deb/7iFZjnc+YcdeRERQQZWpCg6eepiTyCGYHpTYl1LBpm/CAJkgroqOc2uD7lpJqGaDZGegTaILIX2rHINXZ0SmvZXKjRRTLk+XGehlJ+kQkUTczBV2YjGHBM+1DAVL9Go8i2wU0UR2hyGYt0DyY4eHnETDbWLZLmPVHLHAcBvD/3w/yQtDRjhqTO27ynzBh6yljzGI6A96Uw+0gjE6VQXnFv5jxN7CJkUw9PPg81m+RztCi2VByBnMTlhWVjPAKxXI41QuOzwTyHqBUzz6mVOO+9ElV9l1OKaoC59PBhTDR6Cbs6bopZjQEjTSDZ+B183T9JVmxYYVyzwjYd+44pLzBGK2BKD+ApLfKD49n7g5lpmuonbo5qM9lrnquoNBXLN32fatTac6+N9Hq12cqq10peDfoksajVi7NS6Xtc+xizrC/sHl1cvP06Xguz60pPFfDdd+SrtrxqsjYicNJJJ+GMp58BfbhWZdqkpdoj+Zq7/LhO5eizPUE/ppphcxcue/8f4ZJ/+B3s2XVlitwnCwUDeQ7cYsuny3lI5zk816TawhHMFTF7/SQfGztx2M2/ASfe57n8YP0T/GD9n7Fx4GFVvt5Xv8pGgeZrHZ2urNE8nULp+9zyi0F9EU3lNFfvkekW72CmO2KlLhWe+33UumNpn7SaU2DHocdC35G+OT9IH3/3H8XBx9wSESySnA7d0Yc9tqSI8iZzihDJhnSzS844FTnr1K677FM4/2/+O676xNtIsobzypCwyB6L63v25cK9tl2fDf8lxBjucMevf9cf/uEfbvVzU+r8FWn75wdqP1C8H7qp/Q0nNRt+2iQSSyGH0Dpzigsp4KQAABAASURBVNIII0sGPiRqQZpx4xlwMEa+UNAO1vFtzi//iKZtqfqOgkLhgXkOhk1XDcl4cF37fmrSpFiQDTJcztp06UddI5Qb9Y1TbMi+wr2Z74iKRykJDoCTOO1dHu3osTSNnlwTeJ/swTHlGhoa2Vxj0/l8Wo9kOFPI4ZuREzlqOFa2oHrtWfqVJMs0VCdvDUHFhPC+BWQlaLhCryGOJq7Oh6E/5IgT7s0cp7F/t2jB8n2dMet03nKOF5N4GThpb94PmzFUmT8lMJxVKVeEco49US6CSe7V7dRElIx0jaamvhhMf1YDD+ndY9DOSOQY7Fq19yqCLLVC8yZmODGvLnKMxkWrRns0z2nsSVxj1BWRXuenXhF8tbN3xsrxlc3YqPmItmftQ4ktrRUwn/0yzg/k1YPJ5dBzu+Rma2WfUVL7mdFr+s/yswCz9qijNOyVJ8BLROx05RxsMUkrq7Rqutg9u7hk9sWrRsalrXdynETV6UfkvYtIj/GkBpCCjrz2wN3udjc85jGPwc6dO0XTaj1CPTdjOJDQIKHFDInl92oL3bAHn/u3P8VF7/gN7P78pUBLawXtj08aqdo7wAA6lMcYSIU8aj/dM6/zG9RMCvZXLMirh7GF9Bs7+cH6Tv5grQ+JR37dd2LnYcdT0/+lTbQjmm9uWMQOuUv7ppEb96dARo2crIMKV8x5TsueK8KeoL7CZd24Z2oqR6hLUSVLHzsPhH6v99Hf8Bic9K0/g+Pu8gQcfOytEcEGqmXx2JZY9TrlieNVt84ZTSTSNXk5gC2hg8UqqVAFilPIe88Frrng/TjvrS/GNRf8C9POqjLNhQtOmeV7Si/pcyv1gYjYo5+bPvHmJ3zsEY/4nq/IfwlRl3A72/8+UG9uBp+Obs8Muwi+6T1XuHsyTDHmQ8enwNWMRs8Hg1hMVJpxGwFwYHlIDWaUM+Y0vkkRg4dclIYBH3uy24yIlqS4IbDepr2jjj5PznXF0fda56jRK6/auyc550iOemLS02gxW2aJ4grkpSTHgRSMzh8ctSZ4OE/vkhaMa5JvFFEbFhIrISOsUXtWXCnLGXDUkvaKpSvTmqq3vsjme22PlVaN/FYmvXt6Anq9KOXBw7gCxuMojgKOfN6Lo6hgeVLj0DlVoFrZOp000mpv42tGYhkLOABOHLk+psMcQ0ll6sFQ19iQb/YKVS6v5zx5dRpMD0rQ7Dm5JffBgQhHzEofiIYUGXKKIMu6fK6IyeUgyYFWle8HYGmvYVz5GXShmGaMdY1axCbwsqSLipg+2BA2OtcaX/9ke8yQfaqOV2fWT9m0iOyT0Zq5qxuz2u/IV/1IpMx044yTHueRk2YMxrSuQxfMw3HPqpWqr29cc8qOxb0sE9vOy+sJTA0iEkfI5/U1RB0DFOtSJTPYTTGcBw+t8z0P/x484AEPIKd+ImkaLcxzaIFbCRtI1WwZiybHITQ3kQOu/Phf87uLL8V1l32aj/kAdbVOry8GHLm0SG1+YCivmCeovPbvQuZIUaAkEBHjSwN1UJMwqFMQiCSgHwU5+LjbQv8wzMkP+gUcf7en4JATvwH5Xeumaq6VYCxGHdnTkV7oesPIwPM0LRuxjsN5nbsBJ8lkXqgE5Pc2XFOiRZ331XLjtWzxuF/GsQM7DjkKh9/y3v6NHSef9lIcferDccARJ06qbq9e0ksJDYh0bKQxAIrBo6thBPNK06CDXvdUMm/VdQPXNJDCz8pVn/w7nP/Wn8euz32K91L0lFeUZOPcKNmVuUnMa1GDNs1yWnbYOPzwwy999GN+4NVPfeoZr2iqG113BTY6vH9A/Qx17aS/oeb0tImkd9wmUYJF25Pk4JOojJ9bTaL0sEni50wvKgZ6ZC2cTUyoAYs4mFEMtWkT1Ap+8RAiRawYIC5Ddk4gxdy0NtVzkpF4NXBui+J6+O2p4QA4qRY6iOUqHhTIBJhb8o6Z41AbLy15mdZhmU+4OHnVifd+RdDUg256Rxchkcg1Vin16tMq80YEKJJzfgSA1lUoj8UhTj1Z6jZ9WjyU6Eli9ZqJTfC0m6ckB2NdE/dJxnPfUth5AWZZwnnqpXoTnCpHyLcuzdTJtVrtVb10Tt5f4+X6WutUtzSKtJ7ruxxpt+soQ/HqLTPBibi2wKeaRG4xuOb4RYB4uu/AuJz60fR/hcCD0MsGcZ6vEM0vSpHN1EDiFgLUoB3mW9xcy8yddaTKe2XG6qX+grZsEpEfhumSNZ2ciImfOPFpuYiuR+nAdXTddLXSuyF0SCc/WdZ7i2qQBZlWStxYPiATjVA+Cc7kxngE5Dkq1PPAMK+/QBlrC8przX4fxcnPbFGnXK0lbBPRdILi1F9+jU3XR+JWN+rWc9NWB/Stezy0c48I/fov/37qU089FXkM6ca5W7fgUgImlpzWIO17Wb2sITkY8LuL/4zz3vwzuObCD/A2bOoRAbdkD8psKYV4mVu1+ogUpYSYw/lxYoYjgs+qN1KCgJhRZjAgIrCTHyRvcuv74ub3fz6/I/ti6FfuHXTMbec/a219m4aFbyEQ8FGv6dJ5H860SbqWLK0yjRKErqVAcSpRLCtOeJ31+cLqx3Md5e63wT9AHI5Dbv6NOO6up+MWD/rvOOFbno7DTr4LdhxwqO+JZZ5UqXfBaghM7SggrZjOddChe8YUSCpXCW0F5ElDHkzWvVGJSKYhG4bduPxDb8QFb/sl7LnmMrYgy9G/56o/3BTM05Yjm85ZLa4+c5aREnQxxAEHHHD1937fo//guc997gvI3DjWXIH97wO1Nql7OLQnYlAgspluek8pr1g8BJpOvB5B842jyzfoJPPlQMzB1DRcy1BbcEsKyos2JlB/ufKND8bZIpgNRnSzEXzQKeYLJ2nGCTgXT89BgqPlpc/G8AtIeaVkwspZAx4i6GpI0+OK7T0xS89BgJVNi3dLAnvkMa6nkLnOQddPsa0r6iCMWVd7T4LXh0Wk4R4G8J6k15oQAA96pYnmg7wIawmkaRQjjhWCHIdoOg/tyYs6mibx6iutvDMKDLj32UKNlGv8WMNYZXSzZSqvnMrKxriB5ma1ui7FV50EtYb8yBNIK5vxDMQx3Q+y8NZ4/hEp0KzXlEJhLW9dKxTmBYFvI6hIQsim53hQMXtmatIoB5JKt3Y3zLGlC8dGRZidTdwG4wGjlJH2L9dz0tV5z3PZOyI9ENDfz8gwsHosuYqHXLZCFRZmSiEggkHQsOZQ2vQIHLlMqGhtbosWuv6SYizCNkdrUn2lVG95mdNKGojZ0iKkAyLSE2F56B7oIpUk4xhrIqKV8OOJl6x4oKaleIIRgUMPPQzPfNYzccoppyCTA7Y9qpVEuTAwcq1WsaA86hBBzDX5CVoAu644F+e95Wdx+UfeRGo3OQ7VDPQaur/WO9ApAxW3tSXPBNrBYpM8d56jyAgTgjTmoVieIYeQnmlCj4gNHHTUV+OoOzwUJ3/7z+Gkb3sJP1z/AA4+7uvywzXzbh2WcxoBt9JhZuajyxUc9ybCO5mXVLRlWjVNNEhEbIqYg1EOYV0ze1I8h40DDp0+RD/4l/0Pstzktt+GnYcdy/OgpoZqiPWXAX2duOdG8b41qXpTU8P5UadInzpKmyqxuo7y6isPcOZAHey7uesaXPKe38FF7/xNDLuvYYYnOGpGQL4bout6aBH1tXUaQesEOnOdEuCf9GLz27792//spS996ZM6xfWFX/b6/e8DtX7kgw8g/NUU3cGHp4sS8mZLSwc9JMJ88CAPHazhEJI5Bb7BEAQ9aIz4dA9E8DFoDk7UmGQvacyT1iAlRyNbWkZs5Fk+NXzxqE9j7VhinwJCNug1yjsmb40IyvRiEG+OsWhKiLQcaq8YDyatb4T0guWFZWNMvdYozjwnv6hIqhedRycdY4NtJu9b/WjGTateguaY04loreKV075qH8VL6twKYRbqg3ZUrfo0KtOs1VrFKe++5M3Jm3DkC61e414bLdfLsrlYWt9DmNRsTcbuR69RfcqLKzOnqawlFDaIfu2+r/ByXZ0v2tG25q8MfY+WltPXdXktxyfbl0NxWjWAq/WFATxcw7WVVZ18Levt8HqaoybXZtE42itPhTLxKnKBgoWVRrR08mV9rjhtZMYP0DaAaYE8D+5jQDsSSBcx8QPPowl4GqnJWHjqxxLS4ug4MibQGCYeTiiearVdX/SOSq4RzVnjfppk6iPfmdfqeNd2cTaeCrbMtxo7itx3KjNyjohpzuP2oLhyTvQTn7CVXBK1RIQaVM0AhXm/kiudIuXkM9/XJVb+xBNPBL/7huOOO47S5AlWh1OemBvghcGDkDNHyyn2C4BUDS1U19aYCW5Uv/bsor97OS5+1/9qvwGExWpDh/Zs8YpQzEGeJQRMVg9GgJ5HctAhES81hRHEopr5GpArJQwGf8WNYA8TfQ0xP3gefPQt/eFaH6xP+c5fh34s5PBb3gv6HczY2Akuj+kYEnJ9t1PENsbyim0KmlbxqF/wLqSOw+vougqrRlKRqlU8GgUcY2jAjzw7DsCOg4/CEbe+P074L8/EV333/+SH6OfjyK/9dhxw+HHqpAtnNRhlC84c2sbAa+QlQVkBJ0golq55X2vlZOQqpe2zdb5XFElPCTn20WBcml1XXohz/+qFuOxfz+Gi3e+YlkZa9S+sJuIqFi4Tt8yLk3lTJZQfsLGxcV1EbH7z3e7+1t/93bMeJvZG2/oK8OnaOvkfmtFN103WJoTl9XT13g+ARBTUiymI9XDZU2wNPblQfQARfNOgno4BRwOtEwCL+ODCB6WwhJE0dB6BsEdLRjCWGOzvTCAi8cknn4SHP/zheMQjH4FHPGJhj3zkxAnLRg1zrpGnFd9rnO96Vs6+1ZTGnLRLfsFZT409c6orrD30WPE6GzXs4zy9+hiz54pnXlyvcQ/y9l1Nr1HNI6ix7zQVV+1KDbUzjj1Kq1pjcsbyNHOsW6438sytYNa5B3P2FTcvrqxqyxcv772qpqz6NS/Ndqb6WV/1UW15YmnW9LjNbW+DIfxQI/ifg/ba4iPuRL42+GWfwBqxoSktoEQSRAjWUy2WggHB/xTUOsIRAdH+ag8eDDnn6LEYxYMATXV041BuDAqQ5FCUX/haIIKml3JEcnKK4c1g5VB+IlUzboRfIAuXV75Ts/jOd74LTnvwg3HaaadNthIrtxeN65vmwdLLWuycYpp7L/k+bnjswZrTGuc+hZsvnftK21nlXEe+13S5b/u2b8NRRx/F65XXhpfFIK+7rl1eN/FLDrwvuocRqQEPwdQx8Mgeq5yTnAbc6ta3wrOf/WwcfvjhjPuh2j4uPK3HLSRZC3SpTNTMRN+OoTP+y4pv4AenM6EPUDof92z5UNDqdG5QDB0kQx5kCBiCh15bEXzVtbi+oEVIM1BLkQZDTBGRCfgYsipCHANnw9+99QfSb3kGvvph/wu3+PZfwDH/+XE47KvugfyAvcPlUJ0sI6DaoI48zlOIAAAQAElEQVTsqde6GWllCqSVlxlz4lAIvUkUNsFprFPPFouLHdh5+M1w+C3v4x/lOPnbX4qv/p5X4vh7PBWHf9W3QL9LGtKpTEYcCDZow5ATRzIWGYb2QXOqJnlKSCNCga4hPbmgISHrgzDACT4IocAi8KCYz9Lnz/1HfPpPn4Vrzv9ncovhGnKUqpQoh3hZRm0mMfYmVZi0a7Vh0jViI3bzGdxxxzvc4d1/9mdvvG/xN/qtr8D+94G6djTw7upG+04L0PTQQJOsP6kWyw2cODKrGpoDeg5DThF6o6GQy+hxJ/JKTLVBpukjCBgqQSRHY/0YtKSctM5mV7+pMf66r/tPeP7zX4Azz3zRFnYmXvjCM3HmCytPvEb7wjMXfNO/cNQqL1MfedmLsvdYm9y4l9ZjjN1roTH3IkyaM1Fret8tX9yZW6w15dXrzK6f4qUpL0u+anUNCuc6Z7a9nMl+ky01pZ3O4UWt7kWs2zfT2uv6JPci98t1tY8XsW/65BT3lrl+P3OsfFnW9X0SK/8ir5t7yFh9Mv+itgfxZ1J3JmNxqzbpM9fHd/vmu/n1oUdcwI+5Xzt8uJv3y4GJiP61oXwz8kQe1rJRRHAmpcZBT+Mg0BApLyuWvqeV6o3pPtxXHLEsHLCkMh5mLZNLSm89QsnxGjRpRPYe2nXSO4N0soEafhcID/muh+DpP/b0Zmc0X/G+ef0KuC+0x9N/7Iat/fRx7/u213X6Jz/lSdCvssvLlddM12iKebFE0CaOQRsRWaNr2qi197DJmqSvSXynb7wTnva0p+Hggw9uGrnMCe3VZgtsUTeju4Cb129t+NSfPBNXfeLtfFSmc4ZkspUNdKSgjJraRnm4AfIYySYWW5yX9ASVWOHQCDqCiUgAxAYOOuZWuOnXPQQn3vPH8TUPfxVOecj/wM3+yzNw1B0fjsNOuTsOOPIWlB2A/jCu10Q4WkwdWbpSdClUjt8l33nY8Tj4ZneEfmTj2Ls8ATd/wJn46u/5bXz1Q18B/Tz0kbf99vxVdxs7xj+jq6U/W6qnzIQmGmPnCGsEz11Df/Lz0lGZzpPjSIIiY02hCS6HrilDOdShxahXuLnnWv4fi1fgvDc9P39eWmRvTddTxm7oyeHsRJNpMxdviA8a0VTD96RdJHDb29z2fd/36Mf+vPCNtvcrUB9f9678kik29BkU0Lev/MRNNzlvOh8CDvgQaOYHlVp5Gd+YXK60tczR809cmmlApQY+mIXRH1mSzBpBUUN1KkIVA8iGDbODCcY5E3QjIsACjOdJNB8D09SYHDjTHA7kGY5j+mI+iOMUYaEiXpYJm5hNFDteaoovj3HNCGmTF1q7/0y7Jm8wfDTaWNM8zm7ZD64Fj2KLJzXmMKIwyn4BOMLKocwKySuUdX1GzNB1WVeZ+SkztAb0HP1+MzEpV3OpyHnSTWjgXgamk8mZoYd4tDzakYpYsJksfUY5J5eYM0MOVhPXiNVdDxRxzHQDv0jwJWaxcpU05rWudvLmPCnawrjuFpkvIr3VIlvxq5v2y6Lb0RRPPSauE9YF6qltca1dfRUX7gvFKy4vvLR1dXNNvofOuX2Ptlt7XZdev/Xe9NxV9fprWtm5z7oBy5p73+fe/ouKBx3U/WuCw7w2o7Vkpm7I3Dayee3ncP7f/AIueMfLoZ+dVavcK9FA0+gvR3HiR+sFI7l4xYlfV7yoXYR6PVdVBJMM5ECoBQ68yYk44mvuBf2quRPu9eM45Tt/Dbd81O/xw+2rcIsH/xJOvN9P4/i7P5Xf1f4hfuh+BI683YNxxK3ui8P4HeNDT74rDrn5nfjB+A424cNucRfm7oEj+F1m/Wo/9T3um5+ME+7933DSg36BfX8bt3rUH+CrHvqbOOmBP8PvRD8RN73daTj0hFOx85Cb6iRp/MrD9yK/ETFaHTyJRvpat1BOppTfyxTIeMJup4RPnEC8jDBHC5rTtRHvsF0rOXFpigZcc/GH8Ok/eRY+98HXJ+1C5RS6GrUkfFSOgaBuEOHKaKUjv1Y3bPLY8TVfc8t//f7/+oMvfeITn/jaUX8j2PYK7IcfqLlfPRCzB4icYj7A+lMh6iGop15epidMXiat+girnKZnKUIkAw9+8KRPRlkGzREh24mgceQL0QA6+PKUk8weY4ogmybPmUyWEwsoXV+YcotinMw2SSah2Q0mjShMK7MlBRzFRWA6FmVTqALaRLQacg2xcUMlkldevqVyxw6UMVhOlmfWsNX0WCV5R4TKpJBlnJclujMPJmR0HatIlplcF7N8cWjHPJ7XSZKMENxnrk+u12B2zB67MbPsMSbaZe/7pTbPX7o+p7hMvEx6efG9H7x7sW0RwsoTjiM6HclAFw+ogzS6BHSe5iYJwv8B43dKWi7Ao2GokKE5TwoKEP+Hjdpgv4F1XNQp9ELj6Z7xirvU0xY509tOfb9e2C4hqaBNazBYDOV7ajttr0scsaxPft087ZXvll5mu9p1uXVcXcdpxXVbmtYu/dSrclk38dVR/IMe9CA87vGPw4EHHpj0qoz8OtInyty+ji30wyau+PAb8ak/eQY+f/6/sFnTrVuyuCbhGVO/fpR0yi6YPqx+5VXEPMfKEr2kvb3zNSFl2Ie+g3zo0Tjo6FvisJO+CTe59f1x0//0XfzQ/Wgce+cfhj5gn3DPZ+LEez8HN7/v83ASv7ssEz7h3j+BE+75LBx/j6dBv9rv6FMfgSNv+0Acfso345DjvhY7Dz0G+tV/we+WczVERO6PTlsezZ8dGtmcc8LOOQIUy8CDnsP9ggm1pnNsT4mGP1wHkYwXI58xBhxkczTcHFRPKerY3H0tPvvPv4/PvPG5uO6yTxRNr4pSCpOqkHB8bxVeWn9ey9wYq2cgIvZEbAwnnnjiR3/ocT/8a09+8pNfM0puBHu9AvvnB2ptux6CCD64fHIqBmPlZYJMmZLOHEkOQX/4Lt4isVVAbB1j+nz4k+NbP0EOlTtHDdjDmCXW0OuNoz4Yg8eIlVOSXDlBsAfakb2HjmHXAYy5mJLQIc4kA/pqJkgmB/UCzWkPmSYhIKs66pSn48i802OeHHfAZF73hqcaZzhlFUXE4UstrGpfI7KrNdR5HapcTk/dckx1FrV0XYfi5NfVi2cJN9HQuDftD+P5wMe0lvZmajFVF1YbrtMpIaPG56cW2pusMHMpEWHjFu01TbiJqpRJ7THzA/RYKGY3Zmrw2hh2Reix1AMnmnU5ZU/R4luPIsfzSO18btdAZfPEllFKI3cVnUwn1MLUcOZo1H7g+s3WdtZxlVv1OsW6rMLIqwAd/h9xArTMEay99tNFkU798jmQft1+9pXbql789bFpf9pbVWqvq3jSVg4N9LWNWuv6vhKsq+s1PZZ+GYubW2BjYwMPechD8JjH9v/wC/bhWHfttyvbXq/fNXzuXz4PF73jf2D31Zdt06i/rtv3nDWpsvJ9strYN0Fz3WMM48b7S7U/XcLHtteafSMCETJ+HIkN+IPxxg6AFrEjY/lgzhbsq8Xo5Rh59FjELK0kCQ6lZH5mKm5p8bKihUdrpKTmFFdA7PN2ghNjDr65EnOUjNCcvtNdOLwR4JpLPgLd50vfezaGPdc6PZvcsGO6a4zZ4tT02q0wZeh7AJt8T4njjjvuU084/Um/+pSnPOU3JbnR9v0KbOy79Euk1G/5WLfUeOP1aMoo0kMUfFoU6qEkBBiIl3eOMaUaToMfBqhNdmCkGJAUdQwCqQYCsxx4BMDBibXg4cArI7UkOADmuRadBvJwc+2OYSQfhG2ong91RikFREL91Y9AwxwFHArBHoZcTyldLn1EimCCwxqK3HuMk+1n9zAxIYVqMzG5D8WyzE9NpdVuxcuk0V6EpcpYkZB8mvdGmPUEtV9BSiOCr/9gxKDPtatZ9VAO4AxuY0CEaohRnlicrxXPpdVndlDSdej1gCNl9QldXobxUPVgTVJD68GI63Ce5bRXbaEtjSmpPmgHezAhJsKzecHW0rEmZeW5KIfqZMmMswuZboRqJlVwJSaCVmNKukihTOlepli8TNi2TuAEp8Xmqy5LOHNQdcNGNbth1a5abM/c9Z/mG/Gln1Ot5bqT3TunfhHrdK1t5/SsdeEXCS5PRntZcv1Sylfc4+LSb3VK290T5baqy65bz6rdOgvs2LHDf5n8sd///TjggPYzwNud5nbNvpDc5m5c/uE/g/5y2hUffQsGxqvtAvkixvU7WLZlwexc58J5hHHp5HMGj7FFA80x0411pLipTScWXJNolL/8S0JrFN+/EunrImkPM1qDD4GcyeW0ZSKF26a1gIzS5ojaqE0ysWfXVbj0fa/BuX/xU7jmwn+loOvaQSbmo3qI7U9M8axuFijbWRTeFLjZCSd88slPfPIvnXHGGb+i+EZbfwW2Yve/D9TeqR6AelqIfc81EetlKzjqCPxuSlJphpJMH1TIi7NJMEByswNfZ+T1kYqujcF5fxEaRGmymgGxiok0xCoMhEIIG2iiVN0jMufQD73igNb0Gso7qaLQhAh6vsgdIPgfETVBF6GZYDGY5odNkl3ey00Xgkmw11SvGlCfOvIkOKOOugOKtZ0+xzIoDs8s9Do8KwnNMRO6AqiIgT5WR8ZqYAQeQRsQIU8bGLYRwZh4sGfCoaemJ4eKKZxhxlXXeDLQFrlTwDk6OMLscI69OcQ3RyWgVED/oR1B3ysYMp97Fk4bJON1GphTD9BrgEcQ6OoQevjZIOcgdOkGQ01CESQV2HpMrXPipLSgOgHMKQMdhekVpimrOnoOdhtphTKeQnI184KKl63kqNF5eQm1Zaw9yJW5ri8sXePGsAq289lsVbGXJjyFscZ7HSPufi+1o3QGaiNT8bzvTHw9guu/n4jaC+/mtJ2VNftrsJJcIaaeUyq5bjmntuu7Xc7FbVr2TDpPZn0uFXub57Xrr60+SD/iEQ/HD/zAD+SH6jzNvbW+/vk8nW3rdl95AS54+6/gvLe8BNde+nG+ly2KFmE2I8kx4gSr8/K8VFOc8KJihZK2J5dYefZojqgbIqnPr0XJi0q0Zqa22BGOgJkeM6yR78EtqgX0EAiPNXwOmiS/qDLocu1tyS8mlY0xZeMY9WSIx3WJoSLasLkHV33mPfwg/Txc+k+/h83rrqS4DekEqZOzjU0cYdwbeCxz/ab6XPVlSQ4T/jB90i1u8e/8rvTPPe3HfuyXM3fjfH2vwH76gZqnUf8v1PebcQ09YMUJ93zFepcuXHl7kt3DNfjJHpypaXA+EBEAB+posoma0CixRjyBXDVwyMm9pSZmLkIiYXFp+UGK2Dl6vzCk6U18mlihYD++wgnFBBy6B7GowRO7DU6Bx/xj5IAxAXYaQwLGbkWvkXtkXwW0pnBRhPhkwIZBYwI+mAsDTaURllWGPHXcKEniBO4CzmIwHvMIzGM8qp+ICfutku/ag7WDkjZfizEswDrthQoioGHMjk4LqSoeHFnai/9MIgAAEABJREFU6sIM50FsaOpscLaICOUHhjLAIfIIRILRpybJIFtxJOVrWLhRoxuoz2BIxzm1GfvKkOsGr9+s5XxzTZjVGWQ/LWTWU2bUJ8OmMV0TOSa1nHTF3iDPVtvV9acw1wW2zvHJ5v7m+mUUS2KLuG/Ep7QPFxW5n17Q44V4EWbtgmzhdrkmuUFuu77b5VYXW56nru2SW63adya2vNf6UP2w73mYf6Z69hcV97353pXRS7Y5rz27cdWn34lz//Kn/PO2e665vC8c8dSBjTnGxFowqcd0X9PjJpiorM05k/5yk5AvEoJJzGAaM5qBe3jKMisZj186TXCilrPHCAtQD2F6DmscJ+JMloNgHH6PccQEF1N5vudE97k1c+5FCD68cggVDukSwsGA6VhckOsu+yQu+Ltfxflv/Tlce8mHebL+TJt61bknQ2E6j+IccOpzuVmSNZbidfzAbW7sDn7WOuWUW3z4CU84/aU/+qNP+41S3uiv/xXY/z5Qb2wMs9PQcyFGD6S8HpwQ2VTiDZWUMVC+QT6pJDQawVKV8EsWJANIcAz0A3gQc85RhLx5T5nTPhqqNbLfKKZCuERT7cC1ioXwlEJECwYAhpqWhnaEJZKaqFoHtStmg4RzgYhQQCMPYUI7TqIYakQwdl5evaYPVhHJSSfLiMUjPzK8BpNCKI1a92ZfwabKnNYh6RaekuZMtlUxGIf0Y9ABqRWWFwbrw8aVASKMB/uEAk0y4TQ9L4k0q1+fFxZXplg69qMbZmuQ0KBkkJ8ZyaZ1zouKK1Fi54oafebGsPWZ4nWoOk21hZaZ/GJTrHrp3DL2NkllRDCO6gbuZspOLPIgwZG45p4QLqv8DfW12bF+2tdIdaDkS99JMD7ys2e4V+wdZ39e03E70fVd1kcjyivsseLJsvcUX19U9Uu/VZ/U8d11PJelMhOpq1xyFa3zqV93ntN1Sw1f2XtpN9et2+v6Bjt3HoDv+q7vwo884UdwyCGHrNvmF5Grc12zF6b0mtxzzef8owKf+YufwhUfeyv0F9r4WXDcgzQOZi1YbHI5bcUvdVOzuo7AFrWN9mtkKpvJe9ovIdXI0B2KZ0LmunjaB/l+qE5xp1UI7Vc58fLgM0MTDV1Acu6pC0gNB5zTxJxoQTDhc6OXwDXgQY1yaiVvbU7Yfc1lvGe/zz8M/TSu/MhfYdh9DRdXAetqeIEKeu+FJmJWNgvQ/SkA84M9OMRFbOyhLm55y1t94PQnPunFT33qU18h/ka74Vdg//tAXecyIJ+QoRF6cmV6Ss1xEhZXTy0puExA5fQc4JEuZ5UEdeMLgHRQo1GelLvyacf4FwjAN1+JViyrpu/cspqjseBSUJ/y/BLA/1VnJnnONdSDpUgteDhCxsI0DvjI/eQ67NfxSmsd+TQlaR6c2FCzclqT1Tw7R5zGzIi1hkw6ktSWRlFv2lPmpvUzViaV2Um9dC+SS41weG8VhyiuB7LojsqDfGH5tJyxcogXGazS+sLy3lv/QGhFiwfkHoeUIuwrctA4YfWp66m+0zVQJEX6GNdKTqxqFfn9VIuOmmnNRFJJrV3IslpsInFlyWpWhfNKec8CyYqXRr72nOdBlhsa9Foj9GUZVKcA0DbBo/Y11pDLIS2zcq2uVsx8N0vDsMm0FUblWtIMp1G0wNogqdWxqLeA+7Kfptx/anVuiuVzF8lrafFTlZB6VV5eJr58j5Nb9pjWkTZNa2ntXjvhqU9xqc/anFMzx7wDjZ70jaBw4hi0kXsD7/dSN8XgMem469Yo3aqu9swyvx/Ky3pecVrWZ6/G9AGp+dokOBYSrjPwHJjwGDhHFzP04CtAKWNNGaj/zp07cNppp0G/8/smN7mJkmnLhcxmneFWUy/pe4w41lcWPWzius9+DBe+nd/tfMtLcPX5/wz9KIGKeJflwA9N6I/++m6Fe73xuE9em3qNaQ8jD2RIgiMDAg7w0F50SmWkPPjWYq+W+jqrHsIitRJUwMA8vQe57u3ISyXfnjmJ27qCEvTnSZXlmiRTzjoFWpxe91pQGucEyHcO6pualpCwQfDwuTVu87orcNkH/wSf+fOfxKX/9BrsueoSKjh4Lpw5usJqrJzqmV07+ouQG+GptT7KqV6F3ogATf1oHLsZDbe5zW3/5Yce9/gXP+lJT/kdxjeOL/AK7H8fqPWXEvUw8NHwufnJNmqMHhgZHwnRfmgaLq3SfsDEy5DvKebBo3F0LvEEP8ZoB1NoNIL/JT2hjHNLerPIONJJX1C4sb3L3toQ3zZ8DpmNiFahnLjQ1Kzh5kAl5agjsZKy3JsvgwRuRz6Hk1xZGUSQRMAOQU7mAuNCLnIenKVBO+Z4ioI6VYd1wSh7KBQvXxYJ2rUIa0kNAye0qK70shbtCHtlo1WY0DT2zR56E4U1UieKCOQhT+PIuHadWs39e1RmJQ52pLU+4eKcBQvZexJbFq71F5BoXPkx1MoK5IN64dBELF+8cJnTnoIqyALccmrBWKE8ZseAiMwM5BMlEA4EgxpU5EBEPVWZG/K1DEjecoKUI4+8H8btolLmsCbp4QbgUZXJkgBmBR2P/iA/0/W5CUdQB1lyETwfLzlxykRknM+RGJ5HO9cI1cjEl27CYP+BPSMyx5uB6ShODEV8AQ/uW7w45WTJRaQ3M0GFiKh9OPTjBQRIY35Il72VGxKOuoxFxrxsEaWuNOnVD1B/8EhOuojEYA4rh9aS8erQRaS2OasjqicFZNSTro3kKHFcuYjsozhiwhZxEk8HpQoDvS6gD9X3uc998JyfeA6OPfZYjEcuOYZw3QqJ2ZGtZ5QDbcBg36Zhz3X4/Lnvwflv+Vlc8Le/iKsv+BfwW9atWNep9jHArYdM9csHIkk+cw1ghO21KT6sYwMOf2GVp1DXy70DVnie1ZFRjubGLPCjDR2DawZB1RgwcMMM+ApzmYSSMCuIsQf7RoQ55Wwq5TpiBUOkClqgmCXZg01FzxqQy5gZiUGvHvLs6/NXA8dMSC+JPMM9116Jyz/6Zn9H+uJ3/SZ2fe6TPIdNuA48XEufiwgwT6c9OqdmjDXEyZe1NTL05tC3gevBfi1HCPZgtIddN77xTnd69w897od/+sZfjacL88Wx/e8DtX/kg7db56cHtkGF00PoiBOTfDr4xHi0rxbkOcz3vgjWkPZgfw50TPbJJOcu00Pj7Ke5nut6ft2k09QCWgtwhSVhnAx0pMA5KOfYjRonHA2DB99irCEchzQKBnaglkMRanODI8C8p9avEmiHcrLB0vzgoLil5QZN66x0EgjLS1deWKZc74lrn4QeY6za8F7MdwjC3XUI5JH3JSNVJwupEZF8iwDwiw7WH6oN5isbAp4EZAqkKitOvDB5DqF2sQmVK7J5ncO4L0q6NRXJmpJQiD1Uw2g+lOsZ6vgQ5j3Emq5YHNJP1DwiT0LfTWJLBjn4Pu2+2g7TJrULn46AGPrMhbWiwMIw0NQQdYrq9e7Qk9imaU7MdE0p4phzGe1t1r630vgcmIzIRZsjA0TwueGag84j06iDKcOB+cImukn3JGJROObFB9eADT4Uh1E/RSy56b1BKe0BCAijHeL6OCLPRWnC+dtpmNVEnidEJA3gBOpILqMei+njHldO1yKxeqbVHuWVk/VYcYS0QHPcn/B0Ltk394x2RL45OKo6BVvheS6gX6l35zvfGT/5Uz+Jk08+GdAWZMDiWEtOj2yv7hcf+fm+R3oLsHndVbjy43+D8/7qRTj/b16Kz5/3Pn6uvg4R2gd78TnVaw4OGRssmynZuIKqa1Q5p8T7WjLiUO+83qWi5zKhdaQj5mjnH0y2YRhSwXnR2rMCrsHBXMDvCQowHa1t60mnGkqlEIT6KGjmcuWdJCkvIwwEZwYcILbzVDw9h3JMc68O6NEOxtzQ7msux+X//uf+IH3h3/0Krr14+XPS1KnCvQV6I9nSE7uG84lQIS3XJOLJK1ijdRLY2LGxC3z473Xv+775TW9+691OP/30c1rqRvdFuAL73wdqbAZCZ8anRS+E8UER1xmfmYwklpGQPslp7t59qWgPXKYdE2qJwgw9Bm9CfWWk6AY6jVwmI89JKEUTQzHH+MYizEzKmOdwe3LcEJCJ6UVJ/cQ7oAY8hFVMyCEUIc5qMhqKmeHlUwQwZgge2k/SxbUEQ0iHPPilOIF3xCRlEfwC5bil5JiSS30LSFDOWaO48o2zoHHG4rNLzopp3b3DbH+qVSH31DSD9mesHHnudRCEjgERGQwKt7BUKDntQno9H2LXmfLJq1rr0pv0xF3090ZK5ulyBWLL6MXZmWCUw6eUkHMgOA+eCTREyMt4wtVX91rUZBT6GgyNYkxUUdaRYO/EmRfjk+hCxUGdc22K5u1a05ETaJzy2V+Iphzd8iqZ0hqss2S7myCdC6jk0P4wctinw5dmVHLRtXgkZ0C1shnZBau5AcWVT/lg19/zed7pcep1SWZ9YnANXQz4mPpMmomzxFPP9djJvLCzvsmvn1f31+umfdS9j+Drp6cpJ8UZXBPjUdxILEDl+bnBGcURdS1qgYot2eukc5H1wojA7W9/e7zwzDNxxzue2qduIK69deV8TXfRvkG22dz1eVz1yb/DeW/+GX7X+sW4knjPtVdlfZ06958fUJNeO7PXWh68V+oj8x4nodo6Um7UkZGOr+OkPbdb33L1fLFGa/p6Uy/cUtSzjqNJIO+26A7lFbKtXJloUfJjPyfNENF7vTq3gZeHmJkag8A4BfMiwG0EuDnsuuICXPavr8e5f/5TuPAdL4f/wuHmHlCA2eF1yKiMbjZ6zmspK3IMRGBcHDwqJZkXK4I5r5Uxvy4c8NDvfugbzjnnnPszc+P4Il+B/e8DNf9vSJ6jnwI9o7MQ9Wr1g6NUPijJNyx6jamk/2IeUcwAIZcQDAReXYDYw9iTQ70g1YtyxkIywqkTIjI7sirvXv18uJkqzTDTA+QHtPNnb7+7MBbPlJBNGoKixp4jMSUjiiyuxa0HWY6he53qzWSAluQO6KRnzIHZkXyuDerQHb1YOp1ScfRJUR9cd2BtEM/H0IXCqahZniyHkKSE7AX2Ag9HzYOczkl7wHSM11ZU6ksVrNAtUyZNVyLRNKsmLUR6EsC0j+LaWsG+3kVoVi215kAiYyJEUCDQWe5tlQcpDj6aAyKEqqj2PJDoeYZUaw5kV+GkqobbcS/VOgsoVhhoRwKdmpGnlmrO15C8yhqVjgRH4ppL1xrKVWp73zqxfq5r/JxcG+VafYMery1p5HwNXaKWmLl1/ZOTLNea1877SlX6Xpdc1ksD8H4mifnRa+aZeZTrzltU7brcKlcfaOd959G8/wCd05LLiiGd5wlP+omzxFPttzyf6VFWoLwL2tRziXUu/Vq5x4H7DZxyyi3wvJ9+Hu59n/s45itmTZ9GldOWhgrKiyzc/BqqZbZ2XY3+0pt/FOSvf97fLf3cv/0Jdl15Ib+Lz2uhF918PnMAABAASURBVLpemKX3F70t2pamS8+pQPQ5n5un5L2O4qYSpF7XFFJ47ZYDD8f0ytGljqBGq9cpjFUC4ssUy1TTfHNikK0lJmTC91T7xPzo16aMSdUQ0Uk+7Nnlf5Tlknf/Fj7z58/Fxe96Ba677ON8DPhBmuoc1CdYM7PRkl1DITeM8bCGE8cyBW1sFAoEDj744Cse9/jHv+J//farvkvMjfbFvwL73wdq/8gHT3Tl+RNB88NDDwHq9CT5ldCwnE0ag5ykIRXBKRnPCiPIKW8G6gj9L+1aga8MJKauIbAmEEohjwnXB8vkc3Z7SvwJywFUjelQkm9yudBEe71ARJDrk0O2cn5gLrdimSPGWkdlii3hJI4x0doZYAEH2lGwvOkWZA+oAuAc0RLeE3hIQU6OEXfkOag1sFeymeoFMwmn2SuQB69OUg6b0G+8AZXmBPCjhCbUegSEZv2FJExoqh5i2N3XRlg5lrCTkJhUCoEstdyXuGLEwodYAyroJejf3BhrGXVg1oOUfU6MfDIZccMFmpejRk6N5HMlI3B3mdU+aBzgkRxBaRuRLkW+lJREiA12YsARNNQ5pBRjEnnomW9lSSzm7AGXGWM6MtZczWEd1NCUJuWRh0Kh8sK2TuO4TbX3Fm7ntKTuvDTj5VWwV1u7dquqjQ4+pUYu3NDi8i3Eat/co/KlHTBx4mXiVDsoWNjE5TlO8UK4pq8U6ivfW3K5j3X9iivf6xMD5dEdxcnPa1O05CpuWYeekujWyHNX35Ya3VbcgDw/jB4+Bhx11FF41rOeiUc88hE48MCDzALsM2Drg+mV5Hb6XryvuqrZs8ffLb3onb/hD33y+jGEzT3X8C1mXbOe63E17N7B6o1DKePFial8xpNokrGLX6MtYhq8dk1CSIIDOoqUzxuIShlwHd8j5alvjijHqFXYB8TzOhLakxsQW8+A/cG96f1uz3VX4vOffpd/tOZcfpC+7AOvw+6rLsR4qL6C1qLC0a/jVcelrCmvQFqZsKw2LI1qxK0z5o4++ugLn/ikJ7/8pS/9xR9ZJ7mR++Jcgf3vA/Um7z4fWL84dI5+aATK+ETphSSZdCUUV9hS6uz1tPFLpPvoQ1XxTvLNpPmUMWCeA+rdOIWCMnhdTIdfYJAa42GhIlXKL0x5ppatwC76Tgh8UCCd902CIQcBz0XnqmLmIiyC3opyK4qbUtAVnJgc3D/JnMmz0i2YU8TudMwOiYaRJ00tFA/gMQjRawycZFnDoBvk2S4JAob+k4B66Tzchbw9VYLKEaI45BFdPOj8RZcXHi1yI2tyEcxRpycB1U97Ag/nGAw05qQUYia3XPti32A+Hx4qrKeXkJbICu6DEa896TbIB1SNOoZFVLx97ak0g1kuTaAcHSqHOrgA9wjxtTZ1oZhGCG7MA4xtIgPtYMBz4uzYvnLyJpwapwhe0cY3N+ZGoFoF1MrZimMwcC/6QkWYg3sQiOhEJjTRFjSZ9WOmG9ZrZmwWLJedJPMebZtTegVlP/D8sObIdSbN1G++zmrpVLNdrr+miasOmK+NvRzz/WRtceXVovqX34oT31v2yL49X7jvN3Fz/VyzzE1xtHPPPnXNyyerOTQ1K7ze6/dTP+5xj8PTn36GP2C3ojUuz3NNYk6Nm1mjry24Yk3ePKfqIX2T6R+Hufzf/hSfeeN/w3lv/llc/u9/we9aX4Bhc/zfwyzsB4urj2iG8PuLApmI9naCxHbW8CuTKU8UD7SG6aJprM8JfrOVDFsfTutmukevIzGGXNvCkagVMAFA2NtAO1zDPhzJNEC3ufs67Lr8U7jsA+fwO/7P5/X7Gf9ojX7ERn1S3+YYGqBjLeduNEJO1mVWYeujfr220amfBaSm+Gtv97X/+tSnPf0FP/3Tz38OE9uMG1Nf6BXY/z5Qb+ip4cPQPzg6S1J+ybYXkR9eSQXMsUBe2jXGL/dZrtz45jCw2hm/hpUCGX13Wiw7wseg2ROYRh4tnoikOauusnxJQxbSed1IBV2IY0SBZloqCXK4iSdK6HMgIqANS51fIB1yAg+KOK+OgM5p4qWLKWxIrCFT0ssceyIpz+s+6hSzM2w1oztajRnu2KEnQOcBHerGnKCt5XnWQGH48CUkyj94sK7bS3YgpzqVyaitG788l1HfdM1BS1ZONeooDu3IN98BEaqgcQwtJ8dQTrsARemhXUglY4BSgUirTXwhdIcUDl1GxejHHTJNnrNWYtNEjdIzbUJT4/QMWasd8joqlcbmORwSop6z3EdrUDfDKsCXg72kR39QnvVZXankuAPmOed2WjJbsxOH0+zbUmtcKtYk1lBsOLLLuj5OXHscS7wPXvPcoOk8b0NOWafzYcBRMRnWcJBLbOB+iWrOZ1tR7VU9ZOLKFMsqls+41hAji6g+4D2a7x1bHNkj+5Vk4uZ85Vf9UjePdW2zZ10P7XOumXqu45PLHonZaSpp1zbzoksjTOWU4HVJjmyBvXrtX6LywhEbeMADH4gzX3Qmbn3rWwM6JSwPkvOtLAXcBgXjfaO+VzDVh1i3yHhui1pMx7DnOlx93ntx0d/9Gj79pz+OC97+y7jq0+/G7qs/i9Vfvdf10foK5d1uBNy3R155abg3vbVM18ikqyTK99KJGxHB2JUijqxRERHTXkh9pxwTHOOpc20NUuMYe4pRExEyxWXaMLF7s9nm7mtw3eXn4nMf+jOc/5aX4NN/8mxc8p5X8jv+HwL6P4QsN4L+6BZhT7TzsGJZ19ZfmzPZpl43nmhbh+cWEbjPfe//13//znf/pzPOOOPlrepG9//wCux/H6g3N/ko8IzbcwE/fIyTJeCoB9AaTtLImFoZrY4q+Cs2AUc+zuwzfonnwwceygUfzoHGMEfQtTwRXwsDTaQjTvwixXkcTGc22IXGmIDpoHVjtucUSaEXMlSgQB6Alg/oPy4tKcAIgBIgJ994INAfpj11PM89NR2XRLs2CphzXcOZYRDdCrqCEsmY6kYyOScd3KhiWWFliN1RvOLy4gsnr9MUAvdfGV19XcpwD2c5kRVJBPPcZxWAB3OpD+6JMTWkkJJgxHrOsIGHMkEPP0acoYNd6aKpwlhKNVU0eUDx0JTiMeIeCQ/Qkb2FQGVWZyYcJ1YO7Yjm6XQydBRyDu5Z55MV4zVkBhYEt0ODjtSAfK7PmKNqgjwUqL89pkOcIup1IeXkRUWEHPdhZzoZuB1ncgNxsk3Olz856EheaNW63LCanZhlknUdpe3LpC8fQY2I0XgdWRMhT9D4fM22wG5ZB55bGnhEVL48SQ/1LE5YpGKZcM8p7i01Y+suleeTtRGp4023YnXv8F6xOCKyLntlsvDA12P1y4zm5TWiYsg9OMt+9YeHiNXe0sz3lrUTl/2zdLV+8J7URevKSy+fFpE1GeUcIU2uI2ZaS9HcIlbruZJFt7vd7fAzP/szuPd97o2dO3ea8+TWnFxKz2F+OfW9h17U42VRiyWp+v5Dl9dsmtFJDOy5+lJc+dG34Ly/eiE+/afPxgVv+yV+5/pN2H3lhdjcfa1fhy6pvbDMS9CjXWe359QvCeaVDkReGsVqRC/HxnY1JZ1a969EeTWziBNlwb7RcmS8huq8TRMt2VxptS9RA+s9BkYqotc9149zXHfZJ3HZ+/8I+i7+p9/wDFz0jpdDP4++uetKimuwoKBOvAuhxuAx4xh4g+NOKKjBXMHylnFSSudevLw4eVsF1DI+5JBDr/mvP/iDZ7/2ta+9F8Mbx5foCmx8idbZ92X0M9R+NrqnJ5+R7KFcxeWV8UOqJAPxgnqBMNQIPtymMvAXdq0QEXwRKqPEQJU86AfUQQVf9xn7QwZr7OtVSaE0bETEOQNjRqMqO4z0yHOxRlLNPYcI+hRklUJvmkouTyGBdfLSyIRXLUwt8iTzHJh0c3oO0uqKWmvwYuChemXlGabKW4yG26aYDBrIytP6/u5HTpVymI5gxdRj4icUvA8t4ptX6oOErPbFcBziK+gxV+lD9rKKXHgPjoiyZzCcToERh950SVPDQOdCxK6ijExNkRGYkRo+dC7ZH0OxLXYeVINHz1E3bYR5xlSACMuD11l7DOfYI2AEHtmCBLGGn4MxFKCeiXBFwM/CuEf4SAXPmGkTmrimz6VdT6Wsa3HmJGxmPVfPDUHLWe8J0LoR6gIuRNt2tKImXyttklluoc/lJMyErmHqxSXq59z6lBvadRomyvKM5z2T46nNtKlRkfIy4cn03KhmVjSmSz/tO1N5XqpTXLW5VoR8ccpLJ65w5eQnXlmXCmA1Z5o3tfakOGJeL46rpWOPiDw/ETqHiIpVlzgiveoixEudFqFYewEMAfvCaId6Nzi6dVyE+nGldhKpyf5VGFEaeC2045hjjsGP//iP40ee8AQceeSRyaaUDRUy4BAazXH1b179G7TOGqPWp2E56ZSXd6yAoO2faD7a85pkFulHQq782F/jQn6o/uTrnwr9Cr5L3/caXH3B+7Hn2iswbO7ineLrVkV6bbclFDIBteQdyr21nDjnGXMAnsDDytQy0vA1Vj63I0pvBXAoXmuqgQmWNq/LJFpCY1ZaSq/Td9+GrSOWTvzmnmuw+/OX4opPvA0X/f1v4DNvfC4+9YYzcMk/vBJXn/tebO5qvyGFNfOhDZHxAvQtJOLGPMNr6QJ4nxIQ1MbQHy0n7UhT6xMaiQlIrpwZB0Ynn3zyJ5/xzGf+zMte9suPNnHj9CW7AvvfB+rx1BdPnB5YPZl6bvSMSWcvogV6dTQoKSoWRwvwP3GqCzCCjwgGRjkpDWa9JHQEoxDoPF8vKeQjnSCCGhYFVRZ7UhSJ+lMijuCbCfVsoNE05BQxl20yDgeJVQLlqZNzrBchewIB7ow2De1OZsbAE5XSms2JtHsxIuSsUYhrO1leObAHuiP76Q0qyawduMnkFMsyiyH1LaJTrucy1rw8J3QruzfXSI3qZQNMYToixJcqcWaJeW6cMyQWGFb2JzYtQtch8ZCO89gBIGxfcrDuUC6CIibzxzGEZSTGwTWMxecqEcIkHXIaaGA3OdIexpqalpuxjB4CjRaUPsQL2LKOHRkJ83rJBT3XIZmDcQIlE3km3zPa7sD+g5LOEXEQiqERpYgq2NAO78+TCBbJjbaMmSiqPCmfr/zMesGUiOBeHAb0ndNcmvfAIJzJaarPEuVkmdUs3mVQvZjJIlLbXEtUT155Qj3TEdIxKMUEyShH51GJASqpWnmnOdVe/n/23gRgt6wqz1z7MggmIIEEFdoB0TBGpbVtsA0dEY2m2+7EKYCigiBIUcggVGTQAmUUREAaVJQYBxyqwKkDRtNR7BaSEDXdicYJFYSgAuKAA1L39Pu8a6999jnf9//33qKquJh7aq+93vWud629z/T93/3rUnAXI7I2OTEFgmNhkrGP3HtrqY9el2Hp5lxx5cNH6g0Pplz6WI+I1ooPHdlzQ4llZA8Q54Jf6+acsiRta5/sa3LgTPOjAAAQAElEQVSa1rp9Pq9JSivHtQrtN3Rs177JTW4Sn/d5/zie/vSnx8d93MdJQ16mMe9HhRrVr6BERQmK1RBYN6e4BN0r7dfUPwuUJpbbjC71uzHykApwJSb8qz8P/lrIH/6/P6AvmV8bb/qJr/b/CO9dv/Jj8Z4//O04+54/j7PX6At23xMfmbpC2oKKNQT8ZRi4OV+to6HrEeGcp8StEeiaBodUhDKN3sIoXCiIfDzrkgdH9+yHEE1r2pn3eTb4rTu/hea/0/2OX/yeeOtPPzV+50e/Kn7vtc+OP/611+jcfiuC/9ydG/RmNMJ2IVSod2gvxjVtYhWNWEAh18bSulcmlBuxsl5fnKAvJL7MPTLXzsQ1Z86cueZe9/zUf/tVj3jkY77ma57wjSW75G+4K3BxfqHm4eQa8PCDeXDwcDYIAT9Lws4RCIvOQQyauA5b04vlhzdfWpbxh0t/IyorGQ2UUqHbdT21ilvThEJpO3kNYCAxoLlkyQskqXzHOFljbWnRtdas0sL2jjSxepOu0k4ymXAlkY0PGLQEvJ+WENh0hn2tDBWz4RaBrtYZXlptWDkJYjq05BKqdX7lZ9Uimrg1z3VKYjVEZSkqryASrIRQjYz6LMe+yJVvrWkXMKvRl07hTKLQQU3DI+CchRmlIE+Jrx9CJZG2RoAKE0ktVIfplENMoCZNxgkv9iY1LbIQ04LD6yjyuiIqKzgN2LrOYKW4qaoL76ul62svcJLhpMwhvahA2IJjEUxExD7tA065hQgcQZ/aZ+gAR5BbNMtr3SX6ISzGQXHEmO9wkVYwdcICTapf5Mg0dQ8tbkWDmU2EtPRMVrGGcXkC1eN8fsZ0Q4B3xpNbcU8zkryxtM2Up6yhDdcgvRNDl9yqy2zG4O062r0IaiLq/rLuEq0Rh44m2w6llIerXHq1gpQRL/L7sfS6dV1qWkMPhz4xFAazNT2pC0zqVKVrtfS+xYmlsWRrDzTkF7E5uIaJ1pmyrEkdmozX2lVTdVstNWRmHRguexlp3+mZybfGGqFzabLoB/dhUVw+Og4dTca5hriYjmXCCe98lzvHs5/z7Pjc/+1z46Y3vWmSkfU9kFPsUnkNEWGJueiHgr5Pn4CxuBIWrLhXBTpOsmJ8reHnXgF5OVKmDDS5Vl7kNX/2Dv+P8N7xhu+MN//4o/Ql9BH+Dfbb3/Bd/n8EfM87fyvO/tVfxHLNe4K/h62nJUI9aR3uwwYjQpxGwNf9Ch3Wy0f/EFjwKtGAla1IgeqzojV1W5TDkfDn3dmIs+/V+Mt471+8y79h5z8b+Puv+9Z4y796cvz2VV8Rb/2pp8S7/tNV8Re//59j0b4ptalVhCb1Y69ayLQnOKVIW2NSE5zcyg0i3COmgx4YTYYMogfdrb167eAVI5dj3PKWt3rXVz38ES959U/+5D0vu+yyV8L9NbAPuFO4OL9Q85BxKXlJ8MPmp0mkQz1VvEhVI3qMypsgwAgWPd+qY3atuGmthVD96kVvDa1IDVBTnaDeMZQRlcZjfgla5JFEOEy5eEUahHKK+5CWuNaNrIoYPnTkB4gWF2alxVmVOi6+NXcSt4QFOXFWwdFaE6McgazJGFyOpgwYz2qtNYVY6lsDJwVqzbOIPgg3kC672r5GOc5EP7JUlcVdrVi1BJijUAmaRT76IY0RPEC5gjrjmJSt49ZahDDXeokIQvtInriupangIIfHVtwaeJFMXoNzwbwr5aD4uQAXUoWPxXNzDG49loqb4GhRNnmx0RqYq7QoBONlPkcVOB+BQlNI5CHg4YrR25F46uUI5fKcFaiX92+uRWt0Ta0i/bIkMWklowmYkc7bEaEhVsOJ9Av5OaHYofeFsLmX1LGC2JyHoj6avMy1gsdG5bROpqWvDUKwpHymdY7Wt8hYCY3WmmZtYUkfgUcrBAxymvpoDVJXz72XaC3jnpbLWp691siJ0p5aS7z0dXqo5GLLODG1WlU8Ay60TvhIXRsxZHGLpYtyDbrbYp+axCa0p/Q1Z661rM1eTb3W/Mo1kxkb6tGiPs8dhjatlY5cqFfGQsHRWsXkEw8KwWSt0XsZPRSO7IyTRAdamFRjpyljgT4W5Wrd9CSy3wIceQe+Zquu7hHX4Ra3uGVcfvnl/m9W3/72t0/5STMFlZvbhYLK5SakElfrFqxYWQ9qSo/GZIHuyecpBcv0KXxYoqnykOrJ373+8//6i/FHv/Kj8fs/983+kv3GH/yS+N2feEy87WefFW/XF+8//OUfi3e/+fXxl/qy7b8ycs17Y9EX3WXhv9N8Vp14V9K0gmKNDtiSojEWIZ79ZTkbWMjrG7PGe/xXNv7iD341/vS3Xxt/+P9d5b+68dZ//bR4049eFr/9Q1/m37C//d99W/zJb/x0/OXbf1VfoP9c3TR0HnWfFOXQF/LIi6CUNrPfiCglJDEIH0NTXPds2oJpKq6/62um1/j+wVYsjHaEatDjT/7kT/6FJ1zxzy5/+jOfeblUl8b78QpchF+o+/8osS6KH/Ye6BlKxFPVA/I8yIQ8YCnQsy4CWcX2IkSHXxQBDTDlMR3NeeY2sUB9YOO6tbbNu12vTUky4Le85S3xylddHVddddWwq423HPmrr+7c1avW/FXwV4frrAFf3ft133n0V3X9VV4ne43e5nrNhLf5q7TWoWbudxxXzeqv9l6u6ntd/dVjbbRY5pIHXx1Xcx0waWf+qtFTGuWuGna11rk6Unu1MH2O29W6XqVLXzrVKUfPA76vc5xXnfd1tda/eqyd2jW+yhqt5fO6Wlrh6tvXHRprr556Cfe6q6xV3GuvsifuZt1V6k8sb/1V2WvTN/PZL/NXOy+sHr/xG7+uJ7ued55rMMbTnVbRsnsv9DLmj4cDXhV6f+kWzinOVjkrBzDrPNFkTig+lhPtcTRXhVJMkH22BuEdKTmPJbfYKWStoU1igklEi+Sa49bKE2av1pJbdJ7/4Q2/EK9+9attr3lNeuLErxGPweNfE695TXo0r341uHL4suIrfvWujpgcOqxwedYBl6HBMs69gYvb66t/anLPWy73D1c90B6zY/nkqi+9Zkyclrr1OtH/GKd96Fr+2Z/9GTepW96jHuzcsdzK5e0lbn4WiFtrcc973jNe8MIXxGd/9meH/jX9tmfroXQdHbqjuSqU3NCTghr7uPidP5dszs/YbUSwt7N/Fe9515v0Jfrf6ov2j8U73vAd8bafeUa8+Se+On7rh74k3vgD94vf+ZGHx+++5gr9dvtp8Xs/9zx9+X1J8Fcv3vEffyDe+f9dHe/6lR+LP/7118Qf/dqrhX/UX5Df8UvfH+/4Dy8PfsP8ttd+U7z1p6+MN//Lx8VvX/2QeOMr/qn8g+J3X/149Xuue/FXN/j7z/nfhl4ij/IZeWbP0M1RnzZB53au6orWe1zQnp4AWi1MBDsz7WlNoKU3jL/YA/bW4iY3vemfP+zhD//en/7X/+aT9FvpV+wVl+Ib/gpcfF+o+QNr8IDxVOmCADOO4CGrh5Y0OYwf1+TwPMRwxKWNfpgH86dhfnwKw8llpGINh/RyrhPdbb9SdzIs7DPV4j1W9S//8i/HU57ylHjSk554Dvvabf6Je33PP7H7Tb/z5eiJFgOXzXHh8qUpX3z54vEzN+Gx54lj/4OndrL9uY+46rs/qBc/tFO/J4lnvWHE2KyZsHvs84qP8lPd6A8nfa1bdfbkytAIw2P7enPS2EtXecfiK7bfx5Pe+fOM3XvV/vzPv44HO413q3/Q6zEXl7OAh9+G+d1DT2bmiLtZ3zGvNa9ehpnhC2fG1/ec67HKvNXEa478aZb60xRrL7Rnz56NV73qlfG85z7vr5E99wY8l+twred9c7zrXe86cvPmZ3zGs/QkftYkvtWtbhWPfdxj/Z/X+4iP+Igkr895feR2q5z/nneF5xHSW+aXepUv79Vvk//09/Vb4l+LP3vLL+g3yj8XfPnlr178ob40v/MXvzve/u9fFn/w+hfLXuLfcr/zF747+Hvc7/rlH9FvmH8q3v07/4//bvd73vnG4K+hhH/brbXWD491wQ2aLwT6TXIN5lT/rBvJTW6wAnNvhZsxF20SMX1xCB+b9Q560mj5hE/4hF+68qlPe+izn/1ND3TNpemiuAIX3xfquiz+XwVVwDNUD5Y8D5xcjCeRQBp+cAMHH9OhL7f89DLTpJA1AtXhxOD0VVuvJJyTovCK5chF1+HFBkfyFcHIpNdI9VhXPGOO5zIwZg2TjCbmNGmEOwJIhA5hjfwDgbiBMxXo5/VCh2NpBV1HDWYtJIHyx3S6OigCbfQDOdbD4AN0xOoTPSjYw5JH9drz6KMOJUcsoDBcJ8B9j90hiRmla/lATxz9YJ8dbt0sqkZSFD1Rvn5KrWsQyEo7r8lzS2wvzSjqDXEYqWEiNByWrzrHnpzOiXgsLmrGu9ApT0rMQxxtZuoAI5DOPNjAUz42et8c5eRT1n2ysspIicPVdXRehCU9aK0D8euwYg2vU9Ti6JJ9DZ9fx+m2ezlWe1iTlXzMJbq+5u3erq9V6v6tvl1/S7nzfF7X91osOK8xY3Lnsnmvq5bfTn/Kp3xKvPBFL4z73f9+wf8xzJq9odCFnsu8r12tX/J9Hs3x80/lLje/PPPn88zz+TeXsYSbAWSbl20WIppjaaGw0X/OkzhiUxlbGYr9+c/x6N/VczyWHKCLcFvu7/ztv/O2x33NE57zs6/9v++h30p/H4pLdvFcgYvwC/X8tOpCzS+Vwpif4PnFQVexn0FNPLTFqba16q2vwIL85ksqtVRsXdMPUlnMXwbIqVjCJldDbELzayb5NbZorOsoYhOrQfSDMnLei7jyghFKaoQPAQ1DJrDbaPJLDEFCMY6e+HHtyJPDyzQiLAiWiTrMo+sEcYXlKYDHqv+Me+lwzo0oARz98Mms87gGJBGRwmPC3He5UwelJfD1UUC58ZwU7wEnAa7OCR69aGBw3jEd1p4Q1/Wvvc49Bp5qC45cB92F1+4BDot+GGszR6+bNEppzjFj1yUdtc8eHjhpNfTeNO+EvGOArE5XMAfJltCzMJTxmCZSsOhDXWUkOjlZouvFH5xfvwrjkh9ZlZpj+eVc1/pIrwujdJ0urOBaqmud8teyzUllB/f6elrnpPXPiz9pT8UfnES01uIWt7hFPPjBD47nffPz4h73+MTzWuniEB2ez9hXnfIgJi2fo4PfgeUk3cSHms895tSu3UF4knbw6r0vGrlKzJopOUEr53d7Pq9Mes6pCue+malZf/i65n4PeMBP/vpvvvF2+jfd/6z4S/7iugIX3xdq/p8SefiW+WnUg7boodMIXiZ7T/qhHjJhXjB9OCnKISqoQS+GL88SCmmunNo2LaMRrSlwlvwSFdGiNUUapBembqY8QSRoqpw1uS75bjQ0lErDMAbIkPXg7JPyjAwbgUFO1jZtXuHQCNcwp7xjArA8+5EzzWRMTgEYEwyd17ietA765AAAEABJREFU1LC/2B+9bqat7QQXmpi94m3ktAilxISzoXUsDfVgQZy3QJ2D3TR6dbEdUxVMGDj06uO4dIoZ5gTYD1pihTGuS+S196aEa8xaWhKPGjUpznwVlVfeEBGgx6UlbEzkZMULBvsce1F95Sa572ddU0kos83YxG5SXiPCU+i8lwEVzasSxibZs1Xaw1CTmHWVLx/zsfTgaLLnrqWryzSX+1LOxAl4q8tN0g+jZJuHiTjGxQ165D7X+3CDLn7+i+3v9flXnq7sp39MxGc3dix3Glf3+1Azn8R2YX1hijvd6U7xDd/4jfGEK54Qt7vd7Q7LLzZmewp+hccW63PFBOeNOZBuwp1a3ZSbexysNekmuPYptEvuwlLF/Dk6yJPAvJmp4QRPqjzO7wrn844W97rnp/7SNz79mV/+0pd+22cfr7/EXixX4OL7Qn32bIv8KbNE4zItYQ83P/TzQ0dOMv9Q8KcZgYo19PYGR2sE+s2z8q0JM7qMOiAGbk1JimStdaykSr0Va5SLjPS9RMnQSghICjP4MG5N9ZmGinDcCaUcRz+oxxySNMiJEijMjMDQkhRJTP+6TpKI1VC+sDWivE+R6I2lga5aMCYJTmcX3it5arDg6HXA2arO3pOy0lbd8ElrDveP6ZB8jdRDI2MBjYMPwY0+le4Jj75T41w4b3L4mAUiKxR0GTFG4L1XQsTghTd9FKPlmgl6ELOevZnIkmoS6zE0rKV8xYIW2WvSyBiAVpEdsfBJgzR2LM9zcoyHc2+B8nkCInLMp2tm6Ii04Cb23VBCvGYuDe5U69JVs2u4JlZ0HhLEdYnBF2rbS5abpB+2zV1o5/PQHzu/Y9xJrXK7mT3fuvPVZddrP1+f68znvdthay1aazv23OH5lfCzaNurtRY3u9nN4jM/8zPjW17wLcFfA/ngD/7greiiivq1qfuj/Y/t9dSITwJVO/ITMX+QzL2HtoOppDOrq30MTRFIBqkPoZknN9lBaiImePjZNfWvdkeoSu39x3zMx775a5/4xG949U/+5D0e8YhHfO8+fym++K7ASV+o37879U+felLLT1vi5YK2MSnXnT4BFWj4ZRSpoaiPRWkI+ZCnj96C1hqRbOm62S35hblFSCb1qllR+GhNIiHPShKqOsJE5CE+SIRIMAZW58CTg1M6xiGC2NcFUrFGoA0SmHjH8jX8hw4L9YHRSaTmFbuf8q4jAVdevMJw/9AhHn3VivEomb0ma5RBV1hhDnoISaY5wutGHmgTbefSwm6wegVGohv3vDRz7yErII+OPVIza+s+0BINvmwTqwe8910YYmfUsA40mP6sN9dxHr0FMiT2YyKpYg1T9uLszazT6L1SRuZBc1HvMVOWQCgHPmaV6h51ydbTmtiuG+eleGSFNbbP52hWQH4UCB8MdzhgN8Q5JN73puDCAy7xYVVufJtL7lD7PjD782OJPXe0/RHREep8S4/qzpdkz3st3PnuZ197PcbXxfNy0vZaa3HrW986HvSgB/nvV9/3vvcN/g9iTtK//3hujlYf96fHojZj5DdsBqflUpHzCa2d3PeYY+qwwRFQhR9k8BEc88HPhTneYGpF4OYHYWqnbITuY9RRufLFH/G3/+9u//ZHP+Zx3/ELv/iLH3nFFV/7dUckl6iL9ApcnF+o5weRn8LjoZ2eRj/M01XlS4tfAiVGvTC8ZEL6YiwwDbclYQ6g/hr5011fhS1oei+aFRFN/2Q2dDQZg+WoRo6Hs1BTk/GbanNMjamrwBjnCG1T7oBzIoKFgkMCzlVSn9S8MDiU77JNawJfDwqloR8Qvkx0nqGAhml6AdDjHffJnHBp8ewNLzrIe08K4DBBD69tFBvdZg2JNLynuZY1hs4CSzz1MDhq7aEVCedeCAVGTE4mytcVj4lyOZgS4mGQPQBWnp7Q7BO+cCggN1+XUYNIgSQg78FgN1HLhqyTXmNVKIBnXUHzrJcgwrWhy6SkRljbYzmP4gjQ4Gfbccgrvf6P7JIdSyMYe1q8LBSnYZ9yw/20QJySj0Ags1D+oh/zyZyw6aLLc04zJj7NWOJC9Kf1GrnrvOHobMCeDTTVUjMn+voZtdj5d6/XiIrN5zvEedrcQy/kQdWNbnSj+OiP/uh43Nc8Lp7zTc8J/geMcAfC9zdRl6/8fj8n8ej88whQ1m84NQc5aeDltkM1R3mp+MxRWijH0Ikkl6wu/0gkM4f7fVROLWJzEyGy3HPp7He5UGzeSk+3uc2t//QrH/qwq/7zL/+Xv3PllVd+pclL0wfUFbj4vlBvdqQnTs9dXlFhg+7Hy6CYn9roBFcJBFGSRH720fIwK0VM1pRivVWea2qNKiuKSg/tHtOXbmWQt86PLwoCrTVlTxi0r5RlTCL9EsuTq/oeQtmQVg6stby8k5rQmxe216QRJRp5yG5woYNQbh2dqPVKNy6eCOekE3SdoH1NJ/Hej5Kul3esIt9jNcFzPUiJziEeHeuTg+wUNGGaSDQmewPWAeK5ZuSsoUJ6uMpVbzinKQR0Q95hup6v+rm3eynvHOpe3B3SYJIkfFRChGtN7h/TTspJFtRHHSZiUGPdyKPaZ5RzL8mA+YCoK0HSprfA3lPfZ33JYMnCwUa8pqfwMeC0zoAD6Jwn7MLrdmKfdByPwXSWK4fi3Fbnm3V5gsUdVmf+kO/MOdJddS3ceV7Pkvlk3sfNVK/z2e1JS11Ij806pxUeLubTVX15waODfGvH64/d85mbcfBuxOGBht9O/72/9/f8fwhz5VOvjE/+5E+6sN9YHzv1Y9zh8itzTF+nPXwHaLG1OtExjs/2zObcW2RwnrNvQmm1iD+D8OKM5WvM/eccvEpKFnU/NlzkgTaRPpcK4CXWAB3YzDu5Ere45S3e88AHfun/9Ztv/J1bPOe5z/1Cpy9NH5BXYPP19aI4A/93qKedrM9dkjzMgyMQzQeaX6oei8onXTE5x2J4gXrMBxUWenHm36oVFzpoGcp7OU+hQz3HD9sWtCNlY3KuRWhoRUUC5iMPY3HKMPLvAStmb1ZIoJH1IsBy1uaktpCqKb7DTBMoz+aBoxFiGbych/NG4X2QM8ekHtQC48gx+AJ4aqTlosiNQYrg4MNTeg2Wyb0j6gZPwjVqYN9zCnURMgBjGWkmwATrfHooZjdYREn3lidkI3iM9akAKx2OBRwzhY7yHSotpAGvwHuQF+Nr7B7KaYxzIFcG3+WWFg+HzXkwIu9fQvLsH05huVhBjMP3yA2Scq2gvSZSmKjDQUKmUTlOE+zH2HzzL9iBrVU/IqnKUYSJChcKVE7Q2ybG6AG3N3KhSWPo0VRfMEYev7FDcv4sKOnKwVSN/hghmMsIkGIf8q3luQt6pEbXQFHi0ouYRyaTQU6MJRN5fifURh09j3MP8XMPhTlIJurbVkCR3DxKpnOa6ZPxrodDTRq5/6oUoeHI3pPDU6faz6mifZLeU6GvB1zXFSxvehPks+w6Jz0R1rMBNtmnvFzTmp0PXwS9+WrfGvl8jmJzzByaTH7QB90s7nWve8XXX3llfOPTvzE+7dM+LW5+85tn8sSZhY4k17a5mY1ENcTd+fngM4YYIwdp7MmMLxJo35va4pFXDGeDNMiJizn3YC1sw6uGOCumuQrlWUduTarG1x8vlrzcGKWlr7F0ew37mHs4poO0fIa5jribeynXw7xGiqW93e1v90cPevBXvPLNv/vWD3rRt774M0pyyX/gXoGL7wu1r6UeOPv56QR3Hkieh71T4Q8nSBn54hXmECE+vzCH5M0WLfpRIL3UUS1btGCEjkUvUHOAIj+L9OPTmdQ3YQ2nm5U5iWM0JkxAQ+0IwhpePgCNCpcArfmIwM98KMl6g1dsHMcPpbXzbU4veLhGjTTWZAU7XyH3YIjdOKPKZ9Rn5c176lw5cvDynJtdj+tawJU8CHoePdBcDEX4fAjRzh6MwVMorxHDBDRQDM4Bk/TOeYJYzZSniSNWjZkJA81pqjTnAT/HSq9DCfLo2Jjxmk0EKR33MwnNijUf3HNzTOSpA8u43oQ2JnHTaFp7kVW/1lo4jBh/ZjC10kqEDhGaa7SWb45jPUcLoEvsOAcBycikWZTQs/LB4vYRwOBw0SSuPDlfP8BKcsowMRroTR/l6CrWnjvPEljWdDJ0VTrMXER5ZTqmXxweFvZissQYuGwfw08lEb13dw4LrycZm4O8ewA2mQycS7jOR0mldz0catJQMryf4BChAUquAjPrxJ5PWuoof4ys3j3na9g5qA5zH7l0a3mf6wuzQiVKKDgGuiUyP8gdWBxzKuj4GYQ3GfTMfMbMcPgIdNStz074S/QnfdJ/H0980hPjmc98Znz253x23OY2t4mjx9x6xrOYReY4+vrdZahAIzFiBRqxErE59D473vemhvfayZogO2aPFVYP1oDb9BJRcfneIj+EqhG+Enhi1Rp2D56Nfr7o5GVjH4gU+/MDXzFeho72gh7E9PL+M9HOnIm73e3ub33M4x73ol/+lV+91fOf/y2fb+2l6a/FFbgIv1DrQe3P3vYKJ+ln2XDoUgbnl0AhXmkhfQ6RADUea4BNPx6VE6y0IMPPvxZBTRs4jA9BfKhLlrTgaA3f/A4nn7NkpGWKNQR2QyQLuF54k1V8lJeoyahjAcnyJMTx8mrf4Q8rJ0TW6DF19O1hZdMX6QVEde9+Cr0eGnjF3QWUwvEnb7CNhESsSS0cWNSogbOhlXlv8qW3r1hew3ImepEv776zANFsJ+R8flOuoPuqvjxrKYzyxZc+dMwY3YkabZYc56uyU8e+J2JzmjQIN9eTvqxtUutYME2u8TQenZivAfVzWZdOHYL2ftym/c8lwUEfPDbw2qxQU7MVS0zQupcLxaOcmByehP08STyH6r0JRzCarMyOYs3p9KRbBcmvMdrwWsllfrsXuEXXeTHtKY4f2WO6OcdlM1slM7fBXcAmNvwUWHJsX+Kcm7SGR0lnDif1OCTXUzyWK449n7TUhq81NmR16f5Irqgq70ocS4fva+hYImPB/uxVXJ4MJ5X3OLp+iQi+dGv2S4PPRVO3xuEDfUT2XPGiZyc2R4ub3vSmcbe73z0e85jHxDc995viwV/x4PjYj/3YuPGNb7wqs1HGuWzimnOJiro/SvZcOWm8J/mi5rWc64khKVBe+Qkq0oDoG9306JwU5x5osWNKeNZQrt8PIY2JJ00olvsZ8z7g5njoBDZ1Ek66m970g87q3yj8+pOf8pQn/j8///rbf/3XX/koKS6Nv2ZX4MxFdz7siBdTn0F+mMHeZH9gjY9MSkdo4qHG22I6/BU6WpNGbIum2WIvo2Aa5EKKno+I1oqLfqw5GjjylLouklOsIZDDGqDI3jNCOHR0FxXH/ujFo464ivDYxC3gfQ/FyGqNkrinAo1KxQb3YN+TOjh79d4Pr9XJwuV7yxgLRiQkETrwEmt4L2K41nY1se6aLFaeWlx5mij2EOewPNRtLSIAABAASURBVIGwczV1zv2Lw3fdnjftCVGaNeLwcibB7NfejKaRnLAgF4NtAGer2pNydT9co97jg10FGlHx3Ecyy+Gc74T1HVuQ0yHT74z0zqmPPfLCeEhpNMhMtmMIu6ls0hUkCaYhHhM3h1BH7dyi1tRLtVxKOY9OGc/TMb61rO9XxXIoLLivca6j6ssf0Z/rNEZ+gCNNZmq3lst23CzfYIs3zHruJ/Q4gd416eHcf8Y9Pa7psVxpptwEnT2yF+495vzoT7QXz3GLvMfosMbUOf1Qm9Yt3bqGpdOUtRClBZdRB8//UPEjP/Ij4wEPeEA8+znP1m+unxT3vOc9/X8YY+20puN5YomDPOQsOoal8RdS+arf+ypjk8allXesCVh1CoMYXzbn4PYxXOzIOfRnmUWa1Nw5eUWxyZHovJ0nPcLdoy/zefeAsg699zkW/2Ef9mF//EX/9J++5uuvfNqDfuL/fPXffdzjHv9M0ZfGX9MrwNfXi+zU+hNpp4fZvm+RF1OUnvJOyMHJjd+QkvcDn4VReWlIyWn0XLTIdBO3H9I4yRdx4Rx7UY+b+sh6VPujEooPPrytec5JPRMwK9AY5wEVEmvE4BWATVigyYQ8Q7jvmWi1Xie3chNSWUYSaIz29Bqb7wm4FE8zOYVzrlNiD0ett9FXQfleVutDY1wT6o3RbAKIbl0w1kCHke45ehFywpVyrMnPEDolNMTkbS1sQlP1R1pYtMXeOwkV4eCLE0V41ErLvo4KRFKPCW4G/dkH3gk10zBkombEBJDYIMOXZZPqOXHVliVid3SVy0lVzDPtyymy/hW6YB9qCupuFMOVVa7ijR+riJWQUE7BKQMR6XMK49h5UnncTuq35/fx8W7nZOs0ThKO/ABHlKfs5bSyg04lnvsVdyDeEXPNLjXCudeMJdiU73JKr2PKTXDNbxH3/vB5RbNZUI+3Pum3FKJuJLAM6enPhgw9b7l5Y2udhZ5WrurqnST9IR/yIXHve//9+Porvz6e+axnxv0fcP+4wx3v4N9mkz9q85JHBZ1kaayHw1X9eMnJzMIJo8WQ2BRoGB5MqqvcpreExQvG5ouxiDmncDvUs4jqSTzRhMOO9Sotfs6zD8V/42/8jb/SH2h+7WuecMVz/8uv/vqHfPu3v+xzLrvssn8xel4Cf22vwJmL7sz8P0rUk9p4OrW7BpYPeVzoibUp9ieKvIYpx4hKA+6GZvTQR5o+hVhBH4UWlCdQSo4ecmrcZKroc9jXnHXzjDJ8UMeyY1uwEPi9wSNsJDwBshkhOTYGZuM+FwXUoSTHzsrD7Y065/eJitVMI1jL/cVrCc05Zj6ZnGeNGTVhLePdpFT2n3mRGskAekOc18xMbcl/vyZIzjx1PR5OnIYvovucVCNeI8sAFMnjIAW9Np4+5pkwBLMVJ7GG68ZelaMecuRUC5bzPrlukjlkGvdLpAaUddXHxGgQAU8NPuqoQnmk5OcUMXxx7C82RGZEbdpal6mTZloHRapNzQA9bNFAmvItIphMW04BYOKPQa4dvHrhzm3HhYs3va3ecutettLsd8glv3bcxyPjW7tG6zord12jU/Yyljq2j2McBUf6nSRF7tw5aqxBfMS42EfKjyh1bU9pdGJqbc5Sc996JlproeEv1nN+xW2FQtWnvCiN0swbKU5pjdTPHNrmtZXWIMbC/xWQO9/5zvHgBz84nv/Nz4+nPvWp8Y/+0T8K/cY0+I22xBc2aNsoAeCPWL1/pKwFyPYlm3gT6B5NhRNUl+2Yy/iOQHZwHeAqRx6be560X3TU4jF6bGKRxPTCK7zpTW96zV3uepe3POKyy172xCc95fNf85M/dacnP/nJj1fqA2Y88pGP/PZHP/qRL/yA2fBFuNEzF92ezpzJR5S5zJucnl5+kJPDO0egfH7iiCHGBGsoHbH9V256e8Uwk4k8VMaHY7JFiexKdUiyZlLK0b41ZiXMyWt/6EcIZcmGEau4atVLxLq89WaiUsOHjlEnzCD2dVBP4rLqU754fHGU8OEBNxYhqcQBb9Fukq4YynT+UX28pwiHJRteYvpXHP2oDzzXoim+PAXFdw+FWSJu+EGayYl88WBY4o7ZkzcsvlNCYQqZQWwP81AAFbkHMaZ4viZgzm2cpzRIMMGg/4xjd3Cv6TE0PQ9PX0K2QR8wRkweDE8tBm9OE7i46tNpuXXUvrUHvlxQJrjmJ+Sc4mynr84J1udccWM/XahQao0mCRym8OQhgbTb9cWdWHA8x7rj8vRazq01mndiuCWgqRmUAJxcH4v9XmPSU+YNPfXY7tiaEu2bWSt+HnuNc8eETvSL3PFwpT+2j86VxDU96M4UU5cCD2yTmwpnfsY0KBnnuL3YylZSsEZR9Cl8LFecPK3lNNaCdSkahe59+jjh4LmJ0E+AtVlwtDbXZf9VsuZWjtuzRJWt/Kqlb/LresSttfibt/ib8T98yifHYx77mHjBC18QT3ryk+K+n3nfuO1tb7v9+9ZrExYkWq2WUr+V3KHS7OiInlgij81nYlLb97a4XudwxiLmHvU5VJJ9LPk6SgRTGxKuGsEcPYcjN5dxPrrMN7/5B//lXe5219/6iod85T9/0pO/7gGve/2/+++e8YxnPVS/jf7x7PGBMb/oRS96wH3ve5/X/sArvu9LrrrqlZ/3jGc84wnnt/NLqv0VuPi+UIeeXh5ifg3ph1iTY20dz6eEYPBiO1ZgTCDMUIuYQqjV+GEeLm+ht8I6ccLB0Zgwgb5WUw5FyId6Q+eHpRjWDjfRh1DkYS7h4prEY1aPFC+daulpXL2GV8oypq4TFfR1CB86HMgzwBh4NrQzr5i9el3pwHJeWilgGjWYInhMMEcP6OHzEtupTR96V55WaPCS51CgEdaQhO3etR1Dc+549PionAgNp9kPOeJKE5eZJwEQOfQ9dk9hJEofDuWsOcyYcR1T1wHR+/ysiOC8bJGPA1hwM1zXGVoZCtR+He8m56SB7g6YNjcUU+GsYx/0gMMkYwBLTpwGo4xq9DatlOqdUSpPTikRkikUaSBO0O8SsfKhmMtEqF/5SZuaMCHMQDd7cFAogNPaQhoEckdH5apZinIZnUnvgWuttKlZxj1MfpdO0ZhTM8IBat1dnmak5i8Mo6YDNB1uHHVFHNX0tWYdF9s1PTdikzkd1WeqLnuWndKjy/OGjmAL5nX2eI5rmbH4ts2IqmbWG1dCSuIpFONRl29xzpP5U/ffFeVao3lFq/fzrnBOF66c0hrruuRzLxHg2Bz66SRpa9v1COmXdZnjvwZy73vfO6644or4P17yf/jL9T/8h58Vt/3Q28bN+E/wUeTeqT88Xy3k/JHJKU8qq3rp6lkuP94f5WqUvDTF26unhmFNcw/XTILqhXbWEeeDahSBsOrKRx6kQO4NiGitLbe85S3fc5e73u23HvbwR7z8a5/4pAe87nX/9mOe97znPeirv/qrfyg+AI+nPOlJz3vec5/zzf/hDW/41LPXnL3Ru//0Tz70B1/x/Q/41m/91i/6ADyd9/uWL74v1Gf1YDc9zRp6K3WBFGv2MMeEmYkA8olBjYPQoRrHQGG5IIcudFCjmBDYWlPEavnBJEUO8XwgkWmtmVt4wQQJpVaK/iK685cAK5ma+6IlGkYPB031BuktFMdLb0xOsUbQiQ1joYP15DzMQWAw5YUrB+WeAhrbfUrnQUKLsT85U2Mip4Ac+xP0qA8sersGnYCdvMZYC0wROfzoI0LDlPsjFEFP718ZY3kGadcaiJGXXGAdovKiQpGEwBPLgPR0H8UzVhh1vb2fUCsK5Mcg7j2B8PjqYy8Sjl5I7SEwcvIaQkEqOOp8lwjC5F2sPcD0Avob9hypMnKcV/UyVpJ7Rc51isc4pQcbGH2CSPvQkw/nMk3CmiMyq9VYQAwu8vBlNAW5dKVyqtXs4XdrEZROs4a+2Go+GCOPeJelH+e4ox1a7smhTkR+NBOugSZ5/Qztjy/nvOZZhmj11Mwasml8htSWUo+W/ns9PDV45XGEG+tkNsqMpAl6TncgY81DVzlx3AyHTCruThkNxZr7SeclIp57brCTmmgiR65OFlw0KVvvb1zJ7l3XsfPTRBnnMtICcKyBjBx+PFnKO54ncdZRKFwpQrBzgNVaI6nncOSIp1pJR0p4HaumNerXTGiPaw394ujR2lzXQuGkq/74yoFDOury2WqtcqGjyRjoWtzqVreKT/u0vx+Pf8IT4mUv+854xjOeHg95yEPiHve4R3zIrT7EfSKokV4jHwbi0AEhjFOUg0CcA7CByoorP+e6phyfUXVPh6duqkELhbcRyIZkgPD2YzpIYaYAqmMdXSecaSbvI+LMmRstt7v97f7oc/+3f/wzT3zSk57ypje/5YNe97rXf8yzn/3sr3jUox71SqQfqPa5n/u//OyLvvWFj33Xu971ofqMutHZs2dvGrpgb3rzm+7+4z/+o5f+nxrjwo+L7wt17YhnHeNBH+fVhETihHTv9bIKoOETyrwnkX1MoSqjtRZtpPShIwwP4ueM0tlTPC9YxqqQyBpVKyIrhJSIjChpNIvvgECmh1XzNJxWnYbEmQAbOanG3cMBMTRsqLBzIjWA7FeFEdZIVHwIaIQPAY1A47hPXL8gQSzvGKw+OHLmlHPcJ0IkzsGJ0ECe+xFHLDcGMTYIgREDaIifePp3Kn/YVyBN5fAKc5DHFI1z7bEo788bhGO9QQLSSKUw46OzRZnhATKCo6e8hilPnaue7Mt5eAvCKULzoaOASENPus093pyz5Aw4eoNtqtHI3r3O564kvNzhkM4FykwaWsfUO+PcjpTBv1gKjqkm9MNJQ6KIpn/ojEUdDbAoI6BBlAYntMiOjWkfbl6ak/RBYl5gxlWMb0Frzm3RxsERyYWO1mYsYoyVX9/5ec0lVDrUEas+fDTPUSLCZUluzJAKSiM4hjn0XeNE4fKQwhog23huHeXkXhKRk0uSmQADY6wnb718zDlwz5Oy7WOTfSKnGs5ZrpORLZVjjcEX6J4cdVGHeI3Nc+FGJkuUvurokYznpLWuo5ySqx6Zo4z73VrxaAuvGtg0OCyjeaYFvZJbgnh7DpmpOfcjxQJTa4bqCjsRHPRKPbnk4VQdH/zBN4+P//iPj/vd/37+T/A955u+KW59m1tTluYSTVkmDqxATgEtQovGOIofxAympDegPnM6yIvDFT9jpfwqV86ByNIIZgog08i4zzzThlWAlwhnfp3udre7/xr/vejv+Z7v+fTHP/6Kp6+ZD1z09Kc//Wl3vOMd3vJzr33tvfPGreeiZ+/GshvpN9b3etjDvvK71swldD5X4Mz5iG5QTf2PEqN+kvGg60n3J0HH3pCwJH73HGsSpTnHwKpNJmK8vMlZIs4RgXDo6F+PI5zQpAFuTLEeU0lQ6rqmR5REl8G1JrLHdhVPuvySSFZa8/KENhEONQmGXOCZCuPdV4BrZaxiPLFgDhXaOXh0AAAQAElEQVRuYrEqibWpTiDCYfRDJUb08poqKI5eCp2vqXLHYvTws8Z9RVbOi5dAzeFLI9k6pJlzkrK9zCuXQOcz4RKYUgH1Xg+xSYBMmOdLyCWSAtOUqxrqNzkpSFde4bi31c8NSchKa68JTfWjtyRjKD1wXY/SVoIa5yS2H4kOKFCu9gfsmXRFSEcvk8L2EbTUB26C0EGKErxCTg0NUBc+XeX6D7IKnUdMfSQ7lnSlOIbM4TxthDSYRBP0GtShZy0wRsnkSROm6a1VHjmW3HbmGqw1Evf9o4JvrTbRgt9yw0fwm8MYBz1GMAMazPExvNeMuO3U7G2iSmdfWvykc65qyIG73+QmnhtPiE2tguswx9H7oBsGhwg/yB3oOWS7TIZKsFYGuu2KjXudMRM8Bo8XN9cpZHCaSXPPlmgNvTNM3YrrYXfUagM9QrN0LFawteZ+qRupDionYbTOpTvUL6FWTqZfjJl4tpIjSqM+uUV1c28wzzyW2g+55S3jJje+SQah/CIop1mDQG4e5Ex7mjPhP2SzeOggjVZwHZ1A0z8jgs9BW1eBO2Q7upI9UkPn1IP6zqYTB8BtchAkVGvXPXhjy3Kzm9/8zzfUB3jwhV/w+f/mm57zrKe84+1/cLtxKuP0V/De97735v/nT/zEZz/taU978tBdAue8AhffF2p2xAuy/hTSu8ON7i8B0Kd1LB7J8EscOgYlwEul3vrYUE/l9OlCl/zwESIfS7RWWBqPRTOmMmmyvkUT69F7NjGLjHK10VC0qMaieRKprBmgwTQ1YUzOAww40JIQ6QXBEml/4Vi8Qg/iCrXXzCtTXKhWI/ChA7zP0ddcT+IkzUFiQ+ik4cjKs76h8LxGYXqTd4yGQP0MNVEvB+svpxXDgZ3Q5FieAS4/a1iD9dSedDjXxVwbk0wlUG6COjElIcQLbeshZKTlfIstK6JIxfCbfZATr+G6HuZ6CtDLrUOExhoLEXM+9N2ci3KhxvByAQ4d1ncvtxnkNsTYiavdRvn0ObuE9cWDWxMP0AkJqYFmxxLUUNzcUYT2R4lQH0oKida8H20iZjzRhj23bRxeksY9HZujBXLS2rQfOdJ8TuCx1tDok8BbBMOmKaWaysHxpQy/uG9EC47W0oM3NvMzLtEisOdPaNWXUkEfVVe+04EwT1iQZiwSh8dcV3qrqBGA61BRDmLaYcn0mUSHrF9wgweZYC4xo6YacVpN7I9qUn6fj8jTpPEiXPcvdBzWcMpK6J4zh/ShY9atOPvqqaoiKdexCGJysdYQYVlbzxX5MrLYus/WyCWn1QABVcuunvWwpjxW/V2yTk2wisKBiN2Adk48nz+0FfRgcYA1gLJJVBpSpSsPV+aSSuBNRIx6uMij9lG5KTX0laOit8rvD0osy42gP9DtG5761Gd9zB0+6q0/9a/+1T/Ic5kuREGdbuainTlz5q/+7N3v/tuveMX3PeCFL3zhF3f+kjvHFeDr6zkkN3D6LHdXT/USAktfXFBDP5cDdnxyQcAHh7QDE++tRWt8tCzR9A/DfZZJ14T1AppCrHAdJBWJbxQ3eilm6E/VTZw+ijyH5j4EycTuaIplGgI51JfT2e6Jncg0LNI69kzUFk9sE0EfN0KAiSMHxDtnEOxxhF3mswK7T6zHiJ2ceKCaa7jWoTRDD9ENDt34YO58bYRcYbXILKQCHAQ9FPoDr3CdRGmsY5LBjfUohIOUZzjXY7uuIefrbVKRvEYtFd5n9IOEoPdT9fLQNmGlswRCMQ49/N7IzZzkri2eGMKxp1QXdF9EWKY8k58pYhL44vFcEzj3QZAGlYhZQg0QW7FnEreI8KUjxpbxZOTlU9/spS8AAEyaEG8B66tuIZbvTmga1IyQ4h4cFffc3k3aCXbVkttZWGgx1xrYcExFzV+2SbbWXL+euZB69VPza47unJZLb2VtG2Y0k73IbuZTeeKsPa+586jb6Hsl3BLRo9XRDluZk9Fe5/M4SS6xhq7uVsA+tkxGJ/FkD9ahMRb9Xq4+76M+8QVo2VobmuiHUkJz0xW3hj7jVdekx5JX0AecztB026yz1nbpUdc6u7h20XOobuZaq5xDT4fUYt7FiTSrTkNgHUvXwZDDwBNNCI2BI1YUPqZ4ghsZPGZ9RGstWszHkQVHelLO+60OU1olusHhf2cu/AE5XvziF3/B53zOZ73ued/83Cve+c53frh/bp50JuOyLcHfpz67XHOT//rWt97lVa+66qEnlVzit1fg4vtCfab/KNbP2vBDrifcVN3t7nFK+Qdw6DBmAsvzoVEaUfkB0qK1pohEJCbE3EggR6wHWpGdSAQX0fRPodDRWmOW1SBOxcd8zMfEIx7xiLjsskdu7ZFTDH7k5XEZZp3wZbI5RuOc6oyVrxit8TFOenKjF7F07iFcnh4Di6emzLxqKraf48LdH9Wr52YPxDLWdb+OqcXM9X7Gypvv3Iz3PYa+azd59SG/38tGU3VdO+u97sSTw0a/uXbG1OxjuGOGTua15OmPOT6mnzjvY6qhjnM7qbZ46jDr134f/wkfXw919+uz7VdHLIxeifzMJuDRx4vsLvwvnqYfZH7NVRsWCJQHUi/vMWMT8zQVzfT54FP7RvBKt5b9p20Hxxy3lhr4rSVPuow8GE+P1lp8+n3uEw984AMP7UuPcMd0G+5Ls8+1qr026+1qrut1z6tfP+fNddjt61w5rfMlD/ySuMXfvAW35lTTLVO+6flo8jkWbmZCz6Vx4GnV1s8j6GO65MiudpzjAV77HtNMHQzRtLbWLPysdIZJbyQtgcNWbUwwtkHEQRz9WIs+9G99cLz4MfeJ7/pnnxUvetSnxzMe+j/F137xp8RXf/494qv+94+Ph/6vd48Hfc7d4oGfdZe4333uZAPDkfuq//0T4tFfcI944pd8SjxTtS/66k93r+df/j/HrW9xs77etXD7c+7XRJepXYtuF0XJIx/5yKu/7ilPesXrfv7n73nuDc0XoE7ZfvnFX/jFe3/5l3/pD5y7xwes4jrb+JnrrNN11eisfkXNfaz7uwhoBC+reaYIQv8g1xMfHNYI4KlBhoFFMxYXIFACHlPC39fVkIwl4hiOxYOTTybMgRej/HBcYj1mrLWUuOMd7xiXPeKR8ahHXS571Dmsay5HB8YeFZcf1Iq3Bt0xU/5R4k/RXH6O/Ha/9MPUk7rJcm9zbsVeY9I+6ihe9cfzWlPncblszVODKXe0Z/FosIz3+xnx6L1qWWvkxxrbPJrtdcp1TudnTeFjfbf3/XAv1M51MyaHzZywzvPwfqE72T7xEz4xXwE9y1HvXOSzjesoX4Ue9J9JQX59I0hikceayJh59J+SUwmSU20qO1VHcte3fyToN8i7hLRjW8LoWjvUKHXioOZYUv96NT7jMz4jvuzLv2zYl37Zir9s4k/Dp9WclqPnPr+P0VyoXRc9LnTNvf5wD186rvGqnThd91vc8hbTbTrtYSJXFrE+DnCxO+Cwlc7nYcvlC7RqEqHBiPYeruy0XGkO/brvzO3jZPtcS/Rw4/w6IJDlyWXafELmm974RnGbW9w8PurDbhl3v8Pfjnvd7cPjMz7pI+Nz/sc7xOd+6h3jn/z9j40v+Ad/Nx5w3zvH/WVfKAxH7rM/5aPi0+/xkXHPu3543E21H3XbW8ZtbnnzoCe9baeegBXnnnZ7PnfBxaN41rOe9Q13v9td3vS93/Pdn3fNNdfceLuz/YlVXH5S6x7qs+m9rbWzP/man/yMpz3taU+cspfgkStw5gj3gUXppueHkB4IvhnL5QnopeYrQCuiBf8g5zcJS+fBoQw9WujwJK8BzC/hPZA7GCzjemWM6bRiIf1w9hwpo2tsDva0IST0vixlqt8a4LWIhybpGCDrBcZ+1TD7ihTuu0qUCWO6G3CtLGXCii1FcRVnvuZkc05uxSvKTM7VL6PQieyZdc89QyOMvcZ69OxKFBoJirBMrGgX7xOZ1s46ONGxUBULa+TeAbpnm/3CVaMZw1UPcNmi9Vd+RZXHz+yMF5KymRPOYX5+XkRMQ7UaE6F9TBE59ZmYhOKmxysvgzKiNdeguOP+HhKtbEfkOiR/3rZd7LzLELIk/tB0paa9nKw7rCzmWM0hl4sc8tVFlzQlK3EU7UX7eFvEevN9I94qLjw6/x51bec9zpi19zFc2rzvZHLmM3G7h7XHtmb7wJyWy87zTC2259a1MoMGyyj0NuXeZi50ZLzdg2jpmVc+dXCr6bPGyx7LoXIScGBcqwPyGLFpve9HjACrYrjCJ3tUdW74ucP4+JSotdavRO/Vup+ddHpLkuE7QaI+O9nxVHygQ6LnUl8mQR8I9qIXveDh9/2M+/zHZz/rGU/+3Te/+SPGnpfpPAd5HkDX+uzZszfRs3GjP/+zd//tH/7hH7jfC1/4wvufR+V/s5KL7wu1/58SeQDmp4C436MJBq8WMVL7mA4IGW+nWb0cejNba6ERzVyL1vQh1BzspnzxWjTxwhphHONYKZD6qP9IdqCHMbSEouqDVqEGO5ILMvkBsOZaS7Z4It75oompZUlWbk1MDn2Bzz5QnD6XJ7QK6+V+JAx1JpkNmEOS4DAtYG1mFFGDqW5woj1YL3MOnfdqCslhghr0rAydRGmI0aJ0EHKsSYMzo1ZeeRF9i2sMrYiUDK2c1ncfNbRHBGdPvqzrD3jyypmXJxz1Fa+7j74rrwXWunCpzDl0kCfCFOo+MWOVoaeyXhe+bM1rGwzVSqc011NujIrLj4Sr1J/eLs2r1tjvKkqEBtSYTrA5p34aQ8hzR2CJJyLZ6Jtri9mMVTrli5wXcNUBYfZ9m9aedQ66Yr1li5Xr1LV26zqHLdohtWPmfeQlzX4zH7Ht09o2jiPHeUh6Va7Xg+vEHa693+8+Xpc9rM1ca8dqkqsU1w/LCt1tnVrlijt/n71nPb3Xd1HN5+SJeIncwzIpErdWa2QcoXeloN7xkY5jR9au+8nz1Ryn1x3rdYzL/tuMuLG/KSN6RD1fe8B3KpAVPsmPPhtA5YY4PajmEZHCZWntzFn9zL3o/w41f0/6/ve//88+9corX/KGN/z7j8/7e4Hn75PeXYRN2JY3v+nNd//xH/uRr7D00nT0Clx8X6j5Kx9stelRxtvqzvKQCPPGwROGJg0+FAJe6ajYGgdCLWmhdUisoY8kUU2moTgfSOE+FnFrsQINfXY565yRJtZXoiFuijVa60B8LIWViAUVIABL7A8xGkEyOKYvVdWGxQsjkZmCc60IDUItp04tWmti1Et5w1CsooZXhjFj4jQVqIkqpWxJeYYHdG9HvkkHjzWmYUSYCesjWkumRYv5qKin51S/5Xn3nOi9wOPpgXMTT0pxBirVOUfdDzdHqPQY0mvE2E8Ly6JF2BbP6hTbYxkUylDYuhLfWJO1lWhNe1eeenLpNbfewjoFqm8yWMpVFa01CdfhNpqgOcPWyKNMjVsJtiZeQzDWrKISIFeQQgAAEABJREFUCAYa/GSbd0LrkGIdfKifhqGnkXfkydTUF705T5bk5HihZcaaF9mGID4kzB6daIAdJFcyT59d7UXHON2JLNiLp7h6l59Su72fs9VcOmHq8pIe3+Mk3cFje9pJ9HzumTU+ab193zme8dopUfUrn+xJM+d9Uu50fu6f++H6YVU34+JO9nO/vUpvl5agX2ulK7/XzrGK9Hzk+zbrZ4x+jUd71ZFJ09tJqyP3sbV9LTGWldfJPLdr3si27UxZK0LDInlTCgQ1T0NEbZ+2R5+FKnbZJjBzdDom01qx+R5ytPL9Sn7Vw77y6mc/65kvf/W//Il7v/e979UHU98OF6dDO87FYD/Nid1FmMOmnzxLtDe84Q3/4CEPefD37rtcivMKXHxfqP0b6tyc53p7HGjSfc3PiEUBo7zuPlAu8wDlN2+cOMfySullsZQyQj+NSrWmKQn/JnANUSqnEbKWk5RNpuHedEGneNcduQ2e85BEH3uaa/AhXLXqqaENKCmgTWgI50C1zETS0Zq0YLsWDSzLdVTFkInqQ4FqMt+pJk5QNLOMc8K13i/za00jKRPfIbnFaohFOYZ8w8PJK7QkJ10VCPEnDHpmaonW1EODnbVoScOpiwPjiNZ6rvho+id8zP1C7BIczE1g9qySpoQHWQPVpc/ZjwDlCq0Z64tg6NompXutPRXedlcDiuUoyVwSSTGz+yVaS+xZvRcVtGiaQWEUOizTeoI5xkZTN4TWwNEjpcytzTH5iLZ0zr2iH8qZXqaWhZfUdJdBzUm6ZcJKnL8/qY79YAedjpIHqmNEa+eqzfziE1o7LNMeC5/WqjT5DKx9QKfVkS9bexSTe6vouD8fzb5yW7Nszl3P+3Tu+8oLic/nvJfdWnOceL/Xk3awa7STZa8d2cOT93laz9xXa+mz1YyTYZ7XnjG50NuXLa676x51jO1rXwMrOW9ivvczlmyMXusyaTQyRVuTCrtGyAPNQWqn8UeY1Uy7JA2gbVNugpnSJnTpzsgcX2TToy6//F987Mfe4R2v+IFXfN4f//Ef/c3x+aBtb7bKeTVNx3iEXA+lge4xsJi60IK+puqhP+jd6NX/8l/+wyuv/Pq/Fv8nN5zadWkX3xfq0B3mpmI+U4DuJHjc4M4RS04qv3ganTCphqFPGb6KIKKcP4A2ffgQH7PW2kTPGHrpldmxtcqnX5AMhYNYiBdhSRbtXU5BiBValmht9waLXh90BUv4aFMthOk+LSEdpFZb1A+IWxbxGqRxAYg6kglxS9QBVxH7AsN5R1KCsZWnkqvRnAXBNCZZSxa5UGhTekHFM0SyP+05ooWPRfXQ5kJs54WyruLcT/iA015VS6hynAxeTr2Sa6HlIcaj0xwxa91IH3gK1A8m+tHgjUkCFjEtNAVHdlBc6y3THnWeax41Jq00oLRNkNQ0L+qhit7UqC8NplbXQGtTwlpBVjWhg+xC7PyqV0qDGFuEp1Ehvi4cMiQVg93XYJ1Gvgoy5ciT4r63CsVoaDENgfMb2+K15kJ6rFXjuZioC4bj1HvlHM+4pw9cabjfB8nrjDjXBTpX/vhGau+V3cfFv69+ObK9WqtyFbPWjImxYxx8HHueM+H55DqnT5hOelBPkB+hOa957Rlv5UucnNsqzzsa218iBg4dm0BxDekKlkeK9Zg9Voi6tYxwiSQUaE4Ka4yceIXHB/o54wZFTIUTHFl9OTi7bM+wcu8v/9jHPubb73ynj/u9f/Ev/vkD3/4Hf3DrsY/++XkQc17LYPXzogfw0FyPwpzqwCRny8SZM2fe82fvfvetfugHf/ALX/SiF1366x/zJRK+CL9Qa1fc5JifkP4QKHU4lNMI3q6R1M3nE4d45tVXmWj6R0+WZn3VYBnq0WIzJg6IhnxEBp7Ey6Pgp299yTMrsmkFFxpLqMHXnNCe0MqZ0ZSjST1pTbK/oEoJiCwKUSE1y8pHhqoH4XRmEWKp9ClExFqKIvohrNaaaWeuRZMXqbmG+5iHaUZ1iVPJ3Eg6ZyCUTEY11z6IWytFi4QNulsTJ4umGGMNQY3WKsaHFeMEIsLpiBj71mZbQ4tNfES0llyMo8Wog2sRKRGIdZXcDUoQuSWYJZEvFMIRTMlo9tBUNyb6YYopojU8Fv0ALx2H8pEHNKinMmReoukfUo2JtRKY1c8KsZ0wsyg+YZCSFGfpCbItrQIRrpH32AR1HTuZcsvC5648KfEayV+bWfc9zqNBX7KvwMIRWy7OcWTNOUTjfT3UHa/ncwLtufbCaaKbrbi5trhZF7FeoNPy29zx/cYNdMx7mc9vv3zlSl/Xc6+7mOPa+7zHOq+ZO4bX2vfxfh0tX5+bw7WnghNktbf9ucxyNFMnPsXG0+qfcbP4cBNidoK5mbJj+OfsiAQsXC6W31BfccXjX3j3u97ld7/rO1/20Le97W231QY15nPzfsXVmONJN0ErT5A5N660In130hxnrzl7U5Xc+K1vfcvHXX3VDz8E7pKtV+D9/YV63Ukh/ZEw35p+B4vH+2HQ7bTvBBjjzcObRlMBhH4440S7t6aFh6W/yX4xnVcNyy4EwrgyhwtVySw4T8mpV2sWKSG+oKIUADASS7SGJ16YurVoHQ3HfhQ0Z9DKNER5bL4YDX6Ruim/yPBy9YEBNYWCIXH0KyTP6CKgkhk1IYiMQHUKlYE7blWDx1DJa4DSNkFSPveZb8lv5srj1zwRPzzxltdmde+tctyzdnoKupfEJdvJVab4Cg2AoaT1KwO3Gpk1WpF4jYzVaWCtz8I+58wSdiSHsMnPgxhetUDvg7g0E677r1SyLsjIhGJ7UR7am70m7YlrKYUCPSm8a5OWnBNM4kmzd0HviG+RYNKzeQUlNERPsxuIYsyY+DTLFluF7/OWOhZtzkG7XmNd211ftrTmD7vtc2tcjcpnbebr6iaX8xKtHePJLkzDDmWLakeaW+CgdKzJeZj0tHiuvO6y49Lg87MGGu26L3JY1aweLXZ4DWEx9oEvW2PWKFYdcwGdR/K1z62edTK/VhaCX3RNct/Zbqmk+gIrrj54+HX9HnV9j9Rs3QfcWqdKiGGSDpwg19zWZ6bmOteK8fShBk+clr3WNZdxvhHb897WqWLBNMU5jo2kBzgsl8gGM4bZLyiuzovzUMhHBm54B45oHnUGkQecPkGO9A19XlljCZOj0ydqZqn3PxOnl19f2cc++tHf8ffuftff/baXvvTy333Lm2/vyzEW0/40MvSGuYlrWNeGc6NwaFPiuZf5gZ7zYNdZpb7y9Jv0v/RLv3jPL/7iL/4JZS6NfgUuvi/UfWO6wXnrpi8C4VdKNDc76lAMrLcT7LwnPQjpm2oXNA1BKMqUXslobSV5ZsJh1nWlxBpF4V1jYXCA8oPBSSjbks2EpVjUgwd7cKI3WB/EksHapA/lu4sQtg2Ndu9k5NH5xTqoJNQ1klqCg1mVwMmk1SAXFiuIPBKRwTIiQ4TnrNLXvGqSqRiPUaEd9BfW+/OaqSZbKDZ8ZlgXy9zaL6ajqa4sq2pefUgTHC0n31K4Huca5KomGT8jSaMWSl5Aw8X2yVYsykOxhp5vRUvkmoLR/E9ojjpaAXwFC8Fkuo6qWbOFJglwpqcWi2oZSIZ3ED3sd2fdaBhO/RyHrpEvjDqSk2mI1RDQCH7QLaGj3/cIsRoxHQ57w9YcZda9Ex7O7hr0j/M6un7StjatZX6NM0WNE0Hc2prvbDrNremeSJ6fByF9aZtw6GgyrpeduNRndPpcPSOyR+g4vDRaXPmZ15ZQ6rEjh0UkF/1Y+yWReypNedaf++oseh89Jws12Zseq651DezWWmsm6AvooWDyAh6tZdxaepOeKsY3rdPMMq3rL4MvLtukFm6OI1q0xrngOa+1PvqhdEe4pgmT80hM34jEoYOYOrzCfi8qX34h1XOGRyf6tNZCQ9qSNIPqH0Gc/UIHPHpBjZVXEPCtoSc6YpUqj8QtNMFhLICRm00SL+CffVMCXmELrrWCXtvErVJFfV+Zlpa8apQRyllgHXoOHfhzRnm1dkzT3ivjPruxdBqd0WPdltbaWaVG9chdz+CFL3zhFzz4y7/sVXe8w0e//bte/rKHvPnN+iLNmos2qAEcN71izo1E6wS7Lgyv68UIJnI6seAA462tQESbsELKojS8rLo2opffe9vbPlT+0uhX4CL8Qs0DIWv9jgoGNt9fbixxl9SzNPysR+uTVUE9RI4jWIJnNKajNYonwlAcQ1bheKDVFg7XGgKMCDaiXv/gUEoDdNy0mcP8oh4lXwp0vyhXFcvEddgvSGtoel5QQ4Kc9cnhIcIj2a41U7jOpOJFa1ugKasENJZuch76gcQ+oPHmwrVN5xs6miMJNBRqNNlu9HtHhp1gVkx8nghNMGURe03AolUWkfOoGI9VDrxIT8z+o+PQId7XU1BjkcWUZQ/JLRvW24g1G+7BvkSO5EIwGTGGDk8KjCfGIsa1iOg4+YqiH8ku4aX7mmvt0lXliLEWrVNELhPIq9ITXdEaSqz48uJUE9IJRcg7DB39GQj7YrvHuad0qmEOOIN5yq5RmjjXUfpV1x+jQYxl1XOfS1FtpDzsFrfGOsllj8Q8BaidFiDHZ5HgwSCX+qytmi2XueRokeumtnLwEa2RW332Dx2pW2NRutgVp2+ub62R7B+B4KXzYa85OLqs62AOLftGrwsd2U9gM/gZXkTVcL6sscZipmCfox4OL+XYF1yWLZnSTAwf0aK1Ftuj4tSTxlKzchkzJwfCuNf0j6g+MR3F4fWWqTS1k6TD4mvt43H2oYR18aF1qyZ8aBF7XZUVduaYQySjtXqtChHV2O9zZcQblleg8ipN2KK1pgRD593hoER3KspnnRInDik3IsV6pg/kXgThNtPamUNyK7nOowd92Zf98LOf9YyXv/JVr/zH73jnO27j7R7bhfc8L8+57eIK53tBL6RVDy5dzIHwpk6xde1s6DcXN7rxjeN+93/Aj/z0v/7X/0NcOsYVuAi/UOuON1ltkU8Jh57E4mXcXzl9BISfA3R++sJU1ANjvqhRlErXi7NXHWPgLZ9txKHBqj84kl8/9BXTx0XC1mhyLK/VB8yQOXqbmA/aODbg64+ABtymB8WdJ6cl5Oa1FUqTNfrASiBSGg2BvEiA0QewJtuoX6UzojSkSaMWI2pMEc7Feoz7LB0vr2TVT0zXdeTr3bH6LDJrXSO0ICfAwOLSec7TzZxnE0b9B2vitari8EoxjpUflICuqGbGmq/nAc/pZe9+D/MGmfJWVLpM5+jT0crplRS2GGjTOmvSTE7i0fYckXnFrBzkQp0Uy2nAEgxlTxJjPZTEEZOs9T5qoKGkZo8mvUHnyomfaUKnBDQi22kvIpfFTFQngch8hL00m1yc47AezQAEsn2srodU+LYEeztMrntVO2mY0/IcyC8qqx6Zq1mJgkd99gj3XTH9tlz0ozSEhdNnDTyWHGi15HKfyT+fDfcAABAASURBVLbWQsNBeQebiXNoG+bkAG1maz/7vrwrEdmvNKGjtZXrEFa2Ha2lbstWNOdmHEHZ4ucu90gcu2PJ1MRue2Ri5dYeyc0xGMua8PqhI88/ety6X5/LeQ9zfehY46aoBpuuuHzl6LvmWXvtsWoSoUsU0fv4esV6dNrE+GxXNPMKGZTO51ItycUUsKfoR+2gPPSMiW0nri21hjXnmuYe59JeB/nnPe95X/JJn/SJ/+lVP/LKz3/3n/7p31hb6uJp6E6J2m/eiUwd7HevVbnHSbySvZ3QCcO1Zz7qDnd40xOe8M++7qUv/bbPO0H43yx9EX6hrnvBKyfMG86NxvMG4kV7wNfLB4+RsPfNj5E26JxwlnqWpvgIpYLDL3JPEyfP16bUOu9ETinN2TkglulpTtJbHGz25M3gFAc9gyzTNgQ0+D7mHuDSGesHv5NFdq+c9+WwRWtNiHVlGl4bSmyUN3Cyf+mMcFnoSFqgxigqQv4Yx0pKMUYP6XYfCGKkYMYE+4WpkuaYHBbrvmI9MpNx7XsJro84CPeIAMbumK/Vssv1MzA7r2FCU3Jt07eJZ+BbNEHtg/UFNRSHWFYiWoRDB55YkHvaWdb3/pxalDSQd8Z+SDMK/VIhopOuGCe9iKV+iXEQjkAA7YbrAftXOtQh6lCbzOY8pzanIH1XCDFUKLdZSsFYItNSaFDYPx4UnXugt2oARzFtTksFR3nw3lqrejaTeFA7cfF4bJvO2ujrZ744esc4MjdCg0Ouap0+Oh3WpOwkPrOnz1nL2ts976vQcR+X6Z7B7XXErdEPlMZzvkztd2mLjnFOaDo5t8Q+R7xMe1T5ZpDfENdBsCx6Z2XVqrXt+cNDYYknMcQpljWH/bIk+dbSw7W2YuKt7XOKd5/ZOpNtSUWcZOHuKa3l8Jb0U+OnbJfpHrVoPcDbLE7StQlPmHtTZ1WtYXiuqcrWX+ufq+Ja55///Od/+Xe+7Du+7o2/+cY7nTlz5q90wusuC/FcFh4r9U3Cd+gUGM7BbjqJR0YdvoybVFj+zJkbxX3uc9//+2EPe/hjrrjiikv/2Txdk/24+L5QsyPf2H43eXkca+v1MFTMQ0ZeKY/C5DGTcxFfYiD1ykrLh7V/yKuPQhI2ZaO1qtPHhHpV1KJZ01p6B24iNKgC5elBE2J5esh5fZXF3AsJXN9Qi0ZkG3pF2rLmdViunlpJpGqEZ32oj5dRKsbRAztPyqhQWubRS2xrle++u9RJwDUYAUDXGk69yK62dGaJqJ7a/BI0XCKGDx/cC1jTmvpTEeFaMmXRD2J65e47ORwZzIR7oEuGSvPRglTGSzSRiywHSOeGSyJnx4dKJ6EFLJHPsURr6kMgj4vowqiDeFGAgdmrQumyBI4e5OExOGI8MQZGB8bIlyfHVcbDYeBVQ1Qrkx1/utI+HG+mXtddpdzDkxjlNAQ0Bqj9DULJ8ArsziCmo3pN1DnhtvU55KtYj+dOez6Lr/W74h6elF97b9/fXjbcSfVDsAF5DtX7fGq3mqyvlpmDyz1W322+IjzPKwY+tOyX/IrRt9ZCI1NjXjWDEmA/83OasRLRmLpV7cz1lNzhWiI3o+o35HkGh7Wsh60N0GAw5feY+Jit+rwvqcnrAJ7zxO+jre2ONJqv74y7dFBqorG9BpVUQvKcBaBlS7+fgv0nzKLkNHbhlNlCGhRTP1Czdmn5/4eRUWmuJ/9DP/SDD3/rW99yR9qfPXv2pvhhtQP2WnscScgRrAB61o4fmqtkoOoPQR3+iP2tW/+tdz/8qy572Stf9aq//4hHPOJHjkguUboCfH2VuyjHkdsrigdAzjvG8ybyiYH1F80fqvCIzMMgplhYrrUmtaxJJJv/INqUEavvDRICeG3VZ9nwizNJNeN6bvlqILm4rhFKXQHxKtGAmExMFk7cCltTvoestajp+sG5VEasoKSTXARDJE5GHRUL6r5mZRflE+ecab7WkFFS16NRJ4inVxCzqdChlxmlcwp1xVVhIN8SoFfkQJSGYM4CfSxSNZlC9dTcx0JLVbcelxefavFLR+QWxXjKwKtXwjrOTg0ZotCkXoEH99SgTzwvqOgE1RoKMTlELeqbXHVqYryOsiGsB6zKo47FoHnOJBhLCuQeuh6pDTpFHotxzckxL0zOAZoRHPsrhhiMgZXzjW8QMnnHQGE5t8HLSFEVvg4iusScwuER9pxojZGJQQsg8/URDp2rhEdG1U4pF06xYdfRy7GmozrxfazpJXRKnS23GORzD8wYVLbWF7P3tZmq1V0t2KWH65IoUdXrKRmLVQ5dWu3xeK/UnM+c9dm/loPDsn7e/7q3zB3bY/bKfD1rGW3nWVeZ7F/nVmz6uVfVlmcfWZvac81r3aqkPs+11ud6YKtmi0oXQW34WDmHu6nOIfWpTRxTj9gd8x5aK/0SA0Zy9Fu5arIYkDM4Ns0LkM92oLR6T2mFJRt92Th+ZBO3Tih5FSfhuSh5x71Z4pw7JTfFtSexB0O9Blc/u7JU/wL0bKIhuH7AQx7ykH/+a//lv3wi3XXtb4zffN7VvpzYT5sT2CfXeL4GM0Yxn+XcDiztmTNn4n/+B5/++q95/BUPfcYznvFQSi7ZyVfg4vxCnW+7PrW08fmGK9wMv4XceVgJNUDHzClJWzOyZNHDSgvRijuvQENxRGudCx3C+pgLcq1NvFJsVM4DvCivobjrVNSiKa6RWHQRw7fWV5FPclXROznNaoGyNQHCdELoMX54KGRkKDSAdtNkYauZaxE66Cvn4TV1nULKFhxi1jYQkVuATAV/vaCjyF5NHunSPRhrTJMtHc985zq12Kur9qS563WuRk7qHvUac2B4fIz1m1FyoaNhmpr5pmgxCs1LcMBhYKwpw7raRb9wMLk/8mlwYSXapaPIQxdOQ5hrusjHNu8Ivix8uGcLZ+kaHEjMLJoXGJs+pO3XSWs5UANdKe3eUagqxpFsa2i0Au0wxZyqOxBjoybWDhOv2xTjgHePZdUquciimHEBxUobHJsmEJjy1OAIdS52VVMx5OhJ0G3oetwd56czjtZ0DdQ7Y5I6a8VG3beW1yeifJxw9AJls1/GeW9yHaX6yFwPuoPDCGst4tzT2Ib2kf3RkY9obdbHeR/VJ332opg9t8aec+0IcOhoIVr+XKNZkH11pd2aKfmI8tGPitFg1KTvAjv61fqt5Z5aSx+j5xKigoPzwGPU4tU5XZ+X6bmZ9aTpgxXGHzfWrHNIxb7XssB7EkALLh/aMzj6QU47TWdu7bfVZd/isiA5l2mqezj3K73SB2OXm66PpU5rHXszOW0XNSeVvV9T6TUMk4wgDh2jVAQ1LMnPbaWsH3mIYSh7oLqO0tHASJrKCbqZ+ZwavzFJeL3NL37xi//pz/yb/+tTrzl7jX4rzSb2S8HVJskR42UHJz7llM4LuOPM77g5nD9nteyHffiHv+1Rj3r0c3/0R3/sXpdddtkrKL9kp1+Bi+8L9Vk2vLnLEKv5putuD6bwVGNKMQ9dczDeF7HRGpyR8GiUQCmNxNOMOqLpH334hA4R44NMWIzXQNEUsLQ+roRqIEorvjWU5OFX31iFBg1OPxTcWbhkgv7tnTxU7gMxEV41gqM9lLThvtr/6B2bI2XMWKaaajBVJUE8GkNpIXG0JNoauWTWPWac/ZTXCNXH5jAppsm2I5lFFaAyaaYNNGXF6BItck3GKA/G5hxxGTy26hPBlSY9S5JrjTnzTWu3TNddU1Q5QeWZff40cKpFay3pqSqJ4vF6cqjJRJ/hBbuLAGDhozU9C0ZMWkwjswI7LYq0RZnFkNl63jsFaqetmwmJgkO7iuSV0v7JSkpKkZwCOP9BC2yxeI0lmv4RsHIB2FprNJPBCZtlUqwRvYqewTF+UBJgU82ALiTZTfHmei7hZZeelmtN16/HgmIY2TCfaWK22UUZqk/V6epMqbVHWBPTwc/weTsrZj0s10meuKnH1KDDzPdguCZUG2nCjIrLw6XVPst3VutVnybc2ZZ+vR7rORfXWhf5PodquT65LvvNNDGW5xmbo+rDtaGjNbhcy1BcjkUaemQkZMA6BppKz/5WrIQGHNrkFzGhfuw3fJAzCNZXd0nQUpd8zqsu4+289qM2eq/oB9xcX72LI48UvrXcB88PnHYkl1xibXDq3xo5uAjDiMnn9YxjB2Uzv499bzvJ54VjCjoHnMw7UKrOaU2J7AH7sw6RgDN+1xVokB/L9JqwqAKJCuK9L4CMnnKrfmh1EWgyixFet/abv/mbn/aHf/iOj9D+9TC09buYl2Uv2gPOyw7gKHziQPEaEdLGfEB2zv3m3IS7xIyvawS/lf70+9zn5x711Y/+qiuf+tTHO3dpOq8rsN7E85LfEKK2LjLBJPWQ+KbLJ5Fz6Yq2F6mhh9UaIM+cvUgkfs54qRToDbJuOykh7VxH3j08KZJkPNudoxdchooS6LMN0GinQg3WXp1Qk0kGTwP1hkg2AirqqEAaoFaJFIjoew4dfODK0dSOyXrWIMC0gOuFy+vbqCIG/fBlFafPObx0YmY1DC0piwAv0Vr6JdZjCXEapZy3lKol3W5e2RW1RiPishatNVVyRsWBRWmsa5GrHZTPOsk0ej6d4hxcV9qvNDWZyy4tmkMUiRxqojbIQmO6X6iqLr3mdZPBgaapbj0L2NVWPpW5TqgidCQXY9NNHAO+rOLMwRrxovDeKWBL2YKs9qiSFvp5oERKWowvuRGBNjiQyza/XRIvtZooESAZa4kfgwakV2IgXTZh1Wh2Of6YVX35LJRStfQXyqFYoDXOJ0IuONInt8ah/MrFOHIRrn3WkSid7pDTuQ6Z0unyKWzqKdcH9eR1gcRkLRyWejcbrypaclgEa2Y+dKRewGPlCTO35cL10Y/qlRr0rIHPvaWstZZAtR3IFbfWitQgbkFJa00xg3Xwq3FOGaU+cc3HudwXmsX9QdhYRsHCwyrfGmsuQnGgXdfWWUoiaXC0Rg0oec0ZHJ3r3NSg51uDW7zevAbpjMmH8unp75LgWDlHDvPZiHAQ0X3WwGHqssQ4lgkrI740LbJOVI0h3hRVNsuJDtINNsbnwZTvmeBgPZ1Bl6Uo57V1hCo0zMsTV10vjBMPF/VsYe4/DTpN+4CruLxudcHr2r/xN379jtdcc/ZmPkufU21OK9VexuchAky5MRSjk9tcA9rAowPjZxv3cyJ9A2K53e1u918f+7jHP+NVr/rRe188f1d62udFDi++L9Rn9ATxECz9iVgIpqvIwzNT5InhA9C18Lwl5jsnN39g8QwtRzTrTygVLypCU16hW8sHfHBIh7MmxOotNIZvisPvjGYNEs3x4hd6idYU196XCCIEgjEOBYsy7Dm5BUlC5hFmdbUjlQa/qAMRGF8GLy5Hkt5TwjxfnZNDiexzIso9tan3ksmaF2rh0KBecUoy31rbnpM65tqp8qzSBs8JCmcBAGuWhPLmoYzh05ptSO5AAAAQAElEQVTjiHIF4JG3qCP3FKsw6uAZai2VqOA5K6+pIPdMt2JEaiQf0VrWcgoxDvTiLVJXha0pdj59zhFN/+R6sTngk2gbF+jVL+ro6dwdQRkC1s7usDAuVYD3lrTH1kQoyZzXI7RKuKV1ggwwpB4BhVInYa2i4AfBQi/1zJTYBM5xjUjH+3KopctHoyLMbiZtQ/ESQ6qI/eNmDl2d9zaXvVtLH9GC3xxm2OLwSK41rjvZjOkdkTh9C0kiogXHIY5ojdwSdbRGnBF7iKh465FxPrE5qk/61qjBSrSEqVi53DN5cgsgUgPk/JYRs96aI48tTLbWsm9r6SPKxzjowb0pScYtWmvWtJY+grVDR8VLjJQesNa2+daI0aDHouuXOOlg7dZSu2rQYzCZW68R8aK+ePILU48Tm/CEBgvlK5exmIhowdJr79gcyS/WoCOZvgF3tuxihYhN7/UiNWLQA+i2TFgt9oOy4uraJac6AGQXiOko+lIItITuXTKzIpTosWXCGmJzgOltn9SY4SrQ15C1UZHXrX/HO95+K3XULr2YoDbA3jhLQRHrkGoNCokcugEqmR56YSKUnt424tVufJMbxz/5x5/3ml/+lV+93ZOf/OQnrZlL6EKuwMX3hfrs2Ra8wPyk3ZwJD8OGUNDCWjkBDQEeSNeHDtVoCHg4Ff3DUj5kivTeLELhY2FWG3+pxqsXGvPkZKI0M8SioTGhX3DAEqnRF5PKocOCaQkcyEChfWgrercWksLZQ6Bi91fVIp0sJNCQoAGjCeVoAc/SrbVOuUAdtCcxLZpmOAyscB4USx3S0YIP5VlFVfSjSaMd9Wjn6NPCitCRoQjhWFkhrnKEgC999IO1twSJRU+HemgEBTL6xnRIod0vZrKzzruLknVK2ybCeqxeIh20GTdTnpp5Q03N8jZxhenapLAAnwHIRt5AtSPlE46w6/vNetSo8EuAgmNhKqsAv0gzVEE/7mEp8dUevF5j1Umsx9A0U3UpbhGpq5nbEs5RqghQreUa+kXKyenGKFLsRs36kGbdg9OauHMSaVSNNU2pYwNd8ZuTEznnFOYQqZGYefE2ItYF8jy0jyX6kYDttrbyy/ihxXmlJgvAaz+ViIaT08hYwCeY/CLXGr2XaG2tRaXudmgA5cFp1IEWpsnos3J5XpVuXmfP5VqtRN0v0gKLXwh0WxbxrL0oPsyJVJ5ZXSVpbdboafKJwGHo4PCzqVChpfKtlVaBrh/hfA6lI0sOn/m5LnHl0Wwt10wObcarnriNc0tdzq21BNPcWl4jObGZz31ucXKSTONw76y9ClrL3jBVv9Zk/8xRt8ZwZa2tPYpLT00iz7vQnO5BeuYuYCMdxm7JXRiV152P1qYs9YTyGtH0j5fSO9eCAxa/N/Eag2UvDlQFL+fQkwI4Yy1g7E+vZK6H+c//8q9uohenabW2thcc+xTrfXiqQH4aleKCFFYLKyp20Ce4Tb7Fne98p1950pO/7rKXf/d3/6OuuuSu5RW4+L5Q14lw07n5xGC8njy78n7eEUlQD6FfRHH2UlsjrweuUdciWssPDTkFGh2oKpSOYIaDiPoBIKDRKaGQKtWBNkJOsfeh/sHRzFFjGgrTBwEfGkC9UBEtdKCSU+AQKBt1IhfVubNwLqkaD02qW3A6T5Wp7RKtSdhjOKwF/wg1nZdwYAtYU3AoYYfHtFOlWgNjaBGUJVdReZWos3bb04sicq2JWECeNs2UIRGtFZJG57w4BjudZ6T7Op+vinqvrNXKohJnVRtxE9EWZpW4N3gJZqV2Q50WKLIGUcIeKU6Uc0wHDHVY0jC6OQ5aE5+EYmHNNUxvqB5Qow0sMu0+9CeLCOElFDHJ50BfBL6FS5Uk4iJu4gqiSaExYmGulS42TpEU0hA0d4qSZtSfl5Amxcw2XcmILkbLb02lZiuh3UfTPwS0FgEVrbUIjTzPCOPoB3yHdsQ0JqAOX0au8PAiNQjXLx5EaTrlaC0FOOKIjGN3kF8pNGMjut2Fy5Nf1YlatNYEF3m5zVgUYXJ9WMrFckydwTQVl3XbvcNVvkq2HNejNd0x6JKcsB69W6Pfor3jdesWihK3lh5dROLwobvvm92itWbGz4RrQ1z4yDrI0lT/lYtgr0u0lprQAcxaBR6LZnRyY8BVUBi/9iHL9che8ORhw+uxTkwH2jVMPbUYfGsrR5zGtQj1y96WxHyeody+jjg2R2twi7TUpjfVVeyhNTRJEEescfjYx0tE1QgGR3/3Y5Yew9Rh1OxstBIPrpYKx6AlOYjeRu+TIhIyXTUFu1GNKCiMRHo/wngsT56MTKuYE9SlCx5Ew+tvWs5e07zOfBJN62FyHpwDYOaIy4rX9qMwOTAGHiZiuh4fdLMP+ouHPfwR//z1//YNd33MYx7zkiG7BK71Fbj4vlDXjhZ90ur+h58SgIyHxm+EQaxHj3GLJo3MUSNzIK9hqKk1Plgl1DK8P0JeSak+xHR9awIKSQjhZKofQU/i0DqbXXlXkLXGrARDsNVqE88HsZ/3hihtSgeYJXpGLoUttBeipsljidYIFkdMXBZ2FNC+hpEw8mibCK5qlWnEqxFipWDf0euTa4oKhY/m2TsIJSM8SeOEpzh66IJkVueYwLJF9a0VsZjLL11grK+VGc1wZQqrVDDHTMw4YiwT2kNwZJ9VBVqUzbwfKcmamNrF0uMmH6Oh2CRgN2bajDT2OVVEfgnm5Jmz7SKY/LLJL+LZzZKsJZ4yVnaRzWPEyNQcZ05AoZoJUNBP2JESrek6OCApowgTr8gj0y1ak8E4L9AiNCIPyEQxWGVnOnaH0jvmvMLW9oVL7KmMl02/5JLKdyx6na5Bl7aWvZd+nXThoo6layqOQJtka+DQgccEncdjLYZEYb6H0bnsoSg4Zl3Eti58FJd1rbVk0xmH6tJiOlp0qbgmy9HaipMJ6ZJbU01cTAdrF9cGn3pi8kmvXMbMraHR1V1lu/7huMsij7kmcUR5eiU+VhMnHK1lzZpuAbX9jpYcGnIRGR8+D7E7Urcjd2Fz3BoeI8yLYoqw2xpnHnrliLDqITygQD3Ptem1xSwUPhz6WNfFnXhq1RKmNb07/WcUrRVC26gbMTXeQy+0QpM5eQYavA0d5iBiNArtpfPdaflCSl6vQ+vMG9Zamz0TSCL6YOzKRp4SncCIuWgjiLjRjW/0l1/4RV/0I7/3+2+/+bOf/ewHTalL8H28AvX19X1sc12WNz3c6udPH54MTLEHWHkNhwHo5pdDeTzGm6jQEosJ1Bq+P2xUklr0YBYmHpYlGR4RFLXUIkVQsYTYZgsdv/Vbb4xv//Zvi5e85CUn2EvjpS99abzkpZUXPqJ96Ut2fNe/dGjJY/TBYy/J3qM2ubGX3sPxpg89TjLtt2u978Ldv+SEtdZ90ne3j1FLDiOPgXUOPc81WPuQr70kzrWLo3bLz+e59kF3bmPt6j/3SS73mD1Zk37pkyNOe8Mb/r2eiiaroQem4IFfdSta9GwtUiaTs0IP+Oj56Ecq2o7NZOkzyjm5xJoVaqhauEbT+1S4+0UijY2O/yGiXjGLyVXSuL+LvTyjTBR16LXuIXldMyctchJ/uGk+huZdrfHaA+7s2bPxMz/zM/F93/d93b6/+4rPz3//9891Mz6/+lz/2tZdyBonac+19rny2ff7vz99ns+MT67f11Rc/vu+7/tjxXPPC8Enr1975R7+8A/9cPzJn/yJHx2eD4NrPdVzuT5zh61KQ2bGxCeZdPVFbWzytDV2fZBippcYLRQvspECQIjzIDbQBMYETx47Qe15X7CV9f8OtT+19srrOtbZ7TY19qLUWA1cCbASFQpGTAHwyNZba/GZn/UPf+4bvuEZX/Qd3/Gd/yQuHdf5FbgIv1DrHHkggifCQARDD5EeCP/7HlKmxIXMP8XleagKo6WcGK3MCnjhHPxJOKgK/7TXTDucTfX5Wx9VaqTGwGl++wyQDJdpI2kGaSJ+4zd+M17wghfEt3zL8+Nbni+z/+aO5YnLnq8YqxjvGvheC2frXOnLkwNj4GHSG8u7566fOeWsOZYrbtK4pvjZo8E6d7CXzrPW3GPG5MqKx2PFn+Y3OvaCaV34Y/uBw07r6VzvY6x+B15595Gfc6yr+HWvf70eDD0nmo8Op+aHyIQf/9TPuWRyhsfQ42Fnv/TnHX5hklVecIw26US2mOKq65xy0Q9eL4erRHVNJkH93Oi5Jmq8bxQqNueJoIDw+230zW7WP8a16KewURJMH0H9/q315PiM+emf+ql4+Xe9/FrYd11YzXdemzUupOZ89iPNdbSP875m51xPe7pW1//YtbnQXlv9937v98Yf//Ef8+h0a/Y8KwZj2j5HgxZYtVkraow1VxQaTD/C6mdrpU700q/Lp6re74zW+XBB59TBfv/iZJvM5pyy/XKwc57YdpR05uTpWPOT1ddxZrf4uAecCMZy+NKBxVUomP92FnDM2tl73utev/C0b3j6g3/4h6/mv97xY8dUl7j3/QpcnF+oOS9+rYXnpxQv5OYhIyHjueKhwqMT5ZeTGExd8TFIZTq2UwN5pEoEsvqiHDood06aUNJYJdbI84WAH4jRj4HJkYQ3BnRzryLLK2eoiUW1lpgcLOoaQuXdVx4e3cgpT615YXK4YaqBqzx1hasnHHqkI9cJ55TQCPpEP+BnbWF0WJe5ZOTmhDA9hk6xcXkHmnqMNj91xU2jekMVRgt2KQFmQQTXyucd28O8KNfIM8D0MVYwnkcRCjXnKE30dfY601kwpKpcceaqXCl9CdPTZnoJtpbP2EKqm/JGbm4UMWP9oOQ810WCo8Lq545Fokd01PIPoqdKdnXurT15V566gBPqMDWaNTp1Ebh5s7WdY1zlDj2nWJcVHLoO0Q//i7iOL8iNa3Rhe5mWvqDlzl98PvuRRuP8e14HynOuNwvGxb2WC8+9zqfF+enz2Zn7rXWHudIdnsteW88mFfsc3Im2Lr+T7NY8V9Mu7y62z6jYE9Y5gY7NceznRAk2J15k97nn81qiV7wPbrfJk1bd83PZ/HOGnXTtJ3zCPX7l677+qY99zWv+1SddfvnlLyd1ya6/K3COL9TX38Indj6rF+hYcjw85DGJeIh48Al5OfwQKYDnp71ziiVlOK23lS8QyS6K9OVgiUAadSiOSDV+kwsdSmlEKDFLwaIiQlkNPGsRRh2I2CtkipWxOKA8kR/nGxHoqIuu8/mBZWhDhyBfm/TtKwJ96IDDBJ0LBeidFzavCU7Oo9aZ0skXIa/hdTLhOdwzYcz5mXeia3BeC0CBPPuA8/kpRg8HhCcG21TjnBL2Jg8ncuxB8m1SBDmT6mHPJB5HrkPCQ5trlK2QtRRuRyWLzcaWViopCQYQJtl81q01xVgEkO3FdGQGQjVOyhPO5sJ8EqCpWVUtWpF4bE26iBAjZS2gGzzWw8hmsR5z0vs7TGVPzRpr9gLRvM4FlpZ8t72iztefnwAAEABJREFUL9BvN+JLv6V6v2t5shdSdnTdvjyfkwUv+X4FznFxT72evcX70fH88rzlFs5xLhKtWgUXMsbndBXVWvLzNWJDSGaOuExyYHfAycT2OqGJPwXWepbsquY9zye+qXHhDTUt7bQ/VfdzP7qZZTq3+fuCxH/3Tnf6na994pOf+rOvfe1dH/vYx75A1KVxA1yBi+8LtU+ap6ieFmE/N0zC/KQGDp1Ag5CRVohk/JxwDhJDsASU1ONLgr5Sk+yWeX8RXqCYrFYgTLEQA5awRSMMsAGTpCzQWuaghhXHS1xp61EAROIIy0QZUgsmjw+mCoTJ18nT33kqlStnXgG+04GONrE/iuy+u/A60o7bVAk4GX2tmXlhePZHzljaGsVtPhy6qLuS2ptjwsRQL+dR2F7rmuxThc71Wq4F6VqbHLrBk8QgVUOeEKNGFKdFmCYdHKSguYodMInQSMRTWEI9OV53JPXnlymngtZ6Tjhixqp1Dm6tIQoO5Q6wOFJpZKmT11C3QRNinFKSfdZe4bGDnCT8/txL0FZxOACkuW4uLF3nRpjyk2cy2Qy0tXM00SkM/XZ72v05akfhBtRG1uJt3434+g1qK9fvKr37er6deP+407ZxWu58dnt9Xc/3dV997+d+zi5godOkfO71Ne1O0yKYrhtSDLq/5vqMc5RhT+KwzOSn0RwXf6JHjJVg3vOGL0H38wdCp65HN+8klylmumZRP2tTEZu/5tFzf+e2t/2vj37M457/7/7dGz76iiuuuDIuHTfoFbhIv1DrGtSf2urBEuXBA1Yc2KQmMCboN7Mw8TCR/cGDWkJxLMBhi/MtWmsRGlFHl63UiobEGngBXDVQWJqiHLNG5XjRBybrBoD8FEm0YqdVYH80KXJKLtJq5Ol23k4T+yCBV6hCrSMxcW3YWBnvUznBHML0Jo+HdA9NSoXrDQTFOY7tQRobLDoFcB1qQ7H5AGG/0Y+h6fHs6OF7Ckkgjx4TdF/2xP4dj0RA26IfpUHSW416JOYrQSDT2PRAd9SWjaw1ChcpsQiHkUeLlmD41CTZxFbckvK1Ktyp4RbpM1jSaU5txnzRFzUPPwMiUhax3VzkkdWJu1DOrKfMsLUMlezU6sQpyXLoVv5aILU6rWo+ha2ubU5vm9Pd1/723DZu2/CGjM61N+ev6/2d0s/r3UAX4JRtxGm5G2h7R5e5zvZ10oUu/gIWOk1an6vVdvOSDjKOXW/e6X3regfhqxocJxzWeNoJNkUSbOJJO/N1LpWuzVR8Pfh2pl+wtltcWx7XDFxrz/uFm3O91V3verf/eOWVVz6W9CW74a/ARfiFevfUEPLg8GUNz4MzP+zwvm4kMQXkO9SPPBGMTqgfJYv6IAueXDh5K4SjjiLw5j31LGSH6gXKfvCpYw34rSmvYQ7vIgHeKZdpUqjtSAKQE6VZgxgTZFBT3rSE9iaZJlOukcRPdN97jF5olGdfHSrSZewBujkHzs1GOnRao7vgAJc3Jm+gviRk7A0KUxjlB6BGRg5jHyw4dCJnrNCDEmwEXdRduI8CDUuYBgaoGGceMMXmmCbz9Zhi91cNFOX7PcPb0GD9kvCQonWOacoRbixzK7WP18yKvBmFq7bQPsOt6buSnsGX7FR5m6IyEhijuoXOYs2ubOQhQiNxzTMBLqv8tfW12VG/7mtQEyj53k+SWG/36b3mmhsMc91O2xb5EzdzWmEvOg9JV+bjs1+v6suXeB8Xf335C1nvQrTv835zsXr+5nZ7ruL0+wtdlSufOt2WXKIEp/u9Nj8YIqpt+dAx4yEQ3wetMIddO2LIzhl2zJ4Nu9AYwWl2mqj3yfJNIGofi7oeRuMXh/W/F6v+dV0rHn63p825ZXCjdubskF8CN/gVuPi+UPN/Pc5lWPpbuBDImh4YjC8o5jSB4UIYOQ5fMd6cPjjUomZKmnS8oEU3gxAbPijDqFmf9+NfkaNX+a+JGKtSI3sOEHmI1fBv0SGUxg1jU+RNDOAo6M3mOa/oB3ogUjCeGDvAIvYvK9eQfsXP/SWnTVoPcPOeB+6AfkB0LlQAlmP7NvhahxxGAo+Rx4w9cRvE0GR1Jp3uvLHyHjX1HKFhiRxE/tZbnEbUUXhzLuh7AoehtyenoDsup/eWIKHSHmjqWpuoiWeLZPQtqTH3MziE5cgmUqDeVFTzxHueCri01Gg2TSeAYqfBgEV3YgHoEU3PhhauBayofM4JInwbI4JuoWPOKdRQAVncwsSO0yu5HZ3uMoTOJ52zCaYhUjBjXRcxR8au3oratQNPuf/Ucm7E+NxM8iwH74Ix0avyeIxk+Rknd9gDzWQpm4hTIJuq9LnqyGOlP/AkOR8SYHy3XdjZczgVVbtjSnLz/k+8hypWK805BgZgSee8j5NdWytfa7J+T+d9VlA5Qb0IzGloVZrBNM/6QR8TjmSCWXLQg8VSts5zQbFL5DMaw8cpB8uUfpyv9Od8Hms7NJDeY/GcE58RlYPHyNgzYRDhfVa78KGchiGTMPvBCLH9niXR7WQm263W72FErdJ13cU4RFBTzRU65XMxul6n5ezZvsFamOWgFHtfxCcYeyQl6XwfoS7Z++cKXHxfqHnA8kHxYxL1oHN9zDBhPHQieeii49KS1qsW5jPn7zDmQ0fn5FziKayOfigVnY6mf5JeUcb5GNdXkph0A64gNgfNmxhMbsjgiX1eANnYt7AHRSJxxHsP54bScB1w5phKDJaNcICJnApJVwjGpOTLlpfKKewqx9rBIUIDdNTmcy3B0PdFievaGJew5ys86ruGuspXL8c9bzxN1ldOgcbIFu0ThhVReXsmmYavERLjAvjZmjo1PVD7PquG3wtnJE2qFarGM754cJmSfTTVBNYi1wHLCEM+NscSrWVmEZ8oAbhFU1BDihzR2rpLsku+yxHIew4oeeSxvj11nSTLVJ/RhxuEjqpMVkTEpmDiYz7Eb3RzbsWtSRdYcq3pfLzkypFpLeP1B77Oo59ra9RgVjL172RZE+q/qGdrFccJh0QI91nRuoE7duo1QS210ykkjwluhvvCzMkZK7cJR4ESp41N0Sqc6flaDP5I/5FTG2NpfN0diOzDHFh5XNmQCWgUvfpObvbTuSGae054giml7oDMVM1IwOew9THI56q2B7+Mc9VTsazrTVDdV57abY66iNZyM+szHdujWnSdk1liqC6hJpHHJpFUrBzrVzvWI57bIm2thcb4KWKdo+Z+nhE46hPxdD0s90KoBch3aTrx5pQzUV6BUpqv19HOnOkLTovBcA6bfWkbcHJj+EtNRVN9UZf8DX4FLr4v1MGDwROla8Fb1qGiqB+4lgSHksh5awT7Ty0SMTTOR4QfztCBUI6h/hpUE6WNNABLehZRE5GNmeu5HksgdinZ8OeM5hzmEyLbJJ3TxAI0wyv0UnjiXhr7l2vwBfB9/e5gtutVQp7+oUnDOnt4A5XJK0Sy5kGQ+JNsyqvFVtVzda7bpNaE6Jq5dsa+OF2DfJODICebrx00NrTkIXZG3nvb8YQqwaVNATWQs697VRx5WxHds0fWc45p6kso68qOlKdG0XasquSl043jBxIxEf5k2yq2kapE+N/aTMtwiqL9CuKl0ooRPp3SyWeuRYt+qHDgYqVztr9YDj3BdnV3MP1BEZRIQ0BjAOFzj6OXsZf5HIRby0W7ExPRWn7BWTiPTEcdShku2kphE9NU92SiJqiGxwpFR3iKcexC3wjfgaE4N9j3cIU2bz9PnTu2twtdc25btbqWSR/dUKbGLI3GCAsMroO+5Urbj3Uc9emYsKfKHTtvlsFKM/xRcn1kh07gWN9Oz6k93sbresXz/MX+eQmOJVpLfXd+bFpLDsXGoJeZgZjiEXZRxfaehpglimkNhPW0yvurryeiTT/2wS1CI3RwXtZJr3AaE4Gg6y1wypPDg8l7OWCvP+LoVkTOe/bqR7h6ftFyntZdmt6fV+Di+0LNH9h4QEJPCw93PSh6njYXasSIMRHoNyIFvHURAv0zTG0daFKF5vALWzj6sfitpS8mUm6RY+QyGXlOgpQMRmKN8cNSWIkcB3gmqlacobyGC/GsAw9BzLnBEdtEaoQ1nsz2M5cTN52/T7wr0qlYIz9Vk4nqP3zx3ePUFpfrgjoxrwVd9xK8t+rPOY1c70Nj9jX4Dpz2lAS1x3Rkj/X3fnpBdyxlcw3T3J94sikVMTeIyLALKlU+6hBhibyovFwmFOXglBIxN7ddPBPLmqzG/8/e38fu+mVnfdhaZ96MjWXhAirpS0AirdoGVU1VlKbKyx9tqNpULVQNrQClxTaBhMTjzPwiNQUSNDOYF6cOwUMKrVSEWwpCNai4isF4KtpI6R9tpba8OBbCFByXoPyREPwyHs/ZuT7X2mvf+76f5/tyfnPO+Z2Qs2evvda61rXWXvd+7vt+nnPmeKwC+ntSefzIG9L7FNFn0Lh8hdurPAGqXXbFQXwem4uf4jk2l5zaahZdGMbEiFd9LAkxKd2cXs+LgsrTGrf3amzDDPnSmvQXl/7iieGjWRxtetde4MkgFzmBm3MbG9FY641e5pDiWqQ+1HThRwpQ/1mFrzVInBjmTY0Zu8GfA8zcqZ6T8TBnNjdVdE37XmJhsY8m7tgde5ZYET17y/7Qxk3RJyvxfkAeI/pWuBAKu73Wwi9k3GtrYDxod3HV9bvVJD3atyR6RmC0FlGuuEr3H9jleQv5NqUVLRqB9qWJL7n6TiKqgPuSXhj4PXmScC/p1TG1kvw76j1T2HJXG4DLqbCvpUyOAyvz/l1N7L28+RN4935Qr39SP++WvoemG7pjfPNkH84kGJ92hy6alP3LPLOREVimyxgyvB2GbE/bXuzSA7VEl4+FyDwqRWZFQe/KepNM3lTm7raBuXfj03VoLQKp2RzjuyNb07CXzVmmaux9yzW1tZ2nFhWDL+Uf54sOIIcepc5TCZoRk8MBuw/AxqJGu8T5IrupR05Rz/sLI4faMqP32vOpjYSGcTma8sL0rbT9mAMccf2JNQG8IddcTkA57py50cbJnFgcQz+X5dzi1AKlXiaWaJ4gGDSy442FUqtqMKDpjKzkD9dqTwA+7ipVBm3b8iLeNgeYhLQN9pfjDda8WRB1ynnQmZWUf6ZM/Aze9WqvvcBu302Z4HkPjmgGTup59ZXy2LbnrUR+1akCj9W/W045xjuxfYPn5aHQQ/g5+/le12t9ylSf4FJXOHS3x9c6Vt02tJlmlW2jdaGnlbSbMODO2v0zue6jCO6z/fdY47GNe1iH78XuYdGttHYBOZo2vWyOH3iDWjZcHrP6xhphGzMOXk6bmENacoqUZpqRsl5tzoypVq77HX4fLewtGPpLtxyj/x31tqFa2bxpXpo2R4umD2Oy3quP7gTevR/UfWdc7p0wLtA3j7S+8MND9noDyDbGstvy4QjK1CK3J26mMOITlBf8CZmtCuofJI4UpJykp0XK9TCOrVaRt0mq7QkAABAASURBVPWhmOtQw8aR0Hwe+LY7qh7WpmBOVQ1s92ZAnjBMKfOxha7ZdcHZJzBm1DnTXoo4IgDVnNaC13SPy/P2ccUId51Vo43WInWfMtd0mEUF7tUNYout/cUDQ/k6Zex5cjf2Zs4A5R7sY3K2rBtz32sGKTlNKXk7Z+211xZHzOMPC+dYRcEkmlALwzoDhRfmP0SKkgmanJK8KO37InR+EmayHMI9P9MOcLNM1zZoZAtVfa8izIA5FDTEYqSiuFitsS0bx/5cuvfpPqbYsi9yHf1jCSv2wN6Od6Mjqr7BD7/c22q8QjnO41X4Ln3dVL6mQ9flufhjPdyLXbHep/W1j/ZPeSenP+pmPq0v6SuBD3b10Yb0Q3wSFUad5EF+k4vAdqe86dzi43TPHff0mBmH6thtjYNztmaNqfw6PRPK69bL80pK7VdBfAdCf7CfDqo4FbEt+t4ft3JFt3UHsZVzRKk6vR23rUXT0drk/DPAgde8bO2synvP3Q9BuAg24h5F0AxywD4Keb/nOoF38Ac1vekO6RvHNw1YiwI8Wb6BxAv5hMDaxl82HL03XUcP68JNWr9JXM6Q6mmGHmxmaOBSBYmDqIjm/BXimFzP5ZBp5FjcB+4lRg5Qx3094tlXgLhcT2LtK3TCGgdctkjYUoFg24Ak8R7oKb5GiC2NS3tSAJGDgiYz+sBC44TLN0cLuNzTFHzy7QjUXB8QWPcJju9rkENN92zwziIOKKprkNP9ghOnHnj75rYjQpvgfAbttzYu3poKcH9Qc2G3xug+HBpe10JN+mrODPMDNojZv24g3+chzf4UEy8jZfEMSFFTWEwM12YwFND1acVxaMUo0QFHa8lU3YlPVYF9JRdfXJSlMTlDm/i6ZHuqB3TmRjLAIrnAQu7PE2/c55zQSrhue1DONWabR/jGqnqh64tnjXP9Z6X0FjfkO7XgIjfcB4A7JW6Z90gX7OIexzEDU7n23f52glnPW061Ts7z8ncW6R+yjaPM8wrcv69o4KhUVmNdt3VFe6XecU9XzuFH7HY8Z/Q2VSpO/ywLrOP1Bol9EO79oLUNh5i+sQMNjgY3YENRJWnu0IxcFawN83tx+nuIw5mw1R4z8IYWLg55tPxshnf5zp1wpZ6cgt6vb/0E3r0f1P6fzdPNsd84HIsgPUYR/YQR5wYLGcamjvtDX/eVTng9PEPZjmzvAvmqq1UxyJIh6ZeCtsFzMRsLsMcC4hQ5/N02IrNmB1wdJvAC5ey2XCYvgdWzANIWDUfYvUme8Y3DWTVGDcQ+ixxNt+aFPISYZDPl3ZkkTxhz8eVgS60fyNiTatVxHMcEaMbqVwFwBBwtKPoadwy8xTiLgKlkHR8f+QuXwTlLxapvthaBmjKUO4Pttwbe7ZBDfSdpIY6s4sI0udeOewRP4DFtrbhKqoGgdGn4Lhr2tVqbJ2uG+KsWh1gmVjc9jkT3PKESJde0K1Mfmzjyqo+yBQo5Zn1Uo1o7YDWhybnquseG949nhxTbWyhMO2tWTq1b+mY+FttoNlXQmuWat/tld4+wS8B15tWgobpum1qIS+l6WHXlpbRSq9OwBWk2X2bP/Z5p7Kpv0m6AufV+vdci+HveZmMiUB4tMUnuGRshCbkkXlwYJQSUN1Vhl1XhOB/0mXAc7Bl/zCPnZk82eixJMXKk5gHbWkunt17cxZAhsOPyHppcLi32PrtNTvmKqlbZ3JdE0AIxN+l/GnLcex0sbtVorHXF2jtpXcbJXw45ko5zb1yKK6rGK2HRyp0rqN42ImoWtoxYt8LttUTUey1qUKasWveXTCG1XnlCx8uXL9T6nYiCr2kmH4o2OZXbe7zGduLOizfa5r7re/uRE3j3flDzP5tHw/3w9IO43y99k5mjBQ5C3lVmnljhB02GZn3dqY4e2fDIIhJL3ZxDYpwltcy4LL0IhgTQnha9wLSuqXBFU1Uk8lfsZGwBzCSohWvZ9xMUu7+44hOTqimHmB0MBEdaMxRW4wAlV7/QuZIgcypZp1T7LMRdB+eOEEcI+RpE9vU1qIAgrVH9RSwdjI2H21xsBB8Kgg3Wwj47jt+x5rY2DtlGVA/y3XNoyNZaU0ng1LvAjoOJYpsFHw2GVHEhdqRjIaHRd9O6N43BbSTFb1bIjjlyail6k6pg6taHX43QOqGSlJLoWZChWZxQYu0mX7NzUnjgUN86jgGGJz4PGAoNlJko9WFluJBwOa3ChuxCJ12/2YUFo3CsW9li4zZ6INeg8jaI9hH4rTPFAViic1ROJlrGxG+/2K95oWsrCY3MjrcWyKRkQ90EeEtj5kDugIF2SgPtlELnugU2cwYjyD19Ycc2toTNLAKJZd2s5nq5CYU3DI1LvF2XbUc03S2sraLP0zxHItre02IOsHs5TiLYvM2e0KEuG0DtM7uEVg4cmnZcjuaK3TG6RULY/fG335pY2/Wi9gZ6fuTNPcZ8xpsLfxfwMbkHXnWWv8dnvSMGF681toQzobjMnmZ4aUS6awvvPpw2cezGJ6RPi+dQuaepApzxCWuHWNvoWel6Leo5X7x4KTUJcF+/6L2xNXRnK0e1ELr2CLZaOjkLfW+83RN4935Qv3hR3+Ox3T26n9axcN+035rg/rSBw+unT/HUo2dItkx/sbNDZh5vnBiEYEgPaxYx9GIq380px1p84ggcFcIM6trwUkybLEWUVfVkaArUlKESwrG33g+cgDztr4ZkMMVHtUxK6ApiDYGa5S5j7iV/30tu8eaqN8q04lQyesz9XWMmY2MSQiOmC8Cm/72Y4Nj9eGCQS23C2J1j20WIHAKONLLbJzoOIoJ7I2H6gZY/lazwtvQBVyk6yKgxScZA5GPvZwg8RS/TstYNI34hXkk9agMJYV9MSboRGUtjT1Fv1C+O6mYsVpUQEDV8hy4XQ3yF0hkZ62GJYxRD3Sm8UO0ZXMu8XkLmTb9iix1hvnavhuSrXmg4SVp5mVSR3ZjM+3MSJv0uZ1JOsQu/toNYAc6w+GBl7Wu1fsQG1y/COCB5ui7755pXTsCBchNwiVqIY8GNdgAu4homnQPGgZRrW9obg0lOKXtsD2x4HVj4Hjn1M/neI2qQduIUrNOZhnK63kTu0h1zsah9QyWUKxX3EiZVJM9gGOscgF0Izti1H9MU0zwV4zqdxiISvtTBsROrPeeLqxn7uPqOHWDm9QekC5nFUtvCP3ClKDSitMw1x7IO4w7mosI1g9KQwfR8Yt6KiPM5OGLCDscWJWzo/sPWldmtZw7+2mziKL0vpIikktgGW9AxSe1GIdhnQaC1xp7ZD14LnLcl9KLe6HltKV/n05ezYAzoxLDvEhx4v7zFE3j3flBH302XO1wPT3DTcBNxj4WGNYDskNNvDJlQo33Ckgz9B2zGUxgzsy28fgXq8YZnKMlcFkZqcUto9pbOFCowxZY7J15OW2rVlG3eBKYK11AMLeXSxPDHCCD/mMa3o9qO26kFv6y5CtAsR4am7a6hEvZDRscK0GEIW/YM6hobCnJCo2vJXNOpnQNqAOMswKeaMwfWZvos7u0DhxrwLTgTRJ1qm7AtEODv0MScd4k17W4fd7iU6luaXHy0JLP49c8xsBEF1tQ9aBu8EjOxBdrV4h71JSNTaE3bLJOrz8g06bp3Jg2KzASXrgnIvmhEtwAqpf0BFOtIITgxlHkYJbQ7RB64jsnSlAkikVUkscISc7hnLwBKQi25+go01FqQrxd9kp1wBDLVi90M/zexpuks3EM6UosDNiuFGGLIC7jTgnxDa8ks7lQLF7VsAmxRtMJYwZp0E3MQFh9UmMZ9t3gdX0DcjjsxavhCOjbrTHXU6HgjV1+460jfzCv3UnzPW3ZzZu5Uq3SHFyCDa5GqA8JQ0s7r2ujm7nFSEDClhg85avCZYRmXgb948k9TJM2jjw6S0Hbp+nFZ9r11uM8jj22rrjeITDTx1ooqZwAFGFXRBnAeEHE01yuAuqpj8ilVDvj+9Y3PXgqZzyL7KIclkJpSUJMFW7yYdoUrAoxk6HpYpNc8+WLZZ0Hku5/FliGMPVDyasLdL6LQN7JmN0QD2jfRcyeHhOHuOD40x+VcY4Lez7d/Au/gD2rdGfXk6EnRHYMtFeh1PgByfJ/JdgxHtuCa+FgbNs1Mfcn5zaAfIqL45eKlcjoqmqK0oUSHJp9c+ZlaYChsJa2JqaRS/kKfNCPLlqFJqYW7B3nUpRA+HEGe2ODEDWwLeBczz8AkGCibBxC3ua3ZqxjqXbmadncu+zbuoBbiJwwHUDHMkI2WElK1bcyl96X2hKJz9rzQuNZYuZOIEs2zbXJWbZwOtAZzxlyEN781+7Q9WSelFPuUsu1F0ARQ8nzU2B0Wxhdm6nrrztLxCAv5cRok6K6kDxdRUI9JwHNfqpChZHhSYDJRQmuKLyhCIFSxZJYVDNfGABvzL/6wQzyxFc/IYNBz2BYPrdiIOWQXSzkTwkdA1MZEW81ME7Qon1uUaFJb/ZqRILsIEJeahcrXtN0aR/moeg4JUK21I15cqs9WeqgJUhETvJAbAcYZlA4PbAw0sbbRR4+yXMKLQ821wzJmjBZDS/vE1JfVdSHFG8+A0oJc65gDR0QUdWRCcfAm16gWkcz3Uj5J9LTnUE/RNYnbGREnXteJGiqvEymbVWeOirjwqBEMcGTaN/ngU6A5Pn16BOMGXPsoBiZ13B9y1n7YktOkKEnoGdhMI75+gdC4FpnGbxYTNlT+DVcYvS/WiGpPbwztwx/8Ing3hMaYkgFH4eXL0CUmyrHTuRuthbyythWQ0vRRJSrIWWKd9E4g2KICW0ieA0A8A95ighm6HkfpcoLyD0sOvcCriwTYZDJRucHkNHbKO5EqAV7c+Z+zq+hrXPXXKS/H/B1GH96YC597TH96XEKbuvxlxn5PH+h76y2fwPwg3/KuT243byKeshN34o3Z1U04MJAOTG1Icbs4CM7QvQie+uEwACK2vUB4pHnQQyMztdbEykg7R9xuQEP8NBQlDMZluN/GILKjpJKVLpswIfRV9nxseEhowYdPLbmYKijVjmprBtzQsC0NX8pc7KYbmw61bXpxJDq/PK2K8YIFlykgvBU+ZGrHNtqndnM63PmOOej2wgUjWgUvE8LNDzk3dWOOSVrxCV+VSugbqFBzAeTSi5TnhMJxIe3H3KP7MK6lYc5HdGaaq5h1eO37iouteGiMyExp35kKYQ9pCfsoIgJrwNAiWzFNGZ7OWP3bEz4JuPLqmuVoL31lg2iPjEyqFlfe8dzAUCylHZXtdgRoCtV0oPQgvgfk23VfEDNSVM9lyCMkdZ4QJM49R5bXMe1TmPjdIMCsW2Fdo/kZ5UMI2RmMMUpHoOHKwgwd0awjMzIBdXrGxvKJlVQun3Mm3EK9tj+GXSWXZr3GwJaIfyolf8XaEIG6XIfMCC/h0eYpTSC+lDnmC3AfaFBp47IxpaL91it/EcLDuJc6wGk6ti/0jI++4QgCXjy/AAAQAElEQVQAZy+Z0CyXrYJ4METSxLLAQ3xNRrQASN2dndxapM2UF+FaAumLUjJjH2D4xNGPiEvNeNNLp7ZJRZAhW2ZgIwMnKpd7bfcdUgxeHbtWgbsv9zod1lKlKrps4SD41RzeIQ5r2WLyVjyDHoM11ljvSEcNG0qb4mIMa2UX2Cv3NzYU9NpXQB1KROvQcHzI2KY3e3EBt/jrMocbUWNdsM3eun3Fh2xNWZqK48vydL+23i8f+gS+9sR38Af15U+FvtnnheoeKou7ajrEuSdx9xvMeLGPVXnwQpov1WmTfnBCUeI5dWzj/Ohm5har11IoqyQ0vIH0NoE6zzYx1dl7p4agQC9O1Abg5IMLit3GDwgYIpxqgkk6LLMKYuzgbhPbhL1wTxTts3zZ61whbtIcKHAcsmPrWCBecPZtGI0cCbEuOe4NkTVvIt5Cy70YZONauI/wWwSV+UDuerEpDtGKhUQ0YIt8YLnHnTWCyxW0TUhIQRkZ+kUbHibLH/a0YMiHg2DqvBNbUegwbj/7VFQTgvjEc+aYr6V9YuFYxj7aG66xR/TjEvcGV4bOV6UjHJMf21AMz6jjeJs4IP9eTLDn3VgnirGZXFcmgDtScJ+jWpwQtEy4BWxmAZFRWNrPbI1btTILA7mRV4m5jJetzNWfIeo+EDLjGrv60cBVK/sOJPSY7H14Z+s5sStn7dfGVhII2aC7JhzkFBSgeYJeyRnFvvZbaBxHeGeTO1AnVLmM0uHBH8oiMs7jKf9gV62DX/4Rv7EOatxsC0ABOPMIwmM6xOzXMtFyyCFfXr0tDMjzU1kaSEl1zRGUkxsRBOIYuzvkQFzRylguBnFgUXGRzLfwY9obrQWjZO95fZ9U6FjVLDEpY/Rv4/3yUZ7Au/eD2v+fErlLuKt0NJjBojvGN7604CAMjIQwYmiZpuPPL2ToFriIeISgmusgnkTTrjgVm8BUxw8fWBMs4lwnrtAQMnB38f4TuGsrY8cn1Yproi874llrMZ9FGEpQaG8mr6PDDg0RNAvHtSODuefjI8JQNzLxPd0bCtC06Rx4AHI2U55m4wpwbdMNkrEF2w4GABpxAKOED3MPgzblhDcowsIba6C1OMzlLmMdHeGTmOJFMFpyeunJ5/Pj3hUjuM5ggKPppW18bDDs1tgIMfSU5bax8xsr7uG1tXPhnO9yPprVqsPK47pkV2atcj0V1RltmAtE1N9+m3JazJ+Ij2alVqS/QCflDarajw24pdBI2UcM7DEp/mOMo9bT3MfqvMux9SG+hSbf5l66nOPjk3NvboTNvMf8WjDunczaAPuhWpPyUPiCV70L+CFdPheJH+pLCW1z05ewYuV63cDJAteaWcgQq6wVkjEkj8094xGuQtpmaIvxWLXXEttbouB8t2KGGogHxzUx4mXcO+wHC7wPvOYTePd+UPcF8o/D1q2M0TePNDecVKybDUccPQEF4cdl6EfCeuukaJKEojyUEBR/OkZi+qXFEfeKCw1G4e2BSMTXrCra9xf/4l8c3/It3xLf+q3f9oT8hnP82678Gf+2qU/1notREy6C3bL7bbduTuvGWzeO3rHNXj1vGP0vnNxNrte+/M6f+iZf+OJu9b5VOPstwUd2zma7xjUu/y6+5a36YOL3vp0n/V/9+/4+3ST7PcPdIug0iYO3jsDqNeruisOXORlYN1LJE9bzMK1YdWKNFHair0gbKaMZ2HLn1O0eoWexo6HBIwtm5ilgRIwCT950Mqch1jGLf/iv00pafbCgr+8UPfdyr93bnCrAay4z4x/8B/+h+NW/+lf/HST/47d4LW9zrzf/Gf2qX/Wr4uf+3J9bN8i2Xu8h3TYrutsLvGuc79W7lGeDeWb6Id8h4sgTe0JRWrFG4A75awLI4Y11c50zpvCcAk4Hdaokzu6LK8RzFV5xw29yGS99qdvr+97e97DZ1ek6t2uZ4ffq7Z/AO/iD+nJj3PyBa7vB9hsKXvumaOEhaUxnm9m19RNYJn/zJZZuaPnmZWRKgkdXCZ7EZIiYUj2Flmn8iBR++Cap5t/z9/zS+Of+uc/EBx98cJLPfvDZ6bf+ID77WezPSn9wG1v8jpW+V+cD16n47b6Nf3bu0f4H8dlLj9fcD9TDZyUf3OF9dmG3dQ/+NXb1Pzh6Ol3DZy+9fVY85IML/oHwDy5Y8ejh6PED8z7wtSj+2Q8uOR8oLnxdE/5jAhfZOVe/Yv/AP/Df8K1xXvq+aV1R3WIyaq1IrQLvTGJw0bq1zcDXnWnIi9Chu1zq7hx30A2TqaniuWrYn1m63ac1FcGcNko2EOYhGyiz8VteR0R6ONikN6Jvrm+egl8hD+xIzr340HvrxYsX8Sv+278ivu03fNsryrc+i/+t+gPcufbz8s45R2+39Y7YQzlvBn/8OrrP1t3D1W/80I/XPXivet3Pq/tP/E//ifimb/qm0500dK9zD53A5Si47KcMPTcbhbqb+4rmI/uet1HdR7iKHvSyatU7S7Hj7wiEbmXkPfRfepF1X7b8E2HhVD1F3oLTmz+1d/NmS/sNcfOHmcl5r97qCbx7P6j5/5TIUz70TbOOQjfa0M2kGXx5WXvRl3pIZHND7TeYoHralGuKAVlFd0yh1DaakSnHUeIj2mPbTHmahAfLFENeAMpIZe4cfrQTDeGhUa8IMTS100QV2Cbbed/GzJ3Obh9vmqqjGHmTuUWFdMCcUXzBsawRPfqPE9V742hEXZdq+l3dlHMN5XZX3Y+zUysns7ImSz6HoShTnrutmiDkIWE8tkE1X4f36UwIw1zieCVVw/dBAXMd0hWToebxpWZ3xrQctYpbLAU0d1uuMgs5ckBVc/VZvojTCPXbdWeuuUHSTpNd8VBGeIzDGmH7OLuoMWspXL7X2s/nZ5+lMCwK2fMiRDXalKc+WANaeOzBGV3Q2ljGAmPlblCsIartu0FHPvSiS7nJ3W7Bm9gOnHnVJPUQeOc4SMQ9LJ41qP+cAxivuMd4cvfuua/ryQQTnq5r2jOWY9/Hr7/7bF2lxzPOo+ryrCCV9/z16O+aU3ULHaWetQ71PB5h7nVvaQ/3E6obGo/VVviheU3bfV6mK4/+kAXcNXZGlcpImF4w9MpDVRArzp+tocuyJRO5uECW3IoaeJvLpan97FZbGBfefJe60z3HwPvloziBd+8HNf+fEvsp8f2jGwkNtt/0+w1ETDTfX3574ChJcz6CevBw9BNB8UzZzEkjDxPBzlRwfhqZ01ZQqWFPtnV5+m0uQPx6+ZYt13immA1Jp3KkCEtyCl1Wb1UjgzQFa+LMpMyEbJx+MCokXE6m6nARAmUKmXM6glW7uETwrdvAiSMeJztqqFbe4FUgi6FoWZn0UzY/IlORIWHWtepyfCFEUtlDkoSttXiCxkRDo3xWRIAm9aW2mUGKy0eNIWCUeVlTkQmtBPW+bMV0LepWPOGcsSDPVRBjq+MgXBtzka+axUrKGc+Urcp2WHCX33UNRpgbgS6kV9WefZEhQtRQXBM7cxox9fSnB8VSn80VdWj1PLcSeObtj6mCB9+OuNWcPZZyhR8O1sMyqQehKhz+HesZFLLmcWC+suhj3XKqSeoh59hG+9Bm1a/068WVX3vuvGJHf/axj8qJS6xqxGU0d4efwu71sec/3+afyezs6vHe/jsLG46eERTuE5KZkZlmvcryvJTH+6hr6l3pAWkfzUUg2C1Xv/Cn+7nWrryn15nX2+4bzdBDNbi+Trtqv1caVIE2rbeXCzXMFefB2X04GVYD2AvUO2rHib1rov62a6/uhJUR6/9IPd6Pj/IE3r0f1JyGn5S+e7abhhjCgwtsYRE4ld6AcjSdLlBT3pxDYQDpkKaOnsjMxJOMyduVfqbRT0aIJvbBOazwyBRJllcFcZUdYSCi9CgVPYYNKPAzsYBau0JUElzJDJkqV2+DsBgfosrQFKg5HKplhHOE9tRr3WZmJwz5SExu2SPEHKExZEn1SXA2uFP8Q2xhQ+gQf3j73kGgZ2+ZSUScQrW2jUZCNUrwoKubOAZomOON1BsVY45MPDhjckLvn8ZCY0yRUm7An9eACeq6wkaQF1qlB+iITNnkRekRDNYhpAQENn1nFs8YpnOHXERKflmsSGGsCqkmFvghWKDp6NDKfTOAJEN+SmvqGrTOuXMmxAYStygIhtR5zlIqanx4rcXlHd9Q+4o3JL9NasjlaETQtCPNXCQ5uy33PPekc2R5T1Dc9yJ/OKPP7JxdjZ9jhZ15OoL78KJVj/dI14vDH3HekzL6NAf6npBzi19rVA/FPccKO1c4Y5V7Zpy9+83d5p3rVh9n7Fy3veIUv7HSfm+V+az1tqdnpT2bdL/HPV1vkv0vlRyq67P5ysv9s3+8zMxZ207/mrTi54C/ogUR3jOx+/qv55yh604l9dztexjFkMXDgYheYKhsnEY3dwLfkkNbtHfd7gbbgJt74Zr83n8bJ/CO/KC+XGo9TdxWCuimWU/VhITqO1/fQBhTuKH8EIhf+QrIBi9Lf2MsY5suK0pBGKqvWYX58iks06Bo6ecOVI5t65wZCmgCRQVTSi8AbxQiEU0Zku5Vnq+lFvWofcGWpGq0kzJUT6uKaS0bNDZWxWIORTXDcRlqodqRETXKL7tW8dwPupERdQyFDcFYdbx4ApiQCDifTnAkmhFeTutxtcSog2DHZYDHllucMZFYo/DlLgMcARihX9QRK7fx0MAmPvXOEaQpDtcFJ1Y0PIQJKU59NoaFlWatKBZVSoO1VI06vmsNxaA5CeMQLMOVaDNP+87d+HwcVS3Fd07dB+loLylO20uTupw4MY6/PcxgVE0sCfe8c8eRM4Qzi451I6Y8El8JJi7vHTb2izmaXh/NA50/FT+n7Xt0JOPVanTe4z2ePuOZcg97eu+c2Wf1dN6Zf+sd/RO73xt7n3lwH5K9p1f9Md419xrz6ezQXV386pFrKP8u9dkgdYrM9Zf1ymu19PAldHwvrO3qu+MABdnxdc0cbF4bDszlzJvEGbtRJHcCwUUXSAwMOQ4Cr69lsQt8i6vaq92mcbcTxRa+jEp7v34kJ/Du/aA+daSbRPdMnYxsG1Ovh0E+DwM8mQcFAK9APB5O/WIViBf+ciFKenjg2fCSCQ8MMVQLcLDo56CT0x70ssTXLPKIzCwz0KPs9TbhRxMYsYxMSTEiMjSISemHknbzilcyiuJ1zJeAkyrc+PSsFNYWMmWoWohTvvKDceCzIKCEPqU8h7JsSMMvm/XwsFLxATwFG8FFE0852Ai2XPeFfkryUj+VQB0pRVjPcj/GucbiNycu44yzUxHaan3wGinevtaOsfYMjc6rrP5Mpjfj5cGkAro+o7JEmrN4FQPCH9pt4FwEjGoRvaesiCBHFXx/B4aWmmSUVWtllx3zvu4fGdRsO6jpsl7CY5lb1WUu47S/817zQp+U7MvVhriWA7Mb8YTq6628usDGblMrfsXv8fd6O7/wHSkbYqwVPQAAEABJREFUHCnvw63Vh579Rwr12e077FjV0Il+yI+z86m/2/j35F6rjaH33s75x2cBj1hr7HtCPPPIaw74vV53bLeDZyNux5lDnM8i4s6W0YO920Yf/vEBNPZYHXKXHKkLir7spacBFzmYZe0YNqJIX+N0/RW9v1MaF1UxRSbANYybC1Bw0AdaGbalexJqe4+BK6VDsS4u3uRg13N9ekAaXb9zAK70ExHCe/mIT+D08/Uj7qW2f1lKa90ttcqdk3tqYTjCeah4utBya0JSfMMGD9D0eYiR0IOz/61aY6ExKKG4lReB8vXVgCHJoBwhC0uwZIQmvIExYhsOBHAtIzLBRtwfxBShd6mMpKwspl6u3g/7LNU7mPioFm2jKY+VGFqu6ta1Y+/CHuWnOG2V3teUs9VaHrgc99k2/j0hf+dgIwe3rgsex4AmfvQY7hFMccL2ZXv/2AYcE4RhS62JT6w1AWx0S+8Jj/rgxTkQ/OYRPyTdl5iaB4qDNJIyEH2JNH8iIZ8IGoERp0EUAaRm2/i7gKeqdYU8gqTNyJA+B0ZftOH6XASRrlCID4aZKRADIDSwUfiI7Jj3d3QMTGn2wagBdhVikNDNh9N1sRHi6JPcgvu7oKkHBtI5Oi+ZtY0MQvQhnanPvCH5xaE5nY9xL4rUrHjHCgudnxD/gIhtXJ9RcrXdxjibHYN3jqj6uQ3tdWDNz6y+M0tfa+A3F/sh2TllszlSGft1VfzoJXM/z9s+mk8lbNExl+wYsdqr9iYGEaxtfO1eaq7E4EzXCqzvDWyDc2Gf8GcYl1H9w8/ErvvoTNoxOBUlB8tpMuinMblz1nVNR5/piO4x4qjVNcKj92tt8FiGTH7YoRG5Ph/bXoxos9LHNqIpTi6RHcdGwLe+7PIczQaVfUR1sZkrSdTh2JB1zI5Ls6/UEYMJgBZKXGpNQjjax4WjX0qAb0hoZe8DG1nb0ZRIYJgLF6ZZfQLiINhnee+9vRN4935Q+9p9Y+j20bTPgm081k3ETTah2B+0jRpriCiclxBQZiolIzTDo43SYocoMyJME0evnEj9R28KXL9D9LqXPaL4KVtzSCL1H+mcbGl5NR3HFGhbGvdGHAwKJUtE1D7hkZnWI6Q1a6eMCQf9DjOOJWXyzpDSxJPSzDxsuZr4I1jlaA5JzSO//N63dDjnyAuN8o4K+HSnkNm7xj6k9ip+UbFDJroqYsVpjOByjh1gIBGsjYcGvtRlNtp6KI6NRmLWCQ8ide058TTOUvcH0bY6Jq1JJJQ1JOhYY0wrHQmvhWVcRyFj4zRjTOOsi0+ozmLz68CDUpwhEXTMkQoMSfUdkZlawoNHMnBbjGqRHwTiGJl9HsKUOKSaYjrfZzJEI1JiUpleFQ+SrCMwg+GkjdxxYnoqrBZZV7KoTdSpnLD21fPE2QIJ15lgHLUqFtFakWn3HnEa/PA53k8dOrjUQfrjKcaxL/4eg8ue4NjURhoDv/LhgSNH7LzHng+vpM+nvPOauu4hOdDaJxeQedgNFlR120Y/3BeZxbe1iHtt+sBHQj0VP7P8mCOzPmc+EyC5UmeOAE141JT54ByO0A51+AzQBoOaFS+fFQwdAY88zhw71hiKpUSRsUAZKbnOA6taR075ueqc95h1Eq1FMxBcDNtejJwWPc/27xYMsi2hAYUqnSJI87ioZYm4bDEyyYpVJ3q4EEzi6A6g8cFl836RupnU9cG40E34tQK0cuoDYNuBdn2F4HZmEH+aVviInffLR3QC794P6hcv9Ia7dxrzZkIh3GTWk4vth0A+uu8tbEEhfkOh4U2cI2ebPEt63Zi9UhXnJSilqReo1hAjNDKpmv4nuZQjV3DMcNhXwFnSAi5TYF6gzd17cC3FCiNJufKZ1C9c3jJCbaQkNOBKUqZm5jRk11SsjPVzY7pWFSVnWpgrUo7PdO7mkJbCKgc7FS9PQdmJOglRoai+jvVeS2UUuT8PaIXsK2gaqBUTDN1CBGlfcaYE5Kg/gbUzOQisiIzYxo53nj41TAlRPqct4WTexshQ4t1PhFRi1B++/0D8Jzz1ylkrYogq2CkcIFk2yQfwjUL64WbUfts9JChOoz87wGUPPEtbqb0PWyGcnFqKS1/p+MTQBKz3heTdX+QdlH2Lb5eiuC5Xpc7YkVP44Vd/+EhExVUgjgE29MU5DHtZwYrh5szFLiFWVq3kH9gQX3fNqH61yi9er0N7tp1J/WzXXEHL3w1wZKh2xJETHrs/Al7EjsUcugtHRMVjjfJ3vkgzyn4Vn0BklA8nDfaP3Aj8ERUPD2wE56o5nwhyQmNImBk7j/1BkcITUzIWr+rE8osXc9Q14xQ+ZNZn1H1nVs3eK7N8ETXhx6x92GP7HMOjcoYoXdewF4HWMeuEB++03qq1A3PJpOaRO+EHlHjuSboZzp+OY21PvT2zZCGO2NC5sb2BDP5jk5wsi3UziQAtbccLLMTOZQH3hlEvsZhjwwnjzsjbVw9tLpzeuiGf9wTWd2QH3+uP4gTevR/UnAI3it5BfnFhg+kRu/PkOOJF91osDg4S29ADKy+z8ITbBec9qfCcae0WbEVkNhZz7ElVu8oVb5Kk5GtGaNGMm7GDe01dvd6WmXu87IbO7Iq5hyZ4r9kb++8J0+5oEI8audkx7ToLJWmGR3oNxXlRh0bKlvLcsSF8CO14yq4pVBNbl4qSEBWIQoxMQ7YiWiMyC8vI0ElJWFdU/ryyhswTrAlElsxt6goFahrLLCuVB9+gD/eeB9ZSzFBezJGZcbiy4zyOawdX32cAcJPb/KN2RGbFMzLCEnPgl0mnnFZ5tfJ5FR5RJdRH1HA7R7rB5tqZizHxSus8J07BhWGIo9nRqS8I7pTqZ9KWIohDQTQibHeB7srTpEzVUq6vXZo5IcyT3MMzK38/ZyAkomOxBj+Kaq89pjO8tJp5jlOA3IL3GJGIwmOOLnbLm4T681g7F809coHkdq2uLcjPCTov+4M9LlxLM+o82ss2pO/bxb8fU5LmHpOrSQ4i03M/L3DEgdhzd5vo7mfsNSIyGIWdP8/CdIfsRwd5SeXiNhe7hd4KP3jEMnf/2DMzI0TYP8cJCe255zZ2T4vnH3HS3f9Vd9raRNyJYSF2beT6fZsCu1Tq/LyNMCZ4l0sB9qVPE7CB/Ye9atWtSaYIpxhJE7fyItIbnmx73WLH9jbAd5+L6Wtofa313n+rJ/AO/qB+WbcMN896AOaZ8CQ56mCBYFi8XbjBiPsJnJyOi0NISnPGVL/CR0TBOcVxkB8WsmvO2FVlZEoWLLJsMqX8JbW/xMAi9SKlX5yi2/NlgEkSklE5k+OsZQvfZ8pBpJi1Z7qK/dS6cssAErpmobWyV0mt7m0lNCdClx7nMRbGGeiVPl+Wo2guhKlimramxm6BVtdQ+4NDm1XkUh0PNKJWfCTLz6hBMVuj8Glb6YypBHUYYEXsbHyupDBWbrN0NHEl6M6j4mEr6AlqQ0vbZMlVF6wZmYlh6Qp1AodXvillzpQ6L3jIjE913W/CVmzJ9dgJXafSZ8kIgqEhrI+xIaFrNv+qeQC69v6DqRJVFGOq6GSwlo61f9J7goi4UifKjQMJ8Eli3LtOMu/LQ/Wu+NWvavf2Kgw+Urxad7+vpyK17vFCnrPWfgdz93f7YLRFD4/tSby5V73HDvu8H7WRa+7hF/9xzsEuixykvPMKfnu/wjnvwTPXzwXRs8BFCqVmPbDls56x4/qvPLg71nkP710ZxcOuPjL3PQ4ca69f/raSjmyQzS63HnLQnbjbxGqXG3TWAZ+m3ol4lVPY4YMWhrXJXbDjW373S2iDcd+SjKBXZN+QvsYE9g8XfMJWcDr3GjPh/fK2T+Dd+0Ht/6NE3Sk5/8iV2ByLNGrdgfL9YpDWLHjdXWK2LZMJR48nJuKXoCj9I6N1xVgVRKlwSngFpHzKoMMYKEhljxjBAEGnONi0iYDx48KahSA6WYbYKcGekmiWEfwi7Werao0Tlw44qvAYXptgT8mz0ozhlclZlBVKEXsefXgUz6s3liWKQ160s/nC7dfSlEK1aoaqc2JWwWgWGgK1sImFad4ywnYwFNbPPX2SMuSTRU1d3ubJ1NyvS+55OoFs7anqZUV4v9P11D7sERrNkxmmYURz7KwF7nJkeCcnFX/FZTgWMsTrvdyi/UamI1UVZGi6Z2lmZteQZxLLhqnXve5RWRzN9jPtqEisrjA2OJor48HpvUha5ZZROYoZ0cIZFLitq32MDb9n+mwVUC2tz5j3iffumzN29OLrWztVvVus8EXjIA/nZO37HHXIR3bq1d9j2Lfxox7xkh3b7YrWevREzbr2AysfZiZxWyzPkts9q17XRxeH2si1bPEP9B6nozv3MV7z0Qev+gAroTeszAxNvdr3+kRasg3rrtPaYDRnr9FYMYq/Y3Az2HsypMCk1mwfnQs9P7s7vtsXukPU2fDd7OcPzFwMyZ0UwoiiazbtuJ6I1H+Y0WPtMdlTdbj0BFHHl2KFspTXVUvejsvVa5L1TUvtSp+9U9sVidgPgxgSczQHd8fx38tHcgLv3g9q/g01R8EN0oIf3D0AONKax0sBR/F644iAj8jsqXCoxqIEYwipKg4XFHUPDzxLfdHDGMGPOYO9DIwUHpGZ4WEMawT8UebcCI4QTQWJSNqRJizEZLk2IfLw++WwCArJnhxZAW0ufh8Yi9jgLDs0nMcibPbdXxAHKU2sM0vB8AW5D2m5mlHpWMLmhO1riJxIx/GR9mfYKqNqpb1ypl1IxHSzjWDIS+lZElNeZGIhCqAAp3CcZWbwGYXW8MjgDy/Ve3go27qwXEx9g048p96Uk864PZ+dLZG1cx2uaoI5SfjcSZCm/JzxlM0c08e+yhAweVYsYKGc8PCxFGT/vBx88Lr3saqnsua6DlEsXYdLepnxTTUsmtDiyziKKpB0OIlyHTYEhhTywCpCKiSldc6TM7FW92Ps6/NpmjTPRSbF5ZzmCGBydhjs8IfNK8egl4pHUH9E58JvOy6D2AWa7pgahY1gl9zWi22/IXvE8YHI1FuEvTLpDR8pO5N79/Cx4Ja+1jHKciMqs2HkUR9dMHGkvF4rzucSQR/lhwc2YsdL8TCpjS6pfs/cvv6KwTviRx9VJ7M0rHtS+177i8jc86r+sd8ROzB1JafTZEaNg4tf+LFf+8RupXKLs0fpB9kx2UUPNR8PjubcEGbgTlmowPQxWUC681BEuHbsKSIVKgNoKswl/V66F4sdrErO6xw7LI7tZMA3JN6raveOC1qG4gpq6kRkC7/pWfD7+ZGewLv3g5rj0L0S3Pi+ebTYj3kfTYe3CyZiG0McJjfa5gIdwpd5BCkZvHxCQ5hsGdHKBk95hCDx/IinepCt2vWyVIxCjoViEqYxDCBypKW0NlNBikh5OmhrLQqXjUF/w31Qo3DWoQUBrRrlhbjC2gkGcQEouVQMs+AJj4jMGYwahYbw0MDTtcuKgNE0ZgQAABAASURBVCepGdcBU1UFi7CuGFvQ8rGFmSyNeyMEEQKtqdz81sQldlkk+uyODMXcM7nYod/M4kT7ZdfamIKe6czh1cC25LSHNDanip6urpWIvDmJcYaNjsgE6z3Lhny2BpCrlXVEy3d4LrM+z8BEIpovrQTNOEZhh09UmHeLygSKsD3NOAaI+LoOdjYONM9fsCCAUvbpzYYwpfpZwocmX1sHrv/A0pgB8Zlgu8YOEmWgtLcsTRypu7NjXaxItY2uZNZAZTa3OIP+bRZ+CTtyLMU5/LZ634r7DHwN5XfNwjvnMd31mkMdpH00/s477ExiXDcabsUM84EAXWSP0Sf/PGIorXDqyNlyiG2uP97ym9c5aKSix7rzIjKb01rPUVPiGJlHXIwVoN+IPRYa5XdK9bwX3W3RH5mZVetK4azA9nDbHSN+7lXe3Lq5xWHVe0exzPN+uNSra+CzFQn6JnA2V58JNZBGrzlXv3nSDnlRs1sN/yWC4q1l7rdUM2cmUX0qeOrZ3lx0IeYSAkILwzyJSRNZz+r09421ixqdAYpNE7XXwH+jctmMnhe0jNsO9vP0tUS80DfbLfHvEOQ/Apfx4p3r8eXLDJ5yP0vc5MjsMtEsCLYEk4eKnMARxkNjXzYxqSDWtmnaQKUxM5OosurFFD2E80LioctMo4ObWCau2AqpCNlT6Y1kXi1JJOCShpEK0MYIWQRwhNUUJmNBdlkyMtUvHQ4I2jZSRkvIUzeKgZzzhUcPRcUhuxA7ysUTz644uJKyah1m1Xq9xt3nvNLcVAUmfUsPifoPYraJy5AiJ9YQYB6AbFE05cjWysQqrD2u6EBA2abLrPNQIB0Q3x9ITC88ukJxUlgjMl3swOhZH4lRoqpYqlen5qyfQg1IhzD8mWEY30bU4Mymb0U8nFdWzJHCMJNlSYKm3HXhFNHnKyi6aTQ+AhdtwYEv7Xz14rMCixCqxlWLmB0tsrVGVFRnAlcIKmq4hCHAMZmKKVerp5+tIVM8rZraW+vNXHHIlyj19mvbw6Z7mSj2KjYx1IHzo4uSuujtNuf64QmFKpP7Qd7GETgnsW6pa4VP4KhDvGKqMg3yihcewEhx58YV0aqz4otYVs09ftQM7xsew/yjB0Bqo4fT+2xaE9lr4e+xjM4nglQdrHviTRxoXmvtYjwi4xi73eiI2rOuI/PgHLUO7vA1q/oYAg+unDmrznRUGw5nCx8Uv218apU+rwcnk/w9uvvU22OHnXnmyT2CesrKYZ9Un3jYIZu8uo7MjoVGSpgVs1Upum/LEB14E3IU09SVCseX8v6yjeMjOMIwHbehtMZaFwR7MtRzW4rJHPNzknlMNVc5xzqEHYS2Km7v2NKu21phDAjS1JEqktYBbracNzjZ0y9H9sCR9tbSnhPDhmcXgqR6JCJxQPr9/ChP4N37Qd0dcX8g3OjrhHQTcY+jwNDNGTLwwwvRks0VIzIzsiLSerHIBsfiflW4nmjh3goyN65I5igLiDB6yCdhAHgJIdOIGv5iFJkWC4lgH0FlxDHgEDOyl5Fd/Tkr9MoUBVC7K0mWMEFqOlNRAWZKgwq2qiUjM5UoMVDaPx7sK6SaZVYBGGXtqHi4qtV0mULOTHJPf3A2IFpMYyqQEvqvGqwOzw3w4RibF+XzBdxFRHrxZ4YxY/gKqR0qYCkwlb5V5GhOf3R/guZWWEuGLKpUzFZl0Ktc4qLMKcDEA03YSXhgyRiSmjmRUgfe13rVzmJfGVyjVE1jqQ8qXcp5qdAsaW7ZAufkfp8mCrpbl1PljMhTWXLlGgfhJrVmmaJ6miKHetBnGza1zql8kFSUOVGpUe6QeW9unyv5i/IQ3xeRixZVPW5HBqW5pqHGsSMKC43M3Raw5oH7nI3TTNqiR6VOG5WBP6BE2UYBMYSR0wKMECrtRLkpiQBj36oXc+yctkvDj8jgua89Yo1MfU7nQop1XsrueQ/rGLyKg6gk6o6kelAH2i+TfaEkyyZHnQ2U2Ty07mbTsGPWDI0dN8ExBTQ7JnPdH8VROwLLluFZWNVXx8bUsl4dQzUbB2574ChmNRcwZLqb6loFjZk3yr2zVj/qxJTeM5TXtgPBqNq2tBQOpuyNr9C9STk9Cz4ixwWwuZRdylUxu9F4eTcrrwmEAKmrlBxSEWLmtDNjMYsXLFAz9rF8DInmHtbLf7pVIVxPpHbjLQ725Fy9pR1Z6kWr54oJ03SrDmjx4Ugz97PHfy8fyQn0z9ePZPO7m87/o8QxXr4I3yS6i9A8cTzN2E4Uzs3GPWhfiyCtNZe9EZxLoDAs9rCH4zivFxyVcUCLZkiSRXBPWDMl0Ho1R6TyCUQNsEzACFRoyNMKbyMaCXMG1wp5EsuPIEi98JhB2VA5mjCkLyQ5xgDKEGvuZY72BukHUlhFkwxFIjIziqV6FQwQgRGKLVt7hYYgrcwj0vn6tiEgodYs5ry2K8fXKRZ5hUSk/mP82EDl5ino8ydGCF5sQyF74JOtHYeqgRAaWmY/KXOf81waNtMOVhEzU7XKDtnTKoWvBtIeOS0gc88Z46OOAA+N1jI1uTapbVKnOJmlKxVcNGHkZIER+JLQ6DPIJCp+CtSJZGQwowcN+frHGZ5xpfv8AwNM6SoTgQ6NEdEhPsdgdMx1I9p1HLJyGmX7WENMpmRBbZyIFNhIm+k9yIHPXtgIKZsmjFui01IcOlLYeeWcjxyR96uSm9lNZNQPVvL57NEl1CiLVUkoSdfd8yIy9lGcxo7cEK+27ljpxmrPcx/kxDaqNjUrdwv5s68aO6pTriTFz3hm12gN9+DMNAEjMpsz7GvxLE7HDM3lzMtM1SDE50cs7JOvUJwHZwCnc4gmi3KIhXRoYA/ZFVP3wno21n5p9jt4cEYFtBLLTNfDFnSZHSMnT7Fb/lCdoqikjCGpyWdUWPms5Bc2lLfXxq4zgwP3LIoPIVJaNXGk9knMsJc9Ev4BeykMCwmPoX50YhtH3cxIBKVDw/8NljRzhPgEBt5DAkEx1FY7jorhcYoZ8aIzfKF3G9n238hy0/++HUFEO+v7JFbfUWOG7jgFvV/f+gm8eOs7PrUhHenmyRcv/NPadN/w80ZbN9E9fwXDD3FoLEgGdVTbD6vc0NuFKnpwZMoizhMk/PzNABnRQyxO5WekynvOmilkSEhXGU15QzmQDjCGbO8pLiEYoqHsZmbZE8yUH+wKIFs/TMgP54PJEseY+pPnfDKih9LaROOqDKa5+MvRXnX9fJlEqLQ50cN7tCN944veGNrFWdSriynHEyz0UQmP0D7lB0M8X4+azBReFBUO8SSqywtWkYjQqrhmmKBVCFchaxCVDu0THkoNPgMcSjsHsBzgKUOh4XzCE4xho1ab+9JE9W2GFk0x6EhK8cy2I9qUFWuIg505eTjGUnyqSTTVnGdETj0iU7Y7HMJG4IVGJp/lkMWcqFxNAbXKiOGQFhmaQJZM5dsK1xQjGKVrdRXxwLEzhWPEcE5QcBDdRH5WtPrNLRYKyvWlS5/nTtztMyu6Nr3ENkihMHqDy8yATlhN1aOggO9HaWYmHD1hbhEbtEQh5XQMTGdn3nDdiAxGZusht2wZMWGZudlwBM2ZmbIao37bgk9zx4fqVV7/WK9rJIEa6BAnNNL6iAvSzARPWToZB8sWbKyWoxa+afOzxG9ua7CIqhNzZB41ZE70UFUT/+DhqSupDHKak5nCzpNYZuNjBktXDAh/qNa+R+cQL4GP1brK7rzDrpi6bDKJS4YsRCqOHDykcvu+It5CFDn6zCRWmHbDCKDe9tDsh6TiSNd3yrGkzE4KOwIuE9gx4ddnnc0F98Q1XUAqh9KZ6j8F6F7JlC3TrnRNYbRK3MCIzDPDcGxY99G8LRQL28BRFfiySB4SbTmRN6O2rdcG3XMoqGm8tZ3LQs/kXOD37ts/AX6+vv1dH9vxJXeO7pDB3TQmU5imnqMA1bdV1FAc3M5uG7gsGZm8Wkak/sN0nbHRUrZuTEOQ5R6ToDzhSXJSSz5TP55SmF5FXkPrnDKJxCRnFD4iE3tEjYzEUB168he3AYNa4KU4SO2SmcZ5Ecnw0YQYNcVXWDPY2FrXhU1tKigQ4RoRYYIWpYVHRigGj3cKkNNlmOKYHE1lBVwtat1RTEGO2K6FWEa9n8qmn2CoHor9FiYgM1kFKYLJxaKFBjGVqb4q3iEliJGRWmtiiUwOgNzqAwcBSPNVCWBKBqAyo1LlRwTr8MpOI1i16DNQREQQOWbQn1BcKBGOmxFDdjB0Xce+ipEgXNZayZPjKXrwwtciGLKYqOCqZMccXT8Ky4RUtnuWDxLKi9MQR/diTnyMdLRWm1rE0ZQRkxYewoYApdv1MrxbmxHbvi5NYXHA3erAUY54oTGVrG2Ss9zi271LduR22bibOXmj2nGDw1jmadOJWR33frnKTQlO5dpSrXlp4oO0pIydJ/dmwjlAnuOIxkZkls3zWjGdnzcrPE7jig1HZwnbypYeqiul6VJxzsvc/d2O2EO7HRpVS0ZkdKywASgspcuWcXdW3j2engGnpup0qp4uYyEsg1H5WEhhEaWPGD6iSKnoWPfLWYNl5orFHM2ZrtRsQlYm/PIPXhKRFC5jTnB9IobztM+RO6l3VU50OHfoPlQ1Y5kds+vlFhrGnVyWVuVpyjjmmDwQYgj2BuO23MACSJHya2C3nUNARiaRiNR/OH+pOI9JbDDbQG/O3m8X2cKw37jQ6ullyY4Cuw9/VmCSG94koW5i4r+fb/0E3r0f1C/mncFN4ptchiHdZD6eqVEK+ckDt80ihweOG7E5guoFkpGZ8ghE2biIC8moGceAK3ACZYFFpP7TVmhkJqukJ34xRG1w03r5400KZqhGJnnypnJri5ORCvl6hGXipbARNiMVRaQ8p22VkSmJdLrDjywJzxJrnR1PPzRSUlOlZQzJgcnxHM4Yto+lqxVSWaxIYV5V2IgWTUGsIzIz+E9oDQ19bWrNKeWFYyPCOjxg2PCCRxyJjRVz5MRy+qgxsZAGR7DjGOoNxxHuRRx/kKGc8CA2sMRNo3jHmSQx42XVFWVkpiMsZES0P2RhI6ExJNfZsdYdL26hrEjFaruKF8JKfGJTgaiB/q1f99gEpwp+8O2/JtfVmqC6rTFnXZlVy8a9ZUu6F34M2/e4w+PaM6v+6ftX3N3PLI7gyyyccAsEbPRRo3hgHcOOOPDYRuaOl+0fF+Jnlp9Z+jg8nfa63ooVpeytvMwzVjzBa3Yh3ZU2vazorXHUu63VbPqrOpzLw7zmozMyQ0b3EdOPbTSnIGqX9eHX6o26uYrU+S939nHEI3ab6yy/a8UaGYUtwMZ97KgD6R4HvCSt4GSWDTDW+wmPzwC9y8GNzYyzE3HjxxynpMLUdrVQn5vtSUvVyWIF+LLn+/O4n0WCIPU1T/VzqlFnckVPlK/V0ZVn5BNVnor3mbzRTp/o8X14ncC794P6pf6Kmpuob5AhQzO484ycsXWTAAAQAElEQVSzROD6XuoHypyoZ40caAi2YKZuYCmICoAjQvx7XQWJuKYwpn3h2IUXEsawh625aRxjHOZkGDDMov0NREWX2wacqLJsDCyp/oV7CtAkbLcqlXldZ7kTTK4Ah7zIMeZFTs8O4u82/iFHb50PF1svaNGwwj1iIeFxWM03fH/RS25+ZIqTSQ4SszJYzJHGpiNVPBnzyBLTMsyUP3ClUZsYXv5tvEIH64YhQFO0WsP7hUcjduaSWxyozxb8uktCmFcUzmsGESQuQ3FPLSsPSnNbg+1Sn6ORfua8nxClaMrQpOx09HEJ0JQPLEtTTufJO7WAj6z6R9aeAuVR2dIe5RGkHfSUvr/Gan4GpFZbsof2yLwkC39skvNYfI+9CvfIe6gffXbqF95DLV/3K/+heq7EIsmomik7ph0eVcPmk0vVCOV3ndLx7JHKvSXf9jDu8MZt4kKeihFHYqtbfpwGGHKA1dsZmy/9g2QLDoJz1WAtj8Wac6v77Dty9Ru37i3sXJbEhyCpiwOIMB4PjIx7+6mC+a3tmKi34fZs1ne3o8di3uF+KCs/VNYrJan32mW7nqPA6coP+MaqEjfwe+AjOYHn/aD+SFp75qZ+cLn5dGPpDg2pygSTrIcrFaovFv4mYUwcOxThRZah4UVaE1OPryxNHKmbqS3C+UEJLVMZtzv/Qk6Aa3ipwFx9CdMuRZ87H58IWrinFvZVOSxfh4zVr+hVV6Ds2VVZFbCtdGvHTWVBCh7sYXN4jeXHaVSdWitw2IdVkVq7XnmhulfEPQVjRiiEXH6FzSjEs6wASUiFD+viXwMVVmfTeFCxUSfL1qzeMfSZnfoF60K7DdY1sFuG9j/ww+o4ekd3exCU7Jjsmsb3+0XANpWruQHqY/OIqc6GlClsu73qGBQRrLUnydOezyHegU6L2DSJP1vOmz07DSJbom9FJ7X18jDvNrORezm3WG1yi3cVHWlRDuCudSVd/XMS++2fG/6Z8ere82v02e497jZ7X32wkr3vQmrlnXju4ahxzjnfMI/FqvK+kotcsWOvisBBygs9TdXbjoVG+eceBIvPeuDFAztE7xpvey8Gy0GMG+GsbsB7wKn0tR4+BKSTwdqO+Fs/+TPxR/7sD8cf+FP/n/gD/6eH5Q/OWOvm/sE/9f+NP7jnTvuPfelH4id++iu1kbf0EvVfl8U2Jm5k65PfDsb2ZehA58Hv8Fuxt956P7XTpvWp5zt8k94vb/ME3r0f1C9e6I7XfTz0N9XrJLabZTODex2fG806tgEgWW8gvbT1wyYzQzPSzIxM7ZV2LovaEJKRWmVrhu1Y44CwVEf1V3AavKi0hbyuA1euJh1JzargCEhEJvzQABuBx/PTML6C+nYNxRQnIFBTP+BHMIC4fI4nzNKOAjJhKVW2VkLVecHKDw/3XhH5BBEyqr7AOfErVgC+9nJu2YUrV3t2RN6EhQingixh5EjNngOteGjAic0H5uTDo/OoIltkrLogWZDN60UczBvcoNojjpTPeQjEsXQk1E9oaAet2lQzhFW81tAgjofIrbYwdE7EMK1v+gGdWVKaymVVNxdu9XiLC6F85Tm1Ti3VpwP70jVzBy/2HlM9zUWYt1dVPvEmS4RprRyMg1q9gVURWTcJN4BINT/8etRUi7NMYxkHNkMfWnXNewXyHnjC9j7qo6p6Ox5xrpN59uPOeAZlZtV+03kt6nbva79X/9j2NrdimfdyCusQ54dUhp4SXVrHGnu+rto7n9r9TKr6HnrEHlE9jI1TdmbvUX6EnpU29R5Z4bg3KvfoRx05d8Tjefdq3cOq/jkibBzIT335Z+NL/6+/Fv/n//uPlvybf6X08ieO/29uNv5DIt6f+3//WHz5K189Ngrtu3lPmluPxQVQDR1v+W9w1Tan6vuHwQ10Cm4OLbbLj4O23+uP7ATeuR/UL8dL95T+Yd3n0ncOd57svuFweXCsJy4FpFdFJTdXoGmFzlVkzXpmZlT+/sKB6Ht6hl1XHL27COkHilUt3mvUTpOfOQ0S6pdtceV3RAnyJrzU8FZBMBjbj6pOpLG2oUgMgSldricuG6RqZaYw1VLcpjAuItGKMHcbv0QJKqJMMbMgr+AYU1sRT/HAkWRZgocYMD8is5CMjH20N8N7yOeTWZ+eA7MW9nq/gLmIF4W4AqVyUP15qIYQxfYpvmasfjJMi4ywDK+3eWNBMHVk4tmyTvZkbwUy1bvooZGKStWas4R5coSmBJR0ZUVmQl/iMlqAucJM4jCL4lIyM4VryowjKq8JMgMOepPTM6F9CLEPOlRP06aXFbfnxdBWF74xL6bUYn9QsnytQ3IC8G8Bo3cXCiA3wQOsy6erK+kepk+iEq7kze/arbfQpfcnS+2pm01eHen9HjfqxbzX04Wi+/OKHP5D+13r7v5uH5XK6nqtC31o5bofij2O7/WrH84P6bzdbuxhvde7svR0aQvqZTav9ZW7+0rS/VHP287fbfiHv8orj0iJnk5K3fkcM6+5+EhlvpZ1L5duZCu7BbdeTNi5u329jr3kiacqW/k4nUk8PE45k7bvMaE3oPQyeaCq998a20xn7D5fDAbfLx/lCfjH60fZwHXvF/6/WtrQ6wPHjeMbzYuIrXV3YUrVs4dBGFDaU5jfxtL4qk0UwfWdrVCmlgL0W3PE4Q6himmGJGspTKvIrNoeHiYawZbkFDGC65Cr157WnryEmy+yZtWUoSY0mxiwxg7MSKa42FZJh3jiO8OX6CMwyiJcOac+5gtKsAgpcZp0znrKkXfkpDym8GkSG2YDDIISaVzj5ZZpcPYo/IFJzQqNyFSOJp1lZMFgqmLHdkTmjDUeqf+Ex14vhI5gsKaMXbNLiQKeRG0or3StPlvS5Zqz9hfA1NkWpM9aPbV9rq4CJEuRUrECCmKl+xGZZXtV7aGEjNSKFbZCwzTtJ7PmarR4i2gOGDWKypq5+8RD/23qxFwr5lDM8NhKtj2KM1U5vRY4yC2zA8/XD+VRE7mpdBe8Yd0DMp/KrfjwBR0VxtZj24+Vak7dA0cdrMfyiLccNRqp3tq7r5/DuWaec8bp2nW/b9d+zXwV/znXPS577X7Z114f6uBS6EKrWhdwug/3+VjN6iuzdJXa7UJY9713m1jo6asSr+/co8dqX30tW8G9if2z323RTnPPJ7BzsbvmzsPW1tBPAg7QGtvvMxu1ULMsrRtxMxXQ46YNdHS23/hy3XxuqBbUyHSk+ixkeu5pevcbe798pCfwzv2g9mlwoyDL8Z2le6tBtDBusH5AsM1/aFEOU28ZforAIoXf76mXD/49ycwN3m3gMTOrYmbHSw8oi2FHj7diBFDqXcqBhKeGMi9PcRJWgmaYEx655QI4PJcBD1C7DdXDRI2hYpqEUYERPQoJYSN6gLVHX9hg+ihESXHDcuChwWkQ64wwJzQmCh1MTdXfxCikXoP+gmACaBNVkqvVfpIzrcpLeyyioSRg2nkUMoTUBMfaqk1oUmd1QDilA5RSIoHEHAlumyDGEJKhJRhVQb6uZxQgC0Oi6zzi8j3FNdGOlpMj/zyHaihDZwRua26NTa7OYO7IXkFUOaFBdOA7fvAV0sRHhuxttovW5+YINIz2sV3XxrGseCdUyJ4X+bO3doVoajNNGc+b5+Qj51VqHFn1Z9nN/zDmuvSZvPu7PcM3qjl83jfB1wY8dUBPxe830r139Oo3/rXqcae93qtj7bPXbuMj9zDwuHc/xzEezjs4t9ZDN+ot8yGE69r33u1zzoiHY2fms73V/ohYdmicHPk9xWvzqvMSO/mKrea32pgKXUude5nRK+9Un0KTt5kTeYvqsvne8yl0cuJ0vfP9Ge/HR3oC7+QP6hEvc5z+DfV+h13PSzHNWA8ecd14vHFsykYjepjwMlLe0Dr0pSl7yO2528YADg6eYS/CpY1pvyEJVTUqMGX7F4/t8OBnTqhXuFLCUjKnTEpITUDKDwpZKiKXXFSYRP/2yjWWthVRAFt5mnKi9osAjTXSLWq1Bk4xlgMgoYMwHhqTMeuWYk3FYrGwConT6D4AM5uRUWYCT0lhkkj5CHvI1MxsHx1m7D07HCGcHHF0sJnSQkJjv55McIFrplgzDywjiiIjjl1gRFAJi9iQFx65rCgrp8azrcU/aOMYhlgiMtFIzIE9ph2KRw1grBkql3VE6j+EkoW9yjDKHyTDVmgQGNIPTEKioFbKA9QDVoIc50h7npw+xwkW3bTwtStOSLhm4R9m1ecezygwt5w7sHHEGYsnRuU8QdL75iHG/XzeE2Q81QuXCW+XxvbcxnZexHFAj8XPsfv9xlsaey/79V2371jz+zyvvHfFv9dH977H+rp27J595H6Nn9fd9OO+ud17S7jS9D188K/BIxKPXeSetm21ZU9zJwp6iOvvWcXXNPGSvIJvzmDbfVf8B3d7NvHBCu8Dr/cE3r0f1C9HJP9l8unfUM+LTvQIEaKGAE37vDmwCfDAXh5GZekbWsFpDJImp358ElMBcods4qgWhShgBWaOl2KqVmZHhbcJd7fNHpHZ4IAxJSOntRT9yElH4Eo0BXmefhgtfIidig8JWqpfGECbKzNEDq5Ny5yTZI8fjBhZNH6Y4Ur6Ejoi6IHZ9dAINGlNrJKTU5Cvfcez8NPacfQRx+PLE216N6v+zbI/o1a6C6YWxSnnxVmGjhOpU8t5Mg6uxcWWdxjCNctXpWVrfzb2NVcUd1pSEFN6n/jgysV0H/jN2ez+/BUq1AnlGZBvLchTvVlrUU+cpRhydM08axuXmAMswgnTu0x3xK9IbMK7eAcFNAVvqwsIYu42/mNSJc4Mf85n6J53ugZ1ffg620tdWjrit9WuscPvQq0rt+J9uoXVOiLzHk50sCy5pQ3lrjAfgZ3msSfXYdDL8Npxfcr2m4Oudw0w3KMvYkjnHBoucnuGoAh9oFsOnz0aVcXaQNdRePd55rNPxY/MtsCHzqT6rnKjg6qL2X7XQYMf+09v8qenYkcfYEeeMgGWiLrsMmrPc35Feu1rbR9NHXLQ+CVV69hzrOuNOF/3OU8ZA9EST4wTZToopLaoArsN0hvC295F2tUTioW4DZbN6XoNLS1jxWSTpvcVineQfkrYfHIhZ6abq5o6X15Rsoy89kXHsO/4QP1t+2uPXOCqsPEeqPQefvMn8M79oH6ZegTGyPFSFtevuw5VklKSdRPJnS+K2N86jnvRw1o6Q89GZkgFQ5ZfikIjE0+o1IAurUQBTByBTAkI97GSZBKT0sTSAygLEp5MzRFtSw+qalmYCCdbL2LRQC1QFZ9KEEGJphxNde+gTObEh3JwY2pVneYIBqsyMTdRsiaxcJ6cqFEWEaQ8Inhorqp0rwenkPbRCBnqgBeECO7Pe8rxPCrHCSfvkIod9WIbqbyWyuj10CFOMLKWug3kaIZiexdlz7VUMEz1DYGHFBIrv/2YQ76mbz7l1Z6EUhkpA5FibmYoTY0JKwAAEABJREFUGh7b5vZ1joo1dcg2fF2aAD5YSgb8jrWuEBFZ89M5Gg2bG9c+TD88qkhMoilUU4Zm6MnWFUegw0Oops252J0FM+1VxLXLvF1HQfN+KuexdfI3Sua2l/HDr9CRg595xE2Pw8/UZyJ6vQ8iMjuWskMjJboPxcHILD72U9I1I6pGaNweDYXPNbUFTN12xJCIwmKOo14Bld+c1ux/3m/MOrpP9K4mXvnH9UVkdH5cRmYa6bzpCitchmdm+ZmlDXppH53aJ42yHH3SY+GNVZkD2/2IjEyuH811Hfkxh8LTQqUWRMqz7NqrbGB88tDlD6mOtwbj7EqLcHdSJzPVJ9ympI2uH4F/1AFXStQ4cHzwTPh4d6RDraG4hBYwhA0QYruIEq4tA971OQVTqF4OeyKB6XfdBZGgmOtKk9y27kOQes8oYVJ1UlF9xHm4tniaK6AayZ8gdRss7DUbL17k/j9LUtXdgxrWNLCflXoKxxVxz9Ltc/1y+eUk9X5+RCfwzv2gfqE7IlNr/w01NwzSNxgHlQLw+2bDBm+t8Ly/IuAGQ8G+CXElPC/cozLXzCR5udMQxpQYQHctlQVDZRJA8EAjTs+jQprx4FAzt/GhGp0x2ph6KNYZY8OmOQ8hE86My9QUoVa/ZGZIoOqxbsCsEYoUWit5XYFYrEEcaUBfSNQw5MUBclPXi5OqTT1o+GE/zmOedwrlTBGZSqua4HIE4SMyDWJjDFUdAvfZPhrpGPYQH5/+Y9qhIdznKVNzSGKL0kNh44T2tVW1iHAN+gqNIdGc1yhrTnAEHhoYG42PRKyziJh24e3FHIWO8NazoSN3TFYrfCQjJ4TnNBnrOhwrRiYaMbgtwpQTqiQrQtpuaMx7IKwbnRrlmuIphzXAbOxLVY3mxFOj+QfvevRrW9W8xiqrG2kNerYz2aewqlE29whsh2UQ410k8zzlESt+5XbOGatYYUpSz9jF7Rh4RCY9Hbrqh0bxDl+QDrv90un8zCSoH+co7DHxsNYajEmbPJBbqbox80Kj6sk4zf7BDdg5fY2HL2Rz2H9zSdU+Vlp0Bw8pzYM3AWHkgUdkZGacR/vFJ4wU58DKZy0MC+Gzpn5E14ltNIauHou7UabZeO993686pLAvOrRv54TH0V/XMPzgAl9CadU6aAK6sJ/njgi3OfUp5kC4DGEk5tAW05LaA3KdgG65xsGFUUMKL5wDEOfhnu/gZ9br917qAbtXlfPpnmkLufLc8w5WQh4f8h58b7+lE3jnflC/5FdWbncQT7hdLzoWtIT7R0qv0KjnBAcJQ5EQsAtjzQTDKkrdzsIKEllz2WecNiKExRyuNe2JHy998ajjJNlNs49TL0osC1yMjYqLdKh7VeZsXmoFYSp5920LI4RMv1pQlTIUEUdThgp6PbQ3PYKp6+w0lzP9sOyKExZwBC9ZIozHMdbnLN56icgWo1YZ7kHa590oPwNVkxhK4eoLBxGg2WyZ80u9Yl6dYOsUOy6+YuQe1q0HguhEUZKD3fcDmsur2vROZ4joUm4Fc7tGwULgSnlSt1C7nOXuFqgVnmTGZAnTlF/VCuk9Q3Wq98KD4SA+oq6Vu44aSJLKg1oCoSzg8molj0hdv6wJZ5syNIM8FrYeV3JomDS1a3gR8Iy5qMuYSVd/XuuMtvLHogb5HBtrffQK0k0eNvGhbboGkUMUOJw7VtdDI1D0KToNHwFr2f22S9NDs0LXEjejeNVnBTMzNO20tnNaaCZPyMMO3Ip2P9e6dcZVrzlkZB7YNAUXJmPNzFtsBWOP7XYEacP3XfWIH5cxKrSh5xoVOLCjRmG7j41UTnj/0Kjrj+nn1Md9ufew54fG4ae8njTdfuuOUfeIs/dR4+CUBa+siFnH5xXHmLCB9W6Xt+NyT9M1rrWn/+wap4pRfzMdNU57q65mBZ5Ye+/RF/sE/8OEX8zavdeqMZYVUHwNYEhswwF9iIJmjfHVeCHvI5nvN4137/Bf1Le7fuTMf/LBE576qNC8TdByPcG54XDAkbb7m9ycEAujb8iUHxGL33hEZHjwcmnbgHGaK67jDtTi8ExwDACp8LYW2FtXoGryZHCJhV3WStMOMjS5PNfAbqptfeE62ODUirkvuxmZKYt9JZreG0hotLbhoD4PAhFOC42CZfRcSQ1I38PYSSHmqiHefCEAI0KkWBGZ82A6Je0TQ+LoK45RkfK77xGcjzAA14jAjMvYz2pcYtsVxL5H0wrL2OvmDKIzUp76YH+ZmvJDKDvhDdmhgcaXyWc6UfZ3fw4NBW1IO2K9qOVFfckUzxmruSEq+Ig1cJcjA+4Jmw79KxyqED1UpqK17qHTJYg/GbKYSpQ6bSVnbVFhMTRJ9Bex7OdM+OYtw15szWmrYLTGvkpm59NM2Qu6kBtHI+dw5cbcv+KNUTvWqNhybdxinevw3eU2p2gP4RV9fK1c9j73fM2Cx+c4ts8M7MrDz6QeVgn3+djKX8Im3cMc0PJwbMQ1hj+2HpV+msRPwGtwxtAzK+lSmefrBwdCyt7IAI9I5dzWq5TCM0uDZR42/lmuMfmXd7au5JzSHhfZ9o3melSrcdyQb90g+gYALBHd75byLuueJ6LmhXDf3dPuM75m9OXL8TEXud5ze49tw2nbSSyzSfBp6hfKx4m8l4/mBN69P83QkW6OTP205kyGHE3M4MbBaJ+bjDgY0jZxBExJf/2v//X4/Oc/J/n8FOySLyy8/OJ9Lr7wBbifE7+keV/4fOEr/oWKk/eFaa/Y5BKzrJpVwxj7b3jXcEz1ej/7cFsU+/y1/ozdz/m8r+lU3/mfj8/PWnWNXI+wWav3uF7T1b/pz7WvtfA/F2ufdd2fi97n0GCbmPv5B3I3nvv+vOo11nZp9kbcr2vCq5gx9/35OK7vc7H4jn1OtT8vQR9SZ37Fyz9qlV/7fC4WftNH81p/Lj7/+bNduWAI8ZLqA3vHsRHwz8VxPZ/TdTTeesewP7f4v+f3/J74gR/41+Ov/tW/Gl/+8pf1dPUDKXPN+eBN1bCZXoQopilDcxn6A4bc65cyKfqSCD3GEryosZkFPGNde124d2sd5H6tHFl3E46wrSPf7mX523/7b8df/st/Ob7/T31//P7f//vje77ne6Z8cer2X6d+U7WfrvvFL35PIMd1fs+T1wn/i1/84ivn3e7xxTt73cO+5zXs9T139noY++Irn8v9vm+v+eE9n8P9Q3/ofxt/62/9rctde3HHxT+5+zOy2yLt7kM/4uHw/S76/bltjgm/ifhtP6ZPOdPp3If6eqzeK8Z+za/5df/q/+K3/LbP/dZ/8V/6V/+l3/65f/3zn/8dP/o7fsfv/Knv/M7fHd/5nb/rJL/jO3/nl7/whd/573zuc1/48+J+SfJH/8Xf9tv/td/6W37bd6nGF36risj+Lf/QP/yP/KFXbOM9/TWeAD9fX2O511dqnP5n87qubnpueCkjaG58vvEQf+sSEQnc5oi/+Tf/Znzv935vfO8f/sOH4H+vfOsZsy3sD+NLOk4eMXBjcCRg98T8jk+9clXXNnrGqNGY6+8xcTrmuort/MasxSX2UA3XaQ51ZJ+w9okh8qm11za/Y2jJFVu+Yu5HumsQsy2sY+yBbZw991jbwsmFB9/cjm16cS6YcdVwvmJXH9yYYtTHR077kC8xrzV8SfM6Rm5Lx9qnfvNuYqq1eNjax37rDXMN+a2bh4+wT2NoY+JjW1SzsdbGxbGvePvS/5v/9R+Mb//2b49//B//H8WnP/3t8af/zA8EPwznY1Z/SaTnTk9f9KNoO46fyYPnlOdWWM2DsWAZ0Pxfi8iOB79YO7cqeXWirW2ZPGo1epfXQfU7U2SFLukI2Kqgr2Xzbc7lXnn4vIv++B//4/Ev/M//hfhn/5l/Nv6V7/7u+L7/4/fFn/y+Pxl/8k9c5B72J/7Ew7zvuxe7g1332f27e3Zfe63d7vhDWtyb3oTt+67rmvijffQ+k3uqQ2zid2s8FttyXVPcmxrCHBP35pqEdeyktxzj8h/MVaw51qp504Owju36wZoX/mP1Zo0f+IE/HT/5kz857+aprjf1/jxB6eeUxwMBQ254gC07UdjN33oLY3ZtbMtWdDMdig24ySuG133r3nel6o/xYy/kjNe6fOYzn/lDH3zwwW+T/vZPf/rT/52/95f9sv/df/cf+8f+n7/21/26f+dbv+3bflry5f/Zr//1/8Gv+bW/9v//P/iVv/KH/1v/6D/6//iv/fJf/kO/5Jf8kv+9+P+T7/jMZ/6pz6iA5m+R/u2SL3zHd3zH/+G1Nvm+2CudwLv5g1rfYMnfUA9dy7rBZV+nH3BIBETUxLoR8yYKR/Wj0xzDIdAc+Zs70YiFYSChIa7WNV0Pj/gWw+0C/fBCa3G8HeXRY7tXzR7NX7wJEFv8ieHbVF3sXYxvQPuLKkAz6B2M3tExx27DmfChJsF9qpDmEZtWv/TuxshHJtdKRM36DDsmrXnTAudBz/Bvgi7Gb6YyzJFJHSlP921LSxNkUqtd7wEmAevrkbt+FGLvAs81bCiybdpma0XPkxwFUedAeeAI9enN/Uy+lC/YuuhezbflMKlRi/xJ5ixk/vv//r8XX/rSl/Sj+tPxHd/x6fjRH/0rwVglxMFHOHq0BVw1+GG5uAoAx9qrI0LFDcYqIgzfgi0uavkyOqduDgGavn7pfS7eDvaljsjU35iP9uH4CxbDHylGpvbHiNZ27iwjvvrVr8a/8X/7N+Kf/+Cfjz/wr/2v4i/+xb8YP8Pf8q8ad9LWde+xfa+xByK61gne+VHjFD85EXfoOoWooSD3E84600s+sRtR3qkwOWCT6Jrtt56xVuZMp+3VAzg10cisMRWIxZQJ7mfreg6KNuOygvrL3eLmi9DnLfPxuYpM2tWfcLCHYq4vbV8xTKnjc5ADteNyPRdPnmuYJEfTvvRpEkcEThWPXtO+ATkX364KWSve82ZvcVasjQe0qVquNR+gFyx+GRHXPD7TYIjTMZnXo4TxtuWbvumb/jPf+I3f+J/81Kc+9Y0f//jHv04i81Pf+A3f8A2/8Ju/+Zv/7p/3837eL/0Fv+AX/Jck/4U/9sf+2P/wbff3fr+nT+Dd+0H9kqa5w9FI3/XYkiS2Y22DK840JJ8HmRcEvlw/XGg4/QQRt78ve8LEVx4xMAHUp6j1xKiHLGziop9eiMDw0N2LbepLrvmOzSVThguW3rl7TZURQXMajslefNmKHnP6lLbJ0g4apjDN4LpDw7a0a07OwoQ3z3F8Scdl1px55l6C3TPEDpkuR3MdHRg+vBb2JJ9YY6137m4TJwf9kMB3TS8ROx+IeGjYbkf+mo2JoFn3RWMitdla0JpcUzvkIvd4cODS23pmICNK0IzQoln7xzGMyYWKUEOup2NaVPvly5fxf/1zfy5+42/8jfEX/9JfcBn97KTq6WPBUUbw77hpJdNeMIbY5Q25iJRmplBc7RPixFvP03MAABAASURBVBoCNaMxCobG+qKU7al8ay3LdKKAnvJd//C9reBGMuuHNb5MlKQK8gcDOZ67DZDZefyYfhl/5k//6fhdv+t3xY/92I9Ftx7iRI++jvbRWx+4FvpdePXhg3dwLoYnyfbEWy0MznI6Kg0u1XN3V88N7vkTm6rSp7PTKnC7Tir3y02QfR3Xgg3BNeVjhx1bDy/ialb9ycd3PfmcLclgaEGoOt/pOIZto8Jerz6gME2sswj0no3Kt0ldG7Xs93RTqvmoy4W/AhEFhofrE7dXS1Mbtj+dqdafFp1hgi0vzbGj5eq7twn6fu78iSml5tUXT9Ox/ZqhIb6uJpj1+OKcplzy3NeM9ee9+BtXfegIB2qy36j6wR/8wc/qh/J/UT+o/9P6If31+2YvXrz4mLBv+Pqv//r/hH5c/3w4P//n//xfunPe2+/GCbx7P6j98MzDWTf69HlgdYfXC64x6eb182AtUJMUS9t6SpShKYBaQ2RNb4u2oTAxKeeiRV+2DQACJLWNlk/NtY841JoheceE51oHZAvc+arV/TiwLdTEtVZxzYBLbjAM6KioIX8qAXIUa17j9uVoUuamLfZRWuWrRE/ywN3vBKmBuV5eAJAA70iHqLWHSXMjGCKhHF9GBPviouMywKipVJfZw+BBYAdlU+tENqDLnlqUmvI5E9cpxOteEttxDEWVovWoRb4BLR2Tub7UjM1ceqUW1+T+Jo4yj0REwMkHQwSyn/Pxpwh2uekuBa5SbLswDHD0Jvyb6t/8T//T/lGdJKzPPWJtR55kzJhMb5uhwXUFlmTGhdakAGQ8a3Gwkd3fYEInMU9Ia+8snz33+viCM+vHsJS8iNKFhUb5IfzAYo3ahB/Y8F6+HPGDf+YH44tf/P3x0z/90/rsId5rtrHKd4sU8NmQIyEE1lSThMcEiONahC1/GY6sNO4HkH0P/K5nWwt7XjlgCp2n9jwD83p3kF4mD5NQ15qwt2+7m4UL1j2Dg0G2ptBFuueOsw81kJ3acWoZX4C9WHjEMq8UAleMXtlrx20L7N64DnKto86LPmUaRiNKCQM2ihca7CF1AHbuLOR584Pa+5zY8CYw6et91D3O8FKLt5BpzFr9TDfvpg68GWwuFSaEGX2djZHigJbGZN6de7xt6u3XTz2wKgALKe8Nr3/0j/7R/75+LP+iFy9efIKtMnmv3G6vd8p4+fJlfuITn9Dv6m/4u77/+7//n4L/Xt6dE3j3flC/yDFe6mtXN46Pab147IXfKfu9RhyfByIwogY4ZONeNrzMerNssTbJbdsP+HSstIcmpUM3foRAzWCQZ19A2/h7X/DAiDsfQHyURcWNS2sago8BTp5tBTUdIh2bmDkQANBT4Exz5eAb9yJPWlNGmBPbAHdJGdYztvbDV2xTcbyghG5Jmxm2lde9F3B8NK6hOPhUwZ74qmoiuO19ceEobkTAmVB43ABGzStLpUmA18DU3Ssh9wKOg5YQl7qd1BO6cuSTJnXat+PERF9z+dOY6pTLuTS+J/Ye6IXLgIuccDlgCp+m4LXX6hHiiB//8R+P3/SbflP88A//sL9/QcklRQcZ/hhJLgDLwt9aD2rpzCqkzDKCWMgmHF/LUEmnr0INGD0takP+iEWVR/+oHYM3tDTWOqJqZ2boy88/pn/f7/t9x4/pCscaY1nTaIICmrNcxbbQAYjkd1Qhp7X5pyJiNL60DJVR5HYuXJzb6AWZ5J2qc1gkhwnaWPDJ0Jme/O6909a1NiA2ptTN7L0df2hP4Y4re2kM4YIenFA62D0vbObiY6Kbyw2NTW/O62Brgs+Qprfuc7qbShMKsKeUqRPqdoDrPp8B1OJrE3wnFrNWgZoHLF4FVGqzG1t6i7XZe7kYRZGVcBjwCSEHKmsDBqSGZGvKq4nNuVsXtFawdlK/QYabaeSN6a/7uq/75k996lNf97M/+7M/+eUvf/lv673xs5lHM3rPDMV+5itf+cpPyP7Kxz72sY9/8pOf/Pqf83N+zjd/3/d93695Y439x7Xw13Dd79wP6pfj5Yt88WIk/4b6dGHj5JWjm44bTypCC7YfFtnBUI6mnm6cEocMlr+/UU5wOyRgIzOFfTDZa883xiLZOdikt1Y4sNGh+q5jp1q1L9wcEolJgxuTL5dUWZUjenTMoADz7RQHkzx0y/LF72sBQ/AHuMjUkvIEctxeBH48Mdybkqhje/I715jiFDNnxq2Edx/NF+QQfBsLsBcLD137TVJUWDh7RQ/V0IwKRlgbiBqy6WP1WqhXhay9qK41C3YHsYWd9pTvetLMprYGazHG0jIDuNMM9xw19rrY1335fIsZK82c2WdcRsOn/Q7O3/gbfyP+yX/yN8SP/uiP6kd1kRKlvUm1CR1D2lvpPImFOEoSus9UhyJryqgASU4o97TCawBe2+g9hm8RqGnTy3AbEccG+gKLkH+UG8Gg3Uz1V65aP+eQp/8aN37v7/299b+IAu+gqASA1I4dm0Sotm7ciNgITtGyQXUuE5iq8mKpzRA4p/dSrenWNptfhTsaD8dnjpUacN04D8cEKaz1aAe/Yw5o8XVLM7uWOVrMZyEoMVe4zKfnlreTXUPAc8uIWmfR9ZR4U2PGFPIfCslpMZeAANvSfZ0yH50nnmpo3vCb0zF8PWPVc7MVdIutGxdIT+TIbLS0uGXUenFvwUmg1jTdA/apNg5gVdCDNO+PC+77UTxN1+HFgk0aVED2wl8igubhtqMETKkVc/7y9GAv+40b+oH8Kf2IHl/96ld/Rj+cvyz7Z3tTsJ/4iZ/4d3/qp37q38XWe+WrEv5hbH784x/nn4J8XXPf64/+BN65H9Qv+EeYnAs3Ozd922hu+l3zUPlBE7kfJl4IYNYiw1FYlibGlKkERjQ3ehCcdvcQE2vfGgyZXNdRQJMW5puhgk2zngQrLc4rWm0jkuCJxMLiqaEkzeK3oVp72nKXoShcRNhUVUM+5ydG0KPc9cLDBufcycGui7ZlXnMK0QqAyLxO15gx9uq4IS30YY4WTffD3uyJ3/x7mlzwva5zWFSbmEW2pnvHxw4tO00uIQt47984WNtNAsMGbxuf2mhfB4YEjlSHMM/ShA1tyHW0gWZFp2FcCDxEJm2jrCfN/n5GBlh2gvyuIbOmgEnhR/W3fMuvP35UK1Sc0CWJlBkMWcH/Uy8ed2yelYxEBd//cEKBTGGa64cJtoNadlsu6eRgBnk25nLlGhaoiakvKanpyGJybJmFofAjyo/LIL5D/Jj+7v/ld8fP/MzP6Jq4kD2KfakjSlyLXChhXwtcSnCx1xzj4qCnikqM03DeIsyQ/FVbNuhUugh5y9lsMCWhhIbrYrRssYaai7/b+Lt0LXNY7tQK4YKdVh+QTS+N25nLPYyQyqAOuQLPSOyU7qP9o+i0FNjLyZ2B4HLiodHn4biSNG3uS3OI0Qd+v/8WjyBOa+xNyNlcf/aNdd9dcy9xzyYP6XpwuoYxHIEofLiIbZYpogSHYx1qSYamrGOuvFkMv/uEBZ8QGuF8wC0KGJsOuaE30WBTY29s0Q9q/dfygx/U+s381Z/R8tP8qNY7acxNMb8qzD+mpflBDfZC42N/5I/8kf/e5L1XH/EJvHM/qEMd6U7J8fJl1q2cOqIpvr1YEMFrTh/FQ4J2THl6JsK+F6NecBFR9HQaWguYHyghuw2/mgorYqFhfGrnCSDG3oLPU7FO3h92SPROjNwVw3EwgtrmqAa2Lww75hBXM7yvDM3j2sQzS6Br2ImQ68X1ItYPl2CQY4Ic2eTBMyRfaOCHbM3wvoAS49JBAD2FXCCkY9jgk3JS7GlABM0ILZrBsNaiGeBdLxgURbfI11yUzvE5E2ie9Kn3GePaLIp7qoBmsK91zDH59mRTC1m+jPY7z1pchVZ/2C19Bp3HnhbldExmgNHjqmdD8NTEY44d6rrUaJm0Uk0u7+66UfjnH/yo/it/pf7XP3xN1O19VKDoGZkS+eakDImmDCZJaKRR6R0mtIvCu/tcO/OaONTbObso4wQWVlB/FF/60v8l/uXv+pdDf9tUgZ1UyO163d6Mu2DEgpcRr208WPLBgLZ+1dhjfJV7cD6Q1/D1nBvf693D9viD9isknvp4IO8Eb07fRA/28QqB1cdW/xXSD+qWv0wZvGsgdc+nR0NxYk9J17hL38Dmdb0tFNfY7t/0tCWu81HRzqmwfn80oNgbnvpR/Cn9bfMn9MP6Y5nJPxWji2SwtTQqpI2Lr19J8UL8F/qthItvzvvloz2Bd/CDyNB/Rr7Q31UHTwPSh4SdIULUkG1HOiXw0QgP+aSby/NhikBi2M5VVJB/eBqTzzQmA67UmuZ0cKKNWQtbWjz3IoxJLfrAbiGOLWrYlqEZ0UWihvMUWLBscxZQvNPaHGnXnsHd5swmbCXqoandgGznbb6JWsAVdjtyj9ncRvAR+fA7wbaw7mVSQILaNrRwflKmtW0H8CI+r8bYQKIZSMPWAMi+KbbENRTTXPdH287dFtHdyt4vm7lPguK6nrSJE8O1qPAVMq7lVFN+T+op7dTb+gOCA818nial5XkZD7J+/N/+8fjWb/3W+JEf+ZEY6olWQ9enGRxLaNgGlN3TmJdG7mh6vAO/XuihTR7CaXrED/3Ql/y/5qG/ZXq97Ty7Gn08m/x3NvF1H8XdenfBD3+uDz3rrnhnrzuQqfeWxV3GPdYzMdXQc23y6vmhZ8Os+0vX6Kjfl8tpY9PaF28qzH6f2L5ZLj1d92v+heZ3ajxeOV7D4G+X+UWsUvwWS/72Wf66Ov1gZgIvTNxIDYGpH9Wy8qZ7OO/l7Z8AH+Lb3/WJHfVfA+fw/2OX/T7R/cR9wwPnb2cVweYLGY2E+GgErtzTf32vElAsSvcEswHZxlxWQM8WtmRRZLAHMtnhouKERvcn0/uLjhmrJ3uqK+0ULc0JDPmn2uL1dG04CCBc6eajt5D3d01xPMVvbbPJBrXgK4CSF3uu4MO3Ex6baf9mmcXMk63ZlKU7toB7xp6I3dJc/Gm36boT416xyAfnrGTWnAlgxLjuCTnOZ2eDhYBJOCVASHlaFaeWMS9BydoeHxEnGNjSKETmaVIHoOnYiLlaTrh8NuoceLvs3N3eOdiPxYg/JWrjx3/83/b/oeKP/Fv/Fh3F+m8/Zm1R6hkIjXm+xrwcmKyPcM5mTx3cYhz3l/Rj+vf87t8dL7/61RP7zTrXXvrwHtj1Sn+A9uHh52wgjuaH3+OZmftRPLnfk4SomzguY9+kQ8+o1VTr5/Lv7HUHcsl7y+Iu4x7rmZhqXNt+6McqD8deVam7e7YJdmHsGV21N2yG6p3ajvQditDHZ295ZQ1/4V7R1+brb6Y/rh/QH8/Mj6moO+eHsnzbU+vvF19gsvC32HDR/v02NJT7fr4DJ+AP5B3o49SC7hzdxfwNteDUfTV0twuRpylfqyemQoGGB4jGxybP/gSmCmp1HjwEbgjU9I9Q8sAFl+/JAAAQAElEQVRbYyPNw7Y4wZYXx7HA2RDBbkwaiL1kHr8o5JimxXuaJFCTmstV3LnS4Fz8iolLrnHZxFBLlAPWcfLa7ppg8KGu2AQcU0AzqBNzgO/ctuEhk+aUFdsDsqmxePJtt7ajZfpw1wtWcM+ujd82XGyn4iAmRHBWvu44D+OCnCPNxKaObTncQ9iIXJSlOTH3ufIMz4Spznn27iwn8jne/Rptnjcy4vuZvpBC5iqO6Vo0Dba287UvP/Zjfz1+82/+Z+Iv/aW/pGJZp5Iye26919ZaNTv80eu92e7mjOkLMH7oz/5QfNd3fdfxzzya+qb0OqNzL09u94r0J+vdEJ6zgTiaN6lvEnhyv52wDvfa0TP9vdZzUl6V/5yar8D5sJf7YNuXgtsz/vWf+lj8iv/Kfyp+5d//n53yd089/f86+oKZe8HMgyuR/d/8L/+i+LpP8Dvzct33vieasr8Pr9einof/Uq/Jb0ZnJj+o+ScfFv2N88clHxPu32ZofnC36Af4JySfFMf/RGSMwY/sa/dvptn3VZ88AX9oT7LeIuHlqF8g43ozrweDhxVRU1BT9xLu0CLTP1DB+aHkmHBNsR0KvtJdSyA5wVAiXMfwdxFP4SAWPQTAR8BFcaQ1e9ODfS3LVp5c/8Ahz/lkCl9KNn25R0AJPPLIkRvUsz25YDJ9gc61E00JDwoIX3HZxrWASXlCI3ELF96AtGZdAxEnRNBjzLHHdzwITA5qpkbj9AHm6wsN8cFkBXjz8LEdU8Da4O1CjB5U6hwUQMygalizCEcRmyburew5irbLXnLPs4ONqjD1uYaG7mlzFBA9TlwBHQuNU/kZ8/3TAWH0hdRBziTFFTJkvmAcai8f7BmiUg+x/tpf+//Fpz/97fEX/sJfKAr1y/LaqbQSXGcZ8aFGF/tQyZV0aa/AB1b/mP6hH4rv/u7vjq985SsPsN4A/Cpn9OiZPBp8A43/R6HkE4f7d9qRPXG5D35i6z3djC4kvZ9RP1DC+NH79//nf2H8I7/s7zrJP/z3nv1T/G7sF1X+jP3y/9wvjE99Yv6c6f3clnqxnsves9+Hjau5ae5KlEuBPfq12/px/KlPfvKT/H9F/Dmf+MQn0J/K9N9Wuzi2OODIJ+V/Uj+u+UHdwt9uf9zk98tHfgLzDvzI+6gGtOrvpceoH9PzRtaNbotFdkhriqqJL5UAkulC4XeBIhGOzQA/EnjYcI2HhvJMBpTrKQweth9A+XCgdF7H4QRxGY7J1ixICbanFsXTPFnUIC6T8ij/KCZZKeXPtXnkYhNHw3UyjoS4feVR33HZrUVZP4aJ4xMmTk3b+9Lg1FOF9xHP54PuALaEuubsuGxw+iNmW9yejfE5NRaTNNWCMYyxIALIl/Js21r7GpxLu47NXM6CcO9NDN7CCSKAyiGOi5AjiMvCLREPDFCmsfbtaCFPyrPrNZd9G/MZKOB8sTsmSF6sf0rBXhaILRFOjzmAbcqgPjXQTcJWyGXMe+ZCziNU/p+/fOYzn4k//+f/fAR7xDEqlUYmtswyap2xp1QVu2U9UYQj7aRze2M9Lh1vzY/pP6u/mf69/8r8n8brwLumHzqTN9LnEwf9Rva8U/SxNh6L3Sl1A72p8/xa+7pp9DUAj/W0v7/Y6jEu8QfOzc8eMfIlmuv1gx3EyLdT35BjgfIHwQeEGNLhvecT3oSpaSqzd57g61f6Mf0N+iH9jYh+OLde/1N4qaG/jf6k4t+gOFx+eFuEf/1/yN67QO22nWVh7/z/f5+z9zkJyUmAXKzFiAoGi8htKAi2ozqUMjoIDK3WS61YLALBhCTknFwI5aLYqjWXE+rAmthiS6sVrY6CkIACBZXBpVxiMDdCEpJIIiGXk3Pbe/V5njnf+c21vu/7L3v/9/9ZzHe+7/u8lznXs9b69jw7hwRyA/jdx78zd7wdBs7dgZo3gXdowvcy0e5flhxMfMVrJJAT/SJOIaCPgUaTjsOnXTiljWbyGwZYBxRhcAgjBVZovW4j0O1oXzUAfrB5yGQP2chFCpJCPaJdiqeNWgx5Stckd8bBLAfOkKb+qkgwNUBygvTaq+FSmLgPBqjhIhutkEw/NywbEd0fYjDrgM3ejFMTVA9MCIXqZcAEJj/mF8OUjjIPDrFmYkOh5xJ5MdjsntP8UTFNz4AgHWjmU2CqL/fE/cvvgSAsiXZlDlNaq17PFOEZoAPBmPVgHoW9+r4INGE+WyjeMD4bmQzAYA7Uqu8IwMbYegpcrslc9urCNQBidOiYjHe84+3xohe9KH7+539+1RHLYcDftCAwBPnKdQqQeVsDrfarI92b4yU2xfj/dPiDP/iGePWrXlX/R1uyGPtN88z1QXtRvBzzNvfpp/WOeblt7fbZRuwX29bvNPDZvvYha5/QfJuHTpyXjd5sT2MAdv6W9GW6wSCkjU09xlTEMULPhQZiTeknn3+sUBSPdiFHGNy175PFwOtA4syvqOYRz3tRANNaU2AnMHhQxqH6Sffcc899N27ceDLse7DMuLPAofkacB6m76HGAfoe1N1z9913U24g7gM1SDsP4xweqGfvUugjwjehAwI1/2QdX/b8qohLIoJx5QauNKDVWtOAw8w6mpT8uFCidVWiKUJKgZhfCgBKDZNpOg00W8UAMYC0sxjzAXBNmsyBS1UTkCkcWvtkkDaENVBBLRiJ0gI5DYKY9kI9wNEK2INw8jnjEIHEmTfGaNfNRlXshzWaCl60U8tmXEa/xfrLiaQG57aGBJioQ4oG98EFM5/gaNOnsIRCm/nZOHPVBw6GUjh1mwaKqYTTGHxhnAYRH4Ov/qghxHLuQboDNHBvVVWjJbCsmTHr0wIZy9JoABX3Qd1jG4yMU4/Plz73uaGkQ8rpXt324Mpc5gB8+9vfFi9+8TfGz/3cz8HDwK1gwBjGCNBOGVJuy8x77MUbNthjuKUWzrLUPEy/4Q1viAdf85r4+Mc/3ipaMvfaEKkGy942HSZnW+1+OPeyX2/Gt9bvV9iKDpHSMkEmrOV6WZ8aKRpLX+AJTkdZ7yi5d7TlJGvDggxtgOtyY4CJFT2WeWzNhvrzBEYukxrQ/OdjDDBYhd8TW/YoHYT408WfMuGY5AMnRsVliSFEd3/ZL6mtVxvMHEBLH9AJDByKn4jD9FNwmH4KD8mlXjh2rK+/s7ODs/Se/kYaRv4rH/x3r68dYmtOOQUGzt+BGjuaJpwe8n1KXfBlUBCqHxYCtIkJQBxQ6EumAZ84TeYRl452IU6fccaIysaEEF39KaD+9IBTpbBWeQ2nTZMiGwY1e8OkUj8axCeCaNYUrDqIMy6vG/JCtcSGIuYHLsHAqeFqrNkA+GukYJt4H+Qpcd0v+jCMdKoqzaFqYeHdbgb70WReJtBOjDbxXIc+RfeGgGxoDtmaKnXcJ3H2oqavcANkKzBMLUZEZibJCR3kc+1oV0+BwTSougEZwXRJ4BLEJNhNcVs1vwFNIaPC4hqgOBAatR+wwLWGYxEMRIYBIPsQVSkw2hS+F4rDUQyagxhjsjExxrJcUzbw5cga4rJZSCEAYR0U/iTgXCWx6tUZJW9761vjJS95IH7hF4a/qWYUMammK4+VspwZl2gPshDKAvqjTT9lE76+Qfz2oKDmkhL61FhEuA7T+JvpB1/zYDz00EPAcoy9ar0iW2DF+j0M+Qq0aQvconPVewE+qI5xClI3DwZz47SHrIU7RPYxUZTtNmUxNu4/H/ymXLTqcLdpUHoExtIHxNFhGLkm12dMApw6Y0ubuS2FoS5j/grs1lZj7DX26DYX3FC9BY76QxK6sgfXoAjkNDiZQ5i8DyFB45RrjjVjvn77G0BFYb00JwoBCHrxu4KCg6HQ8K9XIcBvL5dibt4aU4Uzh3tGeR8KdA8GkjDX7xcGi6FWAwBrtABQuJiRjrpbEbemXFXosU7f8z3f82U4JPNvnT8Bf/P8CTgkX+c9c5FSCn5KycdEV4LcXQj/nendW7duFfwW8X/s5TFcjyrB05kzgOPrme9htgH+PyWW2Fm9RXixIi+hnCh44YnzY8h3PnMZ1ofGHAoTKQrQqMLDBWvUA5BSNcHBYAyqjgHneumqpaYI5guHTzvaJYx2N6LnJtR1M3JPgQvtMA+DOQCpiC41sSCIHPJAJYwTceom3e0GAmkPhYTSpU1Bpg6ksjWFlm1mcO3gBQCD1kYZ7zUTen5blH5yKjsTWzzdjbrlsC7j2Ut+i8seJuVnDA5GjyasG44I3mvGpTlBMMQRC2XPDDqD9IQBS7MvGH1JGayJkMk9BC5Cuj8azYfS4B96ismLWhfDNayTKKHWShDrKctiPkfhymoTi5vJ/alPibe85S3xwAP1UN0z+D0iddlCJX2tzK4o0iNmBQMe4wV8ljfGVnYpyAtKxUrhH2y0S+APseC/5vHa1752dZjmPTM8k1X9vjB61/iWfPK1qb8o0FTLNQ89BnO4FWVpYpwiZ5h6yzE42sidub0Agf3GrGiVOMKdC4Q7vqF/j2UecvhOL29UGHLIIVVKr4eBkfBKN3C2n4b1JKy5yR5hxVm3BirSJ6Z0ZzDG9Qf4QHNcLntojVlgaKNg82FjLClrweHnnEkNHUwl5JrL56H0VfK4G66Ho2NMqMVQpiY4rMhcagpjCFFF0EgwcMlnFWwOxihBDAbjxLsAF4aYsNS8mwlBgScy4QB99/Xr15/Mv6Hm305jkYILCmvju09bQJuA8b97ehcXz24TDtOP4XfJB+rGz1krPpSz3sNs/Z2p4B/SbtUXGS9VrN7vmB1MgheCyoTGwD/SEawiHCZ1+4MaHgYTUyHINeCuRsYXepXAt33locVsj4ysfYfohYFCDaZIEpODKX3uqaAxNTGYWoM+0jTW1hA6768fEeCsh6qDDasVvQcSBGPCUFSauAz0hYYbUKs4LYLU22SIZ21PbbG81443Q/ktR/aIN1v32HIIjXn0Mz5yJxxTz0V9t4HnIKa9JTBolKy8wWENA6NOnhNjfJTl3jblEaOMdbRnWNvHDBuSuE5LmX0rTOkPVg6ed9NUrMl7oL9NyNVajMUJNrsp/o++8FD9i/1vqlsg99++W7ma2KflNEVktVkkYcyx6h00k5ptObwt/G0QDtM/GN+Jw/THPvaxVSqDK69ZfRPN308hl/cCtZ6FwKb+gEPvdawuYSu3Pt+NTYekhbnsofCmHg3btLfle6Qeh51a3/6ubdzQohlyMBZgrOhpwdY6xquvMwNHZ7O96b65DGWtYiO4emXH/E19j8rnluVi0bsvuyl/E8YC4jMeCTDQpLstKX1pTS0x9Ec5syQIlcD/yQlxQ1O3XlY+fw7oAlFo+zeraqaFFsqiwKWQJjgbxjaeNqTeKfToo49+HH/jPOFwzH8Pmn/z3FuWUjddStUM4GBEFfgtuvn4448/jMP0Rx955JEPfcVXfMXfU8DTmTNw7g7U+svp+g6V4MvEr4g0Lb+B7hdEKQCYD282BWT+SAAAEABJREFUtn117MsYS2d1BNAhsdT1E0YAQxjWgxmBfIwYr/TZXzgAjDSlOQnTRA/CnvDZXyZtwBwwI/H02Z8YfQmSMLTVOgnVLxQt5o9/iJAD4l1QjKE/jKmJZ/+uCUIyDrMvxT3TT2Bci/jaegSbZH/usUF93+w3rpdxraepIqzdlMfopv7aTytoiktJVMNp7E9/kCEUMTaIqG5LyFDq4NViNPve6ADPPJidA2IUpkgUjLpOrK7kgHqFVivXoTfa9Fu7YEPWiptYXbO1V3C3en1HDmXkoVr/7R9rFVgUfTGH/mCMbZcyEITGqM+PBqBDjjkdWLTXTfwDrB2mvzNmh+meszCW7/0iPHfbPpvqMW5hifXgIQzd0D4N2P8QbYLvQ4wXC1tfmmNIdovJPurUaps6avU8v22uqX4b8jVFx2K8Drl4a9Erj/TMe9XCWDZF+Hb6LtssfbQ98tjYAyDGei9wOP5+8PdkkcTbQpZ+3qjpK4UOhOV6hdGfGpDCnOjzG6cWromRJksfPWoEATbmg+9YjazP2hEK1iPHhfzJP/kn/8m73/3uf/2hD33orTgkH/i3zKUU/NE83cJB/KO//uu//o73ve99P/0lX/Ilrzqu/bjPnTNw7g7U/HeWStFbX1/5Okf/A7XgHScGFbrowBDebLjz0ZP1ASvG70U18JYfPNsIo4G4BnqM7mgrjqljsDlQQiVRbASAag1ofuCDopmQbE1qEB1vbswugOw5W2Z0YGOsSganm+hBXjIJrszUcg6a0Iz5UPgFGJIJwOUeoeYDBRgx3qD2QbDVRbvSZZzPca0fa1ruMsYa/hor3BqNOYQojAuHg0FXWxtay1cAE3GK+sPXaIXE5WNST2gWJ56Y0jGNPu+P6aOoDnkdE9A84HShGrBS2XeF4HtgMoBx35tqkbLvYE1rtW/ehhwequ+//8XRD9XopTTul7acfbu2YEtETQOaanjz9lNcMvhsol43b97CYfoN+JvpQx6mWba2PsEjyn49Dn87WxZFg/36b6xCjfAsTF/gfNoW2obPqw/vZb/Us0rskzjUEo7h+cbtXr1vGlgMo7ZLI3VFZzPL1sIEZ1lxW1tdtkl/bb01ILZe2SO1EuFgyNQ0OLPfrQFXXvQ/zvP+1jIAcHeUtZ/riMifK8brNxuHvNCYmU3RlGi/6IYhH9M0TWUHZ1iYJza+7Mu+7O98+MMffjcWWO4I0PrY29vjf2Xe3R/5yEfe+6Vf+qV/az3DyFkycO4O1PVf+cDbvfZ6EYDwhdfXRIPUERtsQhLg0pwQnyA0VUsDIox5ENnAouUFMfqQhGD2A2Lvw2Dm0kYSe8lsOP3sKxs5y9HzZayimQ9K+toZ1R6GfJlYU3HorM17AYQTlIZScso81nOd3CvjqqExihIrQDNzUtdInbXHampW/oZE4cjooTRSI5b7hNmHwpzQYLmWkhiTUSf1AIb0SgSMsQ5uTVzOLYDStefAVOIjb8Q2Sa6lfbSExORyHTWTx0fXjazJcPp8ZixjYsZUmCADlB6kU2+fVvahLWEeRc4B07DGsmQIHdBE/041D9X5P/6iVuRFPTgJqW3o0kpNWzLkyG8T+WnmQYpLJjH4W6N44xvfGP/Tdx7hMH3QAmt7PqhgQ3zTbR6lL/kY8zcssQ4tF4WPsZ4H5LD4fnvYFFtiuU5qLL1xzOpmTj7qjWUbwUV5z+GL0/eRBvS2fBYiTDWT/fLHxMPmZQ3z19ZbA2o2c6t1wNwSm9r687dhGZbwZ6eHAGDUn1YabWXS2t1m8K/bZGJiPXNaelV8v6uF54sMjHQBrMwRl40JQwmtKf+CT/4JTrdu3XoEf+v8kVwCB3nwMEkSS43fpEfwn5L92kMPPfT+xKzPDwPn7kBdqcFbjY9FdnuxZWtCgF+iPhrk5VdMLO3Mky6x94Snx1M/9yshfz6e+jnQlPQ/988Bp2QMWjHkUSsXcWnGILSXwtzPbTHZqGdO2tTymZP9Wo7wDZhw5iOP9RRin4Nc2dCf0+LEuT7vhzaFPjVF+eiztEefOZSxJ+MU4a1e8bZux5d7YS4x6kF6/oCpf+tHe5uM9zPmqOdYP9idj7YX5WJtaeZRWow9hSO+tHXPxJGrfUAzh89CGjHh0OlTsx+F9jK342MN9rMRR86yf+ZRU7QG8yCy0WvUYw5x+uxJTb/JU37Pn9E3o8/nwInfYEvSN0gb3ygVQ82kuy7z4Fv+7VviG7/xRfGmN72pprZ+pbARoKb0zwpwu6a9n2SdcuZrCprFiRT9ax5vfOMb4rUPPhgf/ehHCW6Xts+1hL5UGtBra61VAShx4+mfufqtas+l/3Zt8hfPcHsu3lvm9u8i35U71ei7aV/7YdzHLD70WIthf5uwWT1yRj/zUyvGb+KAdZS36JXYrNeWnMylPnL+sDfWb5ND92391vIbvqk/cu/7zD8eO3c9Ae/iPgOvs6L5TvOkKwATsYzP/lxGDIOfNIWfDoXfMn2W0UZK/1ts4sohCNEf/egtDX9De6JNkNgsqV4EbwyNCyC0f08m3Ll8y7d8yytf+tKXvuEffe/3/q7v+I6/8tDLXvqSRyHx8pe9tAv9Ub75Fd+0+53f+dpP+bEf/ZE/8fKXv/T/ftnLXvbd0N8FefU3fdPLXvUd3/EdX3vnOzvfHc7z7s7fgRo7wgc05UfVyZtoYUJQMX55+oBhCGuaaQvZu+ep8eTP+PK47zO+DBrybEjan/Ec4F8eT3429XPiyfKfE/fBT5uxJ6PmvjGW/rNR2/BVDrCMcx30ug/r9zhq7lPNlwd1XafZLcY1uQfGKawVhjrlt573tXWIUe7DOrzP+5C3v3xZ9P65pmqAS4MDaq3TbPrbBD2ejHvta6qu3VOrYTzvoedlTPfR1lbtwWuSk9pnXld5yHruAXHsr+bSzxi01lphfX/az5ev3oe2z/vAL3Pma6BPj6fNNWlD99iXx32wVzwwRmFeldo3sdSIaZ9Vqx592IvC/VBXGWpaTu1Za5lD3tQje+KeiFf5snjKf/TH4mlf9ILYe+Izhi8J397gVXOB8TtUAN9ihmAKymn0Myf/MEPsrW95a7zwhS+IN7/536ACAEZNw4wBcMPYGtiQi4YdbXVNRftTFH8LFD/0Qz8UD77mtThMD/8PiKzLvaZWzdiTSU06DENrQLfQXCnYIBymn/lZ4P+FelfqM8Gza8+y+3o/gbdn2N8B+hnL75FYr8c7KB8aGN+D7Dnrodr1d0m5vf9z8H1kzpfDpv+c0O+K1oCNNVSTeoajtvl8J+/jezj0vi9rNupVLfNq/XMiNbH+O9jWqNhz4j6t85xF7nOAP2cjtq1PX2vcc7exv+W+e+w5Wuu+ZZx+22vvTWxNFr1ZQxnyev2I5/rSX77ag/zn9Hvn78Un/PY/EjvX+L8xMr6b7RVNte111jeBuozzENu/lyyumj8ZlOot5l7f8OZTZQ3/NrdFV0rnguYyuZlSY0xAm5Z5gKdbt3AagXFC4x/+X3//Dz74mlf9p6959au++MHXvPq3Pvjga+6CxIMPvhrymiqvoU5f+tprH3zNM1/zmlf/3le/6pX/+Wte/co/9epXveq/efUrX/V1r3rlK5/7kz/5L//ICW3XbQ/BwIm+MIdYfy2F/7V5AvE9Vt2M8YXnB8qgQpj4sVKILaXV1e+o6Cw+S0EvfpQlwaFPxxgbHKwYpSQwRVrRLLYoZUBlTwg3rCmuG7wQ0m8QbKbSpc4/4BkrpRUhhz6VZMDrPRLlv/i1+o+MtA6bItTU2DratkMg+ICB/7iJ8xbpTZbxYY80M096wjIFolXaLUyrBrqPsvKbNWQ0pCkFxnwAdKFacyg4GKFVsS4fTOASBs2hmgqAMSDVhoH6aJWojdVFdgsiym98KXmVAqsEUkLXqqXcgkBpVsCO5dV6ZllqpaGwIA4Ft84whlEx3qrqaCAqG5p3UkrBqpAiYDHBRfKNT/q0eNrv/4bhUD0kI15fkAFDWcVoQBRiIuxNgyHlIIj9YObWAhuLt73tbfG85z0vfunf/hJaToQi2hwbr2yE4ATZOpZB1A0QqcJ//KrD9Ktf/erV/wPikBO5j9wzfbTBRmPfa98cBlndDtNf+PzYu/7kjS3rO4dcrK/vupU2hQAGYpjBZ0ObAqDBLfNeVzntBnseI3jL8Z7RWkrLXsLoPbF1aMpeXGiKfvX9J9LyiooYLRlBP5hDPc0kZWI+Uyfk4OMrhQ7tFAT6/mk3HGazopcIw4RBDCpT2nKtd0EEo24sUE8894xAHVGvGsPWqosYClDK/AYR401RVyiUExEF/xft0nOmjTxV533BJzykoj+RKUopspU6EYMA0n5aDEi7P1pRa5iQ+cGLRdRNxpiaN5yq+4sa8sY1mZPS+lCRAsFwMNqecKdycBtox3K6zFN+c0rBe4o48ZUQaAkrsFmMNVOq5fW9Cwz+9XjZ2WnBOJGrlN3H5403LKftYmJouUdivcHM6aiN02Xg3B2od0qZplt6c/AWNTJWFr4uYOmnBhT4sNqXGEGc75e+vKgXMLoUAkVJJaTqxJ+SiGZLaRtA1Dt04TOvIWZzDcSoFOQPBw1qgBjYLz54LYq1pJkAmEFA9HDLVJKp5XCdaCtRES+lFpSCnlEv4rLUj5M8lCAXgx7SqSTcWjVqD6asesDDqHHNvMtqjHPmAGvbRd6ENQFgTBAA0YGol3KxAZZTIhNQUP2olxyA1atzc9WjIjHeVwu3SCo1qo5MTRFNaY+BZwGAfQt0KQVIxcgQ8Qq0FaiQQ7wgnzFCNKUJNGFOILDEg1fBGkrYEAVHLQVJseiAfNTGcGE78IBjziGMkIxAj4ic8nkzHLjquwZDA82xPre2fqhWQqgP0qJfrVNbq8LEmERdkdUMjCE1AsrFoHSz1Ai/4x3viOc+97nx1re+lUgPVWfTjCLC6ktjg7SUWWTIJy/8m2n8jU889DH+j7a0gsyhm3ZvQrA72Cd9CrCmAMLBSH76/QLrY3WY3sVhWjDXUg9OEIzonMGaxWO48ESRiwEMMwYMDUSkuRXer7QQTEMevFBMWFYBhV8KvwzYGCWKbo8ZpcAGxpG3qJ/QhFstS5gTzWAtTYSjt5CDaQTwXtaEieedui6xwH7agj0dWPQLG8CY6ENTMTxxoiMMU+uFbqs/SgAzpS0WLJmiXm1JQvgpQWIdCuqeEJFmAWLqsdpgyOTEdZmjSmbBQX7vzxzGgFHFqDNJAUwZw46Yx9bqiJZBIMZrCrVuNdlK2CxtggfBiJYrgmpzxJYDiXrwIw5sdJvNdpTmRl2buUAxApLLSCOknMRRCBPzMJATLAxc3Id8ThRg5IZK0qrVXMDpTeVWWzyXpIs9cs8Jaa/AGOpYM4QhJleOLE9nx8C5O1CTilJPmPmmEMJvAl28NBh6x4gSyg+HYGEQAeI00wekAawUTK2GFnEuxx8+fVOY8oeFGONVanZhbQnM+tmNenHBqBjMAst/t0MAABAASURBVAsKcyyuMvMLMnKtDJRSdK+YA+GIOkUpXC8Qw0ARXDghnLde/4RRFRKiXtwELKRzhiCUhfAGE16gFwowglctAganYclHCyEQNR4RBf8XeTGhwEEdRmhv+JFYrhe8mIBcKrqUagOkI6kITT4r3AXNlSi8yuc63KsQTAozGzaV+KIBnzHmjz37QQPBGkMycjH3IRxx3TbvFxGlEIM9jpo7D9Q1WEFZZcsDVyuEFp69AtXu+4fLPlDYfk+Am2tRT+MW8efgFKENBWpgQ5UomNsQRF9GXNffVL8g+P+H0DKqquHaI/ebGDM2YcQl7C+jTtwPa6mJtPA73/mO+Nqv/Zp4+zveDpQJUH0sfQQSSg0IN8x5IWNCDfFvpn/4h384Xvk3/2Y7TBPHRjKVzxguUdx0VZo7KK9OI4YGGBXHTLuH6QDDuMF/zaP9zXSlATGMuhYLKNPqScnFhIHy9kpMoQQofnN4ayIIIIffA22Y0a902rPSuqpFBjUUsQnxngpMo8Xr/gKrIGNqIFT9TiPD0oABYCwMVCoe6BK4erj7DcE+8n2HicxoGRHBjZKFDMRwaYGIykdbCrmCW+vANbXaCZlqBwxpnKuwYIJJgao5BAMVUS+C0wQf+AQICk4uCj3JhYFXc0ICBtdFXvMAVIet+voMQgqqxQFsJAZLqwaAQZsyIS8mWIWCCX+ucU14GAgAwjZh18GeembZsMLDjAIM9STKzWUu2hGqAoe41qtI0M/9NGilkM++BKC5p9Jy1QJhugx3LWefqYwxNJDPiQJf+1nksDlCK5S58Ka1ZIDHM27enPbUSTdKixvAut0HpuWBweQ3TdWF6YoDGWvgepwNA+fyQB34WEvBf9wy4Y2BHVBB3TkiAEfvGWzF6MAGXAd9WolNeB8nAlEj/COGPjQVIlSlReuaADHqjw0MgfhZ4r7gllIwY7Cwq+rox0nYFKXUvKomNIioSOCC37zadopSGMXPfwVqzkTFKWq8mqFmmDl6OhzuGYmwAgq92DIiYAUvxVGAEQDbj3tNUoxgTGoPhoJXEUarLw4HNgYMDZqrvOgVaWi9WF3Mp1c4Nal2RggC6T8YvAP62FprNoEvou3xsABBqtpDMbioqikw6j1Oua0eZctSlIAYNCLMLfBgRqrgVThNnAYhWxVrbWqMTrUwT1EKiidskwsCgVVn+gjJGSZC7CwIDkphTurDkhA2AePAHQMsBSDdQQS1tMKijCFfJnlmHImECsAbn/Q74ulf/CIcqp8GD0MBRmAjD3MdDdK9yFajGsuZEO2ZhqN8BGBibqPEO9/5zvgLX/VV8c5f+ZWGpUIB91GfKED4GDBivK3I/TFXNhdgInXoIq//HIfp//Fv/I34+McfDtUwP3AxFaoP4QClG8pWgORxDfqzfbUgcfIbzW/6xjN/T/3Xa248OaYeKtFbqbFYhYUmBYojdZRgrooRjhIYmIIXAIwChO9xIBEumnEuTCBU/YSkyQrCsFEiA2awgrdeMcBAWmZEA+XjRqhLQYUKGGaHiAAU7dKeCADD0D6kWxwAokRKsFVpuGiE3TrCwsCakQlwWSuFiVsIBKl7yuBwH+wfuBRnLNBdDkAOuFoCicwnVAUBGdB1sDKwHEfdRvZBbQZLaSAV6qiYLM0JWOiCQR/CbalM9oQ/0/Cto2HBSuS7po9eYUtEkcfNK4HYFACD1wSDPdkbJqG5KEhoilk8H8JMo3dsuha1TAE0oaHWbb6qNWHb0BNxiDQmDHgYMHg7fA4wAYyjIVTosYoAwMCSaE4jI7OkCk6gdlr+DXINHds83drFRjRqT+5jqmZTQ3CBw2U6lAbJgAE+RhSIx2kycD4P1PiBmPgy80OesdHfsorKxfujL1JOxXMWhLh8/KDAXEEF31VRhJMsTPxRggKEzPaSllKRQEXgKoU+Mrku0kqhH4qWQhtg8JqA0aedgn3g/hAAUOOtTag0ECfAHGRocB9sowSuK1STUmWVYBhReOhLBxbHhCREaeLgTJXxQgdSUFugWZ0xuFGxUqjxaaOP0ObTDuYoPAUy6AW3S1sOUAEIax+z2oh0GWMN0qgiQk2DF2NTbQp3GiI1p0wT8GozKE+Nk0uENSaGZZXCfAhrKTCjR0PXpDmiFPQJXAAwYHDAwogoUUqJ1VXwS1zggkv0VQh5MIHVARfPAXGklYJJcNNQq1w4GAwTK1Fgog5O3RF9QG2UFieBpdQMcs/14CoLpdHtQARDgQYyHkVINEjO9U/87ThUf2Ps3ftJUQNZCN3yo18AAEdAx4aLsQxJcwKIsankXe96V3zln//KePd73rNoxjqINr0IpZuxfjPI533nQljzx370x+Kv/bW/Hg8//EitYk3Pr1Ckv9SoD7asU03uPoMV0pIyGVzh9zzzs+th+vqT+Njw7jCpPmNaZehbSgGE58r9wVr1RClb1jAjCAFo+dmilFrLtIAND4VKD/rBAMpCV4ELp8jBVODXdJSiPyCEsVPgBQ4G9wWsFPgamAAHMljAMLUkcOGbLoU56KIgMPnQGmiGWkTh1TngS1gWAb5wF6iVW6JuEKoOocKqNcWqPRHIlJmwZbZ1mIj99b0G4nUga4pS4MCqI21oDgoC/N2KSCewD9gTNBQc/QbAoxlMC10K1hhNCvfBGGq5LG5XNaUgWAfyI0qBE/WaokR1JwGcqy83GEQG+kxRglepeoJNgZqNQg/TGOs2cIbpa3N0BlEY0xDjLVGABvelEJ0sg53ndMZkE4PomUATK4H/47pZR83G1IUThA2gArnBxQJXapgiT03pNGHzyAYNOwmVe+29c828qfSRwNzuIk4fsIb2K8vTGTJwDg/UeFFGQvrHALCH+FY1h3F+HHTHF0w4amaDdRXgzyZT6JUCHEN2fkTAMPpnplysgVG/P+QxDtVzWK+4DPzQUzOqYv12CSljUYlgH6io1wSfXoGuSJ2nqkpUHDpwlSjBEe0qdNCQ91caFsSiXYg1K0QXklbfYokeLpm10j22gqLtCgjvlwKTaA/AYC9KaGKUSV3LaM2ZoX0xA6VUpRClRWk2Y9o4jFmcOSsppeULGu32PBJCm1kK6jDas1Yk2vaDl9JVK4uQhLwzTygbAKVNkxquRimFabKxk6apgBfqJlkkjE4JlLbgJlUAUqA4BlPusngZjwXAoiY6VP/HL4ldHqp73pb8hFO3HipbYoptBBXh9G4cqn/yJ/81zZVkyfKeVhkRG2NZGBEwf+RHfiQefbQdpgPXxhrgmwbqN8HCxj7Mo9SA5hvP4N9MPz/27sZhWggm5ZQopcDBaApWHyVKtan4SuADoilQfkFGkbucSml4y0PiKoUYwxSh3ZDHKRFpTIUNCiMQ9k6bvQBpEIOUzC1Cg27oKlFKkdUnuZparERhUBMNCG1IKZjggoaoSTG/GKYsg8QozE6NnMEMuFGv8YYq0udeUJHMLGUI0ExRQkHrUguaqk6dC6LVwlwgHE2XAgODUJUShKqNuURgRL/g6KdSBDVUe4CNGObVoE9ZIXNrjI22sgBwI1DjUv33jTHlrSZtAxND7Y/JVRB9MKrfDbhpLzVCGonT4R8mbE5bgsWkh4lxwmPdnMEh+RhN/sfYWlPTqvG45/rgVrFuoYYxKEHcvwxPZ8nAkQ7Up7HRWxP+0gGCteqropnTFKEXHzpw6aWDZohfL2PUDBOjP36hxBFniHBp9SVwCCSAeEE7KMz9J0AGD0l895GK2FQVrIA1RWCOfrFHNKRQcx9Rr24W+BTGtTa6yMdyMBGtg3ukpVhhdr0D5GAwAqlWkVVtmMqlJtLXBcC8QJTLBi75mnLtdBDEmMZi1AHSYF9UyK7TpKiqJ8ytjmiZaoYSaDYfWfRC6bIqUmcAMOrfPke0dsFL5WqKhMDzI0ihS70mNaC6MQZ4Qn2gOUxF1FbWfMq40IlzIqmBgdRS4FPDhRU1VXOkT41wH5Mi1V2LzYB0qCn1CVSr1vNdrVb0ropPsXaVgsgSB8RND6zO6q4/9VPjGf/JS+vfVM8ix+Bw7Y1tlpvcmHSH4NbF77Dv5nL+zfTTv+gFscu/mc6UTS/feOtpr211DWgdW0FTDaxqU0lim/JrVfSXKva/+E33jOyX/XtgNDJpxDbYa2nDG7/kb9/1Fr2z71L3tLHZaPeEbpT9SGL/0lJTN3em9ouxxyyZTgObIlJlbES7JdBEwjTulb8HwI5vTGgFmb0MgDD4qLgFCsPICi0PAD+fyKi/bQGfOOMCx6mBTbXI3GvgoNCwe/vk7hPq5XdoYCd1FRizViSnA8tgD8DYELtFthDyOBMGzt2BmiwUnF7Lzs4t/sFOv35a+fJA84WDCn5twYsO3s0CjREdj9VFHCkEmIZjO00tUQqCFCL4mpkGpC9b0G+CMLnaEzPxt5fQGHI4jTb9JgnnT798rKNwwUwRCJtjtOlDxnSGSQHgmNq+K8ZGddsIIDxx13Wf8OrALtCsZmYuIjMMdUhApuoRRQ/OLR8mwn2GgVERGNG2RDOITpzoTZwg6QeBKR8FAm1MTVO1ZjOIOIRtxj0C2nckZ5nE+rS1UToAtZamiLZ8rO4cAeQA0ABt0rqVTJZm0hScM2GCQX9q6ASfgxi1eshYTYplYtNNKUlxTRUt6E1Oai9ZygNc9WxmvNatYGAFXn9osBfj7vueFU/XofqTh8iyzxA6LnO2xMzZtMK5xe75TZ8TT/v9z4+d65+w2COJPxhaZOzjtn8s2tB2vWjgc7/8Ia2+Y7VTwqlnLWZOzV+fD5OE7i0NVmtRhle7NOw2VJYOuq/RjcP0zeTUi5rsP4Nbbv8xmQVXTksbbngVS3Bjf6Qlrt+mbDS1qgkJtzOyaatd/sCqO3P278+M1qG/UqyYtSNAQWKniYUUYKsBoCcQbUU0JaOPXGGYxAt03wHtk5VSyi2t0LfUDcF12oTVSP9DWe5wL/I9nQUD5+5AvTPNPiOcY5YvyvCCjR8ODwDpKwVTQW3D4EUp8MFyg6L+cYMDBAAMRCJKKRAsG7hKBHOQgUMfOsAPXEjBuwy/2VD1M0S8/ntzNcY6Bkphl0APJESgZ0QAC1wT9w0dNRSlMJf1rKZmMIAHruorVRMgLiCFfFDHDIUwTXQQKwUOdHULetU1CjBKcFJOzQDcBvO62YxBIZ2lQmBgBzI55dq0uyCnMotCgQQgGHLzXrqP7NaIO8kq6kmbjjbHwdeEFPSlgqVBG5DscSJWHwvviFmMcgdV17nhTK4A50EYr8GiXdZ5SBA6+utAjXIXsvB8qQsmdocaBtHqFjSq+6cFDsnregGSSxOoPgqrA1Nsu0opUQ/VL8HfVOehumxLPwa89W6qNoSz8Z5q9I7nE+p9z2/63PjkL/xL+ptp3EHdZjequ3XelJfYUrcmCTd3pdbub5nJBEj7/nrhmJY20tJM3fMPZaDBofJW3VfWfoUH9D0g3NfoBtdqRU0RmUsmp55HN3vMRUN8V5vjDWWNcxpPAAAQAElEQVRaM6VQIn3QNObJzkbQM/+gRsu4ipdg9dG6GjkvchfxdKlJA3/q+u8eWygAA20Yh1UHfUh1DjFvy+04FzpEn+NIyQM1f5+DDQ9au2+SyREjESQsfJ01AztnvYG19bGj6datAoGVUbxo/GHX+0SbuByeFiCw+UKNLxggnHqRiHzMtPmBUlAAtx6QGC0FM4bS8HLXQzE9ZkYU/J8OKNyD4iV4lQLNdeDAQiSCUIkCgwGugRVpBi7A2VsQ+wnDhHCOUlCHhMI+BJkHP+omgjDd4CUsohRk02Zu5FXSwI1MIW+iOQXSAzuTAKl5BIEoj8jQixj3Lo0c1gYd5sGnKisA7gRB51kPVAEu2CcsPAOltGrmwkcccx2wtSV4E3qX7DUB6KPAmgHw2atiXEcA0oiAWblsBUg2N8BYdepcY5ixVyEtAQj23RwUzn2sq2ROjMDPVEKQziFwDCDIwUwcajWwwcRKab3AARP6PaEBBiGJ8hvAimaiinfdvKZYQJMR2nNBNYNzcOaVUjYcqmcpJ+fk3rDNE1vkBHrrMP0FX6//0Zbb3jfvnXLbDVphu7/trZgAwXNuFdsV0jYGtzdfpG9rsEg7sntA3wPCm5drRU1tzrkddNnwEOQtS7YtO+aNNpcY/aG+FAQoA7Zmsn4ERz9/NxVHL/wK0awpdV75tOai8lwf6QWCn9tobaJfrTV/+/CT2eGVwYSVt1afIS2QzkqXnZV93FYJ/KfwwWuxR908cQjvG6r+KbHIEyEKIlxjoKwaDbY6XQZO8HW5vRvR/1Ii3gpUT/Xln0Ka2PjSjy8dY0jT+6Wvig7eKwy8acGrFDoQhEqBRjLnQHN+jNWmV4LhEriQGyELM48etAvsiGBS4CpYQXmwtTZ8mMH9wS+lRKEvmaIU9AGOU1nAwd9aT9Chi/ug0CkFVRi0mVc15uxLk32kMWGgE1LH/gAxlMZ+tANZsKco+L+Q0J6iXpOQUp1hnmCXgt6oZ7Qor91rs5GyGsiVA80q2twH3MBNo6JEvxiAU2MwcihFE/KxAyVEtSPXhgGEsziVwSnroKcpiFThbqZgqzyYklJk1TDmfAZ1hQkIxpBQCnoIHkCkcCBCBWHC1NaB2wZKsc2KN0iqFPaaZGuCWwomONwPLQpcjGZBYcCvg+l5T0RWe6G3RViEZ7qK1j2s+lR/FV9ZpZT1Q/X29FXhnVrjTavXIRY9RIpaHXba2G8jqI71MP3czYfp7WWqnU28d8oMHBoMJl60WdadO2NzdGvfLazNo+9zUbc5+xjQcZ3RZuulD2wDVL95xM508Ovr5J3cTpZLDHyUnT38du0csHZrkHX4PegFLdT9Zjz2+K14/CYK6gilwVYYGkMmccrMaUB/7ZgMwYhH0fexm/XfoFBNTq1m9ROXABNYSQ3hHwJQy3Ft79rNJXY2PvY9nn+0CWDSmNZiwDxOnYGDvpjT39AUfLWHN314aXI3/HAJSzgh0FQwBpeHtgiAGDFcpfCYMUUp1PXns0QZMmg2Hy8pBv5cmggGSmRzgzCEcaqdAvFWF7hQWErzYYdaVL+UglzkcNCG5o8EUOAF3nwwxp1KI6z1kVJKCa4NBS9gR70IQAo8LgsT1mpwO9zPhAqKejA8RaUNGgNOQUboKpjrwY4WBQCHEmlwhxQA2Cj/NhlWDbQupbAuJUJu4IKxyoWfYwayrgVgYgRFSMub0Ec+psGMaE7mlyjBq0CzNPkgJp/5uIdAPGhHu4RVu5QiQ5xUUz55rQZBSkSdQ9cErxQyHrBC1yoOaxKECTZmMlpKzV/1jl4bs6tEKchlD0qUHi2l2vi82FJ4RWiurECN7inyGmOJrXQpZX6o3j99VXis1iEWPUTKkba0sd9GMPph+sZ9bQk9nGYPahM8YqOdZcKGdQcz8GwybZse0/v7pZ6LCmGz7Ni3v/KjXYu6MTbaLXtNHSZHReM6o83g0gc2QlxD3/cIIud2B/uNtemnZizt1MQkJeouFoF0Rz3arE2f9mFkzK+L1t+H3WsRO7sHdGjFJdOan27qHo946JHH42OQCRhGXQtGUs/fYtmsZTsK7Kb0iuq1JoA6EkX14Ycei4cfa2dfAqjRYB6lY3QYoe5gsE+MFzZSSpmu3XXX4yN8Kja3xe0tF1vDBoCELvPtnzoDO6e+4gEL3ip4tUsZsvDS9C9swAHr68pMvlD4CPSF9nokEWcOe1BgFywBtRqlmshuLXHsgMP0Wl4T6JcCG0Yp0LUsAjbSccaudbUJDjaBCwGkw2iDPs3amBbqoNgOwsMMvNoCubQDeGCSipCFlYIXUyi0EVBd5gnLIDRrsFXkTEEtupDE/U3ULATIrdHUxhhgDFIC99R8uBpF8zAhPqk5IxMq8ESmeRwbWAFt8VU28jMKMEuZljDr6fN+iE3Io6ZkPm1K+qmFsRgGFUtVTwNYjon3QIdJ1BRiYyNgRXdYYLXBHJh9b9osAAyWMpMtQTMjQDEYgOKYmCAjOzRgyCGS0dQsoSgNCb0PQGFNl4IghjBOlBaDqkM5SKrexrmVKVZKGQ7VnyRsdXPVvaN5XGy/RofN26/HUWMHrLl+mOYCC27TTc2ULsMCyzhDS6zXHWCwdpmSvVKPcWCbSpSyKYB8xZYTc8fYaDOXcepRljlj7DD2pp5DncJcA+/xAA8/RDO0OaqqNj/oaq1m9lt5oZ+JwDXiaadGuA/1ZGBYJ11qJlJTaKeMfpamzpxRj/mJA9vZuxvn6euJ7K+zf+pl9oDfgv3Of/eRTkf+TnXqsXbaGWM7wFRrdQIxsacogz0b/KHNYgawPlWwE2PRrmUx8kopt27cuPHxlnHsqvBvnbZ17XtuBvaznopYx7uxnmbk1BjYObWVDrnQDs5sq1S8JHhnqg9bRtP9Y4DPj4F5MFcpBOglCB+DSDSo4KPiO11dzBgFCRNwqMAHpR9VYjQKjSk6zkNDHoC5nVJK8P9CFxK1rylKKUAmCEaa1HDZg72rDuWqLIAyB2XsHbQpwDWAU4+tBWlipAlr2BBuaU0K7NWYopSiv5kuAjFPMgKByAtoBCakhq6W05S2z0dXCpKYoECz6Y+SMHOQT1cmcqQ50YbmvUNxaRBCCwF4KOOMdSftnaj+AUAGpgmCMdY3KErBinCqmlTfKKo26yDESkFus6FCP/KTLE4RNRy6gGPILAjwsJvrE0y7tpyQQRRSIG0wBzcagaQKs4tcTDG/prnLOtU0vKmeVHt3N4LJa2DUqxXn+13B1cxSecyDlFLaofo4/iv10JDNm9I+6Z+G5JrjWnwRRn+0OxED2HrUw/TXxx7/Znq/HkNpNzMfvK5hCXDttlZCM71PTO/xLHmL0/bB94DL1axtjbfgrYe+TzbZkqbejMvAlHmpAcVo0z+MoCf3vy0VYX468zD3rMAcXnlDMJ/RbG9w2KMVdBNwg0SHFh6wjMWmnszjstmMfhZs+44VHxLT3NRDuXUqZSf2ntD+4ThwZR3MPrgXOl03g7kUxkZp2C/+yofi0cdv6lGygluRMJc5EP7qMRac4DOkAibKwdRw/s30m979IQAcAPVyU8OXDZ2D/dIeY8RRkqHAwjs7u48+9RM/8f1xmhf3QMk1Z8+Vm8wA9SyRgOWMGdg54/XXlsc/wc7fmvGdYTajHaMDkD8+/NCo4dbBJMQTg8kPkh8qvhX8mMFSDbKZio9LqcTgKx02MbhIIlIV4EB6EC9sBlgKAeKsCRg1VhCtmVgUdtTUIIafU4RLKYERvIQWWhA6tCnNhUKbKQr+j7baFFoTmk3BPtiGcojqeySoHKQIbA4V9skeUixEnOk0GQ5NAJdDjSOYG7iYNrFJs4MAbI1mTxO8ZueaQGKVy4SI9NmbLVlCHQSiXsrUhChGRUsUGBQa+kNUDkDlQucATqigMUZka2I9BTlpB+yCIFTQnjhF4xNag8FJlvgvyJnQGEPgVAJI1uAfP1pu5EUfOaGsaBcA4pSGkLtgDkIFGm9y1As9YWi9nj8hA2Afk6yCeWXB6WOq+UzoGI2JUxU9yHYfyMv1Sylx/Sm/NZ7+B+6f/2Fcq1Aw9EhsqdUbTYk3BTLpbRa1xIShjVMzU31oNEm8uVWNYLNzzZpQZ9xXNTi3PJoUrkOIIh8TevC/Gu+T+f+AeOPJAHDr2hxMxDBvHHpfM4I11XqaIqEQlgs1dNFvFm2xWd8sY/Nmp9qUxzUZL6U1oxOjLaBN9f1rTld9T9kD5cu1lr6KkTfTdBKj3aWv0JGVgbcT91rKqpBrUfhUxjza2Sk1sZRak17VKwwVWgLr6QMFF8Oa3eSPSC0Fi6jhPGAthK0xBq8XAlLfEWs5gII/LtQLwa1HDD1CewxczYBa3QNgDHVF4bUnPgMeBgHukZoCiLsJ2ZqE9O8UPSuAGX30txQwtTbS3/lrH41ffv9H5RKmcItcgiAZLDQYQD4GLSyHCBLpMxcesIg3v+tD8b5fz79ILsoN1jMp3eClShjUUIxD9ZG52nPE3t7uw5/4iZ/47h4/ZqOQGG5l3AdtSl+rwEISMZrw6gCGwdvsvtionuezYWDnbJY9aFW+KcwZ3yDaDaepMHwMmoEPTZoT44nTh/DjKwWBhtMsBT96iAVgvts0GQYc/H0qhYGIpiIv+oxQs2/is8T8ANgwkI1BpVzYpTtAlIOfKOgClwIzan8AbRCnWUrbd3ViiSMcpTSUis1CEyqq7j+ibZ9MK2Xsi1TU1GzsjS6k+pgx4CKDcxX2qBZm/ihBjQPt4TbGmNx6AIx0pRvOFtWfFGeeBCC3rWeEHUwCI2r/6FcpSISnGRMGvNXg3bKWvVZoRM9jMNpFG4HkDWYLQDEGxdGWjGgG89odR12vJTMQ84v3MyItExAs5GOGjWcBGwN2ItUDgDUQB4z/OJEuhKtCYQDGvMoFdfCRj7mjSMp7BBylIAKMdpeGISKIrgzm4aHpf1Hxi18ce/fmf6WeooFmcfCVXYfMvgAwrgHVh9IxYQjrmsaQTFcJnBIfwdFmzjZZ5KU76Hue+TnxyV/4PPzNdD1Ms1O/hVya4EJK4FkNcdYQG9NKKXCHJPANoA906HY3VMPnjLrMbxjRzNsAZWhME4ZO0nVaedzdGrYCW2iKUuZgKXO/JmJZ7peSwEa9qh3f3Zpagv9He+IEKYVIgTWM5jYVSBmCrXIGVmwF9cr8oyQSUaOajhuSt5gyM5MYTox2lb7WmFZDmDeCFd+PP8RKma8lD9jd+Ifj4F1UQCbd0AUQI1ZAzK78UUWfOR7xyKO34gd+5j3xsYfbv56sPjUL25HBu6HQYbjitEIr1t/KEh956NH4wZ99T/1/dIx2aW1WM5+64VL0icOpTWAsBn48kXFz79q1h+677ylvWUSP18VCMdsHgWEJbld3TFxOC9JvphR9ipyznK702ufuQM3/Hurp1uwNaw+ovUxUFL5k0kO4fnX40UIg362GFeTnwSYQZlX++NY/hAqhCP4ALOLMz9zA0ZTLGAAAEABJREFUlX2IMR0Q/uG8oq0L/GY1xZyIlcNtsYLfvv6rt9uaKORyymT/6Fcm8Pam0LoT7BafAneBplwBCugEqaP2RxydS1LLRIVpYCdKn9Cl9qxokc+0gmmCUAd7aAMA2mAMXZqHHogzlxg1A/V+0gPSTO6X9XSlabRw+tSA+qDPNNZSM0CMOroBTzZ3ATuHMDolsM1ZOnbOAB4Dkgo8KALMqxogjAYjAU7pHpw6mNXRbgCFjRn9Q2vHeCEmN3U6bXHWJVRTGlKdGoLN9AnPqEWFa2r7RIrcaAlUiU0J1ow6M6FabZ6ipkEHKRgSmnn9k35HPP2LX4S/qX4aMg470K/Vb63oceSuJS2xnrzI3IQvaxcldDelgOfKBRMibjzjs/Q/2rI3/i8g1lCd91saMT47Jk5traYIDYLE9FQwZA1mT2nNVKUpI9QroJeuoNW3MWDzqub1Yvp0VgVTJ2hiMLobvBqWK6XLEKQU9KHA3m9kWRmbr0CVFs1tmjkNg8pfiizNbSE0dqbbBI0avw2I2LRfpKnXLEYw5lcu3ELpzpL4HXPNsddocyEWokcpmILCDgSpB1F88GFm1rVPeGbs3HUvkE0DWXz3uVaGx16KtQBSq5XGFG9934fjn//Ce3EQvqV/AOHtMIctCvZb4FBgwqqDPkVLotVjj9+M7/upd8d7PvhQTegzsygdGAziKCZCHqklA46XoOyUW098wr0Pf/3Xf/13KXwCEyhqG1k2516WGH3gYwXJEhmIze4FvseZMHDuDtSBHZUdHKsh/KM69NKQm8XLRGgUhCMw6YWDph3zqwArpQRUBCfagQtvNuY6UI/BaPUx1zDqYHPku1sKDqlIxggVtF8F+qvsaBe+Ugaax3hhUQnMmkIXesKT2SfVYa0GFFTQRMdmhTRKcVCbZBOZIq8SAgnADFxNgeIKqlZJCI6DYfhUrOGacPsQhvumDjZhhMnAaEYoEvUa7YpwrmUsqvFaWleqCLOq1Fi1OZey4gU3T0jCbjSqLvrRpk+pWLt1AGiRP0vw6ihQzKOGWQcADBTGcFdEahatsRHfE2Kl1HjgKqXud4WgXbspYswHgsxoaxCN1YUEtFj5tJgCXCZsmpkjmwFIqS9y5wKpuRQ0MyNYVwr2WN3g1c1uIM5AoAMwzPBgYOb9V2uK65/0aThcvgCH6qczskFq5ipQO638ZjV+mtdU5o49gI1uy1xXm5JQy8RNIeIUpizjxBiD3HjG746nfdELYvf6E+EdYWQP3mfrj0egBhmSs2lq+T2UhQJqsD12IOxGgalR42kWPk85q6mszO1WwbfKxN6ODl4pVgDLt4Uu3w9pTQhyTSpqYW0SpknAymp9iQ4gtkAkVvcqdzZhlzNfTvZohYX7ACathHFCoLsFVvq04WIIGZ4joD60hBISqk7uPbh2tPuroYYAzNHw0HNOB8HBjMB+MPrv4WqB2P+qTVgaMK898emxd88nbilBlvpCI1dJSy0Qk/YKzX0pB28E9A//3HvjDT/7q/EwDsY9BWnkCWFY4IIGlmCcpkD4H3/08fgnP/mu+Ff/9tew1R5RGEDVnNmMWoJCpULTn8UYaHjhRsv0Kb/lWb/BtJMSLHNrttdciFtJu6QBTXz0WZz30DT+8uwWMj3OiAEcX89o5a3L8q3Bh3TrFl4djOrWbH5VgBCtPmdi1PwR4wvGuD70Vphx5BChwOyj4Ntp76Iw/Kc9oRIm0qBWb4XbVLAFBgK5JUoEpEiCF/Oxh/o3sgCYikXYG95qMI8e4pnLH324RNFPKmgwtUS98NFUA0DmEpi0BrYGHDNGjaYbvB9ypGROc1FexhGiz/3ADNnTJF0nolVKQXSKFQw3ZheC8qExcokxrah6wjwpM2DhBvqfCdEuLpX11MzGz3OLrlRpZmreB3MJqweM1LgtLgVkNZjLWtZxHUXwTKvNqBDtslpRbRZFbYfHIUz9gXGwUvtlHh2CKcRoN13Dde5EMNYbDjHiqOV+aWaK1gKuwQCNpvXONTu5YHgpNQUzRr2z0H2lHXkxjkZU0TJufPKnB/9ntveesDhUa+s1Mw660HN7ytgDTelCbc9nhEnUGxIzxPAm2RLX30zjMF3/ZnpLEvtxSQrtTdJLW1L3NyUD4zvZuNbzaGWIYNTiMsaBrgbfjlZQVujRrbJYofZk9xooaEkMGgNOG9Xhd9KAqPmxdqlXQ2sVnG6s7BESHwhpYPmy1rxEh2CGLiXKUr1wTcBSw+ToG0cNfYj2yfd1kYpQXYq40jExTwHY1BTEMYLJRCnRL0QwgkH9EMmJ1T5hcqgIU/ZHfv4eMLxdsh8yYO7e9YS4/rRnw2kDLbVsc7tCrmy9i7DkMzkCHsZgM0YByv/e6B/42ffE9/zI2+O9//6hGE+XTGFVaq7L27mFG3nXr300Xv/Gt8SPvul9cfMWsvpzQFMOFlFvFOQnnvulP8Bwy+7u7iPP/vRn/wLsExtlB3fFvVLGVbiv3A/ut4eIdwcGc7I2Y7fIEmIeZ8LAuTtQ4/so03Sr4DegEsIXpdDk20NNhwJf7w40hvLljzm0q2QKXmH8/vDYMamEFn8E+3s7IR+ib5QglioFEwuJI6whjK0AAuDMXjDbKFEKOjNQAFFCE4tCZnNlY5KLfOng1SxiMLmdRAHVigZO0DywC+eEKAfzsWDQRot+LgvsjbekAGoDl8pw48qDX8fKqyX0a0R90xSsDmpbigBEiaUNF2YPKTO71DxupcdhYNQizDmwRW2//1UrAqyLQPPA1ZQw2OqMRjARxCDQ1RTkLVoQadpVSYC6IJkDCzNOiM86+zOUMjUDT77d2MR02KwI2UKmCDmBS02RQhMSPVBrAhfT8+FhG8oQhliRBwODNvECuw7tRCZxGtp3u0v5nFIQxIi2pUShs5qdm50bQTSCeNSbgMrBXjc++XfG077wefib6uFf/2jpmSfNZBm3OXE/LN3Um/iabEnctI9NWOt34+mfiX9o+IbYu57/znTjh/E0U3NJCmOD8PsNctjXwXNjTfdj/WKcNWNk7L2sZT5lyC+9fgjI1KTMZRs+5FVUKX0qsuocs96JBa7RnnoWAhgThIMaeX1x2IRHQUrlDSBszHV0e6iB2XOVxSSKHEzNzncov48G856RVEfb0+rrrLBKlnfTcluG2tQluKFEYac5aKKUARpMRnJztBlqvlxNBJu0WPMW20x0pdu+7/0PPi9iZ0/7rjWLPqsK5JSVN5iVl1Vo9G/euhU/8/YPxmu/79/EP/zxX45ffv9H4qGHH8NP3VSXYxn28lFgb3vfh+P//NF3xHd+/5vjl979G8hhEMIzAtSq70QP+4HKGEyN2b4GZzCZd/36jQ8961M/9Udon7i07WqdtHM/4w8xYxQlYsocmHnv+IeSg/7Lw5ltOSEGzt2BekenG9wtX5wUuKHPi0DggsaoXwxcvU14u/Dh0au4EuQ+9tH3xwd/6nXxAcgHfxr6p18P//XV/ynq14dwxD+A2AeQw/wP0iYGkd1wxtmLIpxxSstPrMaxHmMQ+pKW9wGt3eLozb5jrXzWMQbd94g67u8DP/U67Pv19T7U8/X1vjIfeVqv61W+cOSpp2oRwxpck7FV/9eh/+shVSfOnHH/oz/mfHDb2lyrxWp+XWO8/4pz3dfhvl7X9vC6wX59s6HzXtT3dcrVvcEf+2ifyKWu+OuR+/rWh3XNzpymmZ/c8L55X7X/61HPuiq1J+3X49lUrTpwnDHpoa/8DfvUGuCIcfGCHtwH8VGrP+qJUZg/YvIR71pr5/5e1+799fU+sEa9r9dVH3XsyXuumnjm0l6Ieq+w7PWxd/+ruHbv8F/DpS9zmPi58g+P/IbpZzix9DdqFOAnQD8FPQ6s20tjvxgbLfI3QPqdKbv4j8WfGh960/cOfDV+yF3ykZrYBqnPF7yB/+RZ3A1+4l2v9RzW5RrLWvprNViTuXjP5n1XvbQP5axy813qNYwfpjfzZrJap/ZqPvfKvNS0l4L1xBtx2LUee0w7NeOQngu7vs9tre4PtclH7zHktj31fs0fv7ncS8/RGrV/5673Bp7xI+lhT6pb+qu+dR/b47nfrts9ffSdPx6FB+rSvoeSRvNHtTXUAvnJLQ+56PHhjz2Gv3F+f7z6n74Jh+s3x//yw2+Nf/D/viP+wY+/I/4u7Af/n38Tr0HsJ37p39X/Z8axR/0nlNARIXAtfUCr0fYiIDcEJ2tgcnzKf/ibP/rc5z73dbRPSv7oH/3jr7z/gZe+/IGXvuSbXnz/S74V9re9+IGXfPv9D7zsL8P+y8Bgv/TboL9V8sBLv/X+l7z02xCTvPh++A+89FtefP9L/rv7X/KyVzzwkpe87A/8gS/6uye1X/c9mIFzd6Dmlkv+1WOpXv9Dku9//uHKD1s+cmTTgc3Bj2Nwb37sA/GhX/ze+NAv/MMqsuFLN4wx+pRfaLFfRIw+hXHhwGRDE6cIZ03DFIc/4sSyn3DkCkMee1DkA+82Y/Azn/iaIE5MOcyHpK1+8BmnLP2+n9aDOcRYT5E/1NMnTqEtabXsnThtxqgTkz/02hcferKOwl7UlF7b8rhn4qOs5WfuuIcBG/PVp8X6WkMd48JbDv2U7COdcejMl170Yu1WHLX73h/ji35ce2M/5DLG9VKUBzz91D1vEVP+sF7PIzbmNnvI//j7h/8EVd9x+0ip8g9Ifsv8hvXt04AkBlOD+TRS084/TVmn3gTpUG+SjM2arBIFa2pY5jdXCth0Mz7y9h8O/b4kd5v0jCdyRWkcMX+Mi7Mhxvh+onz0S71fLmOzvLZOx5rPvHzvegxrJKY4/SZjzngvY57ssX+rFQ57rJv1YwySeanHnMTG/W2Ms89iD7O8RWzsl2vM8tmvyRreeq3hLT/7remsa5rxJTf79hzqcv+s37dmsaeW+5G3/kBMjz+st71O4zdRkT4rpAn/rIlvIwP9294Q6znVeBx/Y/3uD3wsfvptH4wf/cX365D9M2/7QPzqBx8K/KfXNYkz/4ynpqh/6y2fU5MxT9CQp9+M9FNH3HXXXb/xhV/4RSf+t9P333//d0O+7cUvfuBbH3jggW+C/XLol0G/lNJsYt8EWwL85SnEYL8C+puhvwV9vv35z3/h/67b9HQmDJy7A/WtCV8A/gDl/2MivkqQsnrR9f5rGj9WpiAHNaFY4EqfJmyo2SDEj3CigUjWygfG9lDBfsQoyom6JdlIIk6BWQ/9MOgjTYlwZbJPt4FwbaggrnVC6ZF92Uw28EAhRlCzNyVwZR3M+p99EaAI4FRF+cAxQj1hYNSamrKaGcBi3B/UCqfFGDRj3B9MDTwuafZWDfNgSEFj9LVoM5kx6t4HAIYg9WciAPbU/hGRDc3BsGplAIFGOozVAFRJJcQgAWr6EJrsqT7wRxtuBPK5tvYTaMUC6D7oI4f1NIlTZx9pgMTYi6nSBCiMQWPACoaCF9eU5gTJOphcChuhFcH+qgfWzH0AABAASURBVFVCzC7GmJy9ZCODz4ox1cHvY58egVjvgwK4mLGN1iR9gc1RPu2Wo9hi4j7YWzDzkE9FEYZJtiY4w0Bq9TbEuLZ614zZrHRNDaaNZqxpyEq12ApoFnCM5oCHZnUMBsYqgDj7a08KAOCgjbX5bOjO4i1GxdhMGsieibON7BbLnsR6XsYA8p2WywnFTSGCAR9z/2YZoz/2nNkKYspEaN0LIObBpbWS1l9ABptWXbMVHyaW8V56GAYxrsE0xqhn75SAYUKN8lgIOyN0aWdMmgClBTs21DE8SksVpHwATIcSxol+7rlrBppkHV3xQQPSbTRgPwrg+pyA0e6CoPoQgE0lXsa8hb1wazpB1kNj1HeaPhsSgE1FV0IHWLdloCyx1MzLWNOp+BvVeck81qXdEgk1M7RZAD2lGzUUw8UQRRAN1HE98jvRiFtPeOIn/PtPedazvl8pnq4sA7dz4+fuQL1T9FLjI8Tt6H3nCw9bgzZAKvrUcEMfAwz6oYnRKnQZr14EbWKBCYNKK/IPGfoCIqT4o9TzI4TRD15tPfmwCaUQo6gxQPaBSrdqLIahnozRpq5B3P/QkyaFOeybNvP5A0RcdpuUg6TEucjSZg7TU7THTIKWzyD6ULGHMMTkt4kuUxQjBgCD6XkrshlKyXj61MSolcyGDWhKf3CMtvJUULlirO+BOAEK7H6vzQdUy3Md6g7SqKJ0TdXfOA9xvkPKIcae0BiCNDWsLh7BfSlOPOpFny61kDQAytS05Z5V0GItTxBsjKCQI+p8OLKVtJiwngoAjzmsB5QhmhKmyxgnFHZOBjx7EKJNHmgzFyU0VwKAOStgZWWdkGEDg6lQnxhAv+43e9YHQcJLDLDG+L0RYC518klbmCZ6Eb1XYuM+gPX7gx24Mp9ujwHXIAgjc2D2IWzszUjLj9QNm7msIT6IeiFp7ZkAm/VqtcpnPePUFNotTley9AW2iTHU8J6hGhh1OcS4RsfTaJox1kVewDHwMSQATYACcxxZxx7ElYL1Eu9YM8gJzVHGXL4LvRf6jHnqjUn50GOMNut6SRrQGAxHJSNWF3tQGpJ5sz6IMYUYTI3Mk4MgRudKNgKpYWpZvvu9DkHeAxTDvOUY+yeu4HIagqrpTVsi48CoGhKjjZDWy5gcgJkDs4ZoQDCq3+b+/LKAGkklyu7e7mNf/MW//5e+5mu+5h+1bCszcGgGzt2B+tYUZZpuUXaiFNzIFNL8ePnhCAtcwPmBMwWeBiBpTt1GgmoJDpJx9iBMnyK7GX0t9Bhx2gFMaZxgC4NNs68Hhzb7IBTUzEtNjD6FedTBGhrQVBIkysUEkymkQj+AgGRTqy8M9pKNYmr6MOtAg5kPFCWxaqq2cqNdKJHFXlyMOjH2Ur0y6pSx6tV+3W7BpgSzHw32otbimYDmxDNH8ZyQM8aQyu3VKGLVwPqDnQmCUMB6rcdkgTQgsMd3A6kA20Asa1g/iyGF4YzD1T8MSGeiEohgb1TABWHimnCJ9jo5mBDGXEfykbkVRT8kKZa6B5rBAsRyfzRbpKoEkMd7Ewg7eVNvgsRGDVulmDJH9ZmHeA5CU3OUixq5DMioU3e7UXHO6k2DwvohZzBBCBOgkKO1qpu3UzViDT5QZe9cX6WYem8kwF3rIwwTRiT3dfHQJVxW3Wszt6pcPxO6j/UTkx4bA8g86cylHvIUQ64GYzSansUGfNu9kJehdfR7j+FibyZRD/DMbDGmzfB0EOBa3YUvu9XJ5kScQpwa2FgHN7RHxIkrhRP8wKX7h00ILh6WZpVUCzPinQ/agHL0OuLdqVH1hsmQ6mUA2DKYP6awXffhdHtDPe9tCaNEkDSnbAA9utqbMlcTUirMxBUsiwdY7pUOw8yl3aUBzGEucf4OSuhAaENpKJ2N6EErBpD1hLoAo001ixFgALVS0rdwmH7kSZ/wpPd9/uf/vr9D2GIGjsrAzlELTiWfH0j+TTUX1MfQPgK9+wQ3+T0YOJaHLkIttfoEaEFrHWj+EugHpiXKZg5Ea0NnDn2WMJXCX1L6jLe0GLHspVwlRv0RbnZTAFeDuZRE0l7LZQCg1qCNAu5PPnC4GvTT1T1nrqKY4GME9x24aGc+MfkAMII+75VY5MXADMAtEmMcmuvLhK16OErXNOTSZw7izJOJifVQRHXITJ8YbQUwyYfmoJ16zFFfBLkU44rBp01uqCWZgNhgYrOIEgAOK2b1BCAMQ5EmSSSQIHyW61kRgwAK5lEzFrho1wZ1WUCrgSSMlQ+LPvfDvrN7QYy9iaunptqTJuuYMsoaxsQxYWEzTOE6GeJe0h41eys3wZmT4AF6rBntZVmLLfdCeMYHN7WsXfhjSu9HkM2GXLqEKQkTIzfSMzAIS6JdvTf80Yarwb5LfNZXWXVa4lmXumZhRiL5gBWKcRE6C1GsYZkvF/XUxJpJV0Kf7SgCcmLgIDvjTY8lgtAUI2ItENuvzE29PbO2HfLy/jvUDO1h7NPwEaLdYRZ0hxHI6A82v+XBRWIduZfqhfZK/oPXpgLiC+E2Eur9CC7q6c56MycLm2aONgGfex5TsrdyEO9jSMocxjIvNbEUlWSAWkBErycW9cp9ZGwI9fwa29kpO499yX/2pT+Gv53++7V4mG2agUMwcA4P1Hzj8YFMfMuhdRPAMHS2kE4cmr5yRlvAakKoOz2fxhhABiEtAjs1tyFbwdBH2EzBnOgrL+rFf8omFpoqpqXSp4Zg1CBm1jOHP1rUgOqJBw6GXPaVgYm1icOtAwD7cE9ae0iiqSTkSGMilm5q1tJWH+Tk6L6CiYaW4cRerA1c3GfPh5+DGPN4j4lJCwy2qRPWwAhdYwwAezCWa9Du6yKeg2W0qft6So5gj2iXYkyCL9Vy4NZ/KBMIDxojl4qgE+1qNvuqH2H0ISyBTYi26uDTZj7xpTA2YkhXWeL0CcjXVLPTVF8mUWpIM+MjRJ8B6sSpeQ/E1IcJ+wjzN4UTp6Yopxmb+jLEdZW3mLiXBcTbX0Esbt6m3i20pma5mxZBxbinTSmzHsjPF4S5FEIUbjGF/kzGxFmg/gQsoPm9Z3DswYWAS404sP3G7F4OUTfLb42Jad3mp2I7Svr76WXepn69HskYa0RxHz1nMLbhTMl1UhPbJLN4c7b1beG1NpvydR+ZyUIK/BkOv8Gw1semvsus236nx43Axpi1XvbN+H77Xb7MY27WaxEGKHCENxtu8J4Hd/1dYFKKiquz2u+tnZ3dR5/5jGe+78EHX/una9CzGTg6A+fuQN3/HWrtjC8/hIen/IMqNT8ghNIN2ZxAgj4w2JkDSB+ZcDoIsCd9FRJLQV2aXS8x1DO2Vo+8NYyJ+whKtDem5J7UgwBkUgIMDtjModkF2Jo9YLN6JPbevAfkZT+YiGIrMDBkk1ymVScqVT0Y9UqfiWk3LaWppmpmnozVVKKu2xHUYNT1CNKBzlK5nABQ9UQ5SBwHchinoh5DslmDIIZcTmmLu3QYgDAdamMr4ZsSEmMChf7QdzBJuf4WnmkS5GLEuKD82P/Scx4S9YcHfIyNhYmzjqKNbMycg1k3R6Nvl3FK8OoGnbkwpHXn8OE8Fh8ucy1r5H4tCOBQexqbbNkL4RS0PfRgzVryuN5aEEAragrAyQ29V4v2x7Hu2PdQ/Q6V1Da6hT+1QEy6pW5Ss3hzULbxk2nhTW32x1hIaVns38z+baV/VH0n7/SwpVjbyCwYq2uBj/cy2ipY5ArDJFgTHBSN98B3JUOIHnHwX/V47K677v7wf/mn/vT/esRap5uBGQM6ts6QM3bqf8sHzlc3dZqBgY8HI/jx8qNpMF39gOWHpZxAPgUOcyn82AAplzYx+TDoU2AS6oLy0AIxv4QTWhR0HDHaFJhak5qG9okA1xM2TuhHPO+NIaQG98ADr2qj3hsxmHJQJnPbpB4t2G0YGNySevR+LW+pcg3W9NjMQRv6TKRGUlOw5kM48vJ+ehQB3mf3RwMxuuSHeiboxRtpKbNQ5xI5GGu3qRpMjDEo3TrM9jIGGIePMlorSSD1KsLtSQZIpvbX8tFSGCfanR86yMFgaE2Ea5qHNkDBe4zDXmig/R02/5zlYfuH3hEpVvKiaOEqZeODZKQ3oXO+ZdN9jdhoH+ZO+ru6TD5qo0X91r6LPLlHXWu/57WIbWytRecTyyhz9Pi82+p92M0vt8m6LQsytExPXyVMgIy/18IzaT+NutlvL/yePjaB3UMw4PY0Gkd6dwLZO4//wT/0h36a/9VzLLeYgdtl4NwdqHfqf3XN4e9HHy4+qsBXxY8RqhYTg+BzYShSA+p/LhJjMrEOAug9YLM/BWZ0nAUUgpAR5x6yV+JK1TQmw04MOvcCtA5g1cCBlQZ89oMSwAMP90VfokkhZldpWHWGGbjWQ0P24H4BrYrlIJ9xKA6YVFVGB7nqxUjDqdSX2CDCB7+bDFA6sDJ4n/KGOJYUpDWAi3MhdWIcsBzaFDrSmqI+SybBx1jdOzFKRM2J+cXcFp4H6CHAOE0KbUBrfbhv4rMAk1m0QZjLMKWH4RBXD9jCmybeTMGciFEnTk0hRuGeqCVIxpDZpzG5g+fTWNv7Yba5KFq4tcMm8Cx4GfdxxPXH0npToVco2rUp3kJHU8fW6BDLnuBaJ9j6EDd2hym3u/l96mah5btHnwmU3DqxtDfo2W931m2o2QDVbllTPc3K1RT1X9uL4Wo4kFJ2bu7tXXvotz7rt7z3u7/77/1hQB5m4I4YOHcH6rK7cyuCH0k/SUXIj3oxVC3McDCCqdKA+iAA4UGBceLUPPwBplsPUXAw1CPax9aUcpSPhBHTfog1kGswmS6FtnrBwQj24NqBGsXaxJhM4OwBJZf2MlcBTJmj/nAwlMo1ZCBH9dDCoDmYxxqu2W04sjnBVj00Bktm/+pBYgxkf9opY5xYtlziuYdlD/rMpWZ9F4LdaQYwjOD9MV/cthCV1mYCHWpK2gzCJkQJ+jSogXPQlXAi0IRr0ZTOGDQG4QP5Yh6F+2aB+sAgRoGpHmnT1/5oABy2SBqrAGdYggT2pMjPCTkY1WsGUvX+N7cvwyTVZ4AARQU0zoks93dW2zprXs56/cPwfl6e1WH2eoc5J3qrJ9r8Dm+c5ZveRWBr2x6AwWSH0G85aujIpgFpEKw6Rn/Mq1HMYwLcxSilPH7t2rWPPuUpT/n3f+7Pf9U3LsJ2zcBtMXDuDtTTzVt1T2X8R9f86viRwC7UuF8pTBg6HBBHuB4OaDAHQbWCDxMIBgyMYOJSBy/kYtCS8IChPHmYEBRGEHZTwfUpQQDCDx1KhyTqaLnU6BLKAxbjtfRRiKESrslU9mWt7otAE5ViYj4hmFQrYQCieqAwMYu60L7hEUsbbtAfNXuO8UzIPG6UOVoDxnKP2Uv5iNNnDX3mznojuPQBhTDWQrqNQPID81CDazJRGr1oj3sJBYT2SZCmDoX20NwMUfN+uKeM0yeeS3UctTMbPkfKrVB6AAAQAElEQVTm0WYdNSV7jhhx7b2BUtmAzmgrOYJwtCvDdHMvtFPGeGInoXOd1FvXGDe/NakG2ItSvWEewdEeUpZmpqWOWGbA3zeI+HkaW/ZKmHJcW81e1JQ76Zv1qe+k11h7HP3ytRx7jfa43r72UNTNbL5fYU/eL+nkY+NW+bs3W3EILn9rxtzR5m/b2GO8zVkekob2MfuRC12llJu7u3uPXL9x98e/5mu/7tv/4l/8i9+rgCczcIcM1MPrHTY5zvK7rt/9+KxfmX0dOPzB18ekCampGw5Vvz0aDDNOmwK/BmlU4eGkWqtZa7IOojhrYfcM+MrpQNTvFjkY1Y7oOg0dMgMX6rkP/hAwH0gf9NmbKQIBYISwBlJRMi6NiRjzgsbow+Zgn1yXvgS5GCBWXrA282K4hMEfc8VNBhDTQAIG28S4l57GoBJXSwYwctNzEB9tuEwJ8kWbot40IGmnBhRpU1OEcUrBAn3/WD8ojKWGPZjwIjb2WSSpZ9QLS/QaIS23Kf2DlvAN09hnGc59EJfdGnI9PV8GKA2XSVsJ9JoAw5CTWs4yD+AsDn/b2FC6LXUjnuuk3pi0Bdy2NntR1spGcLTXEldApqXeuGYGV2W3be33Htx2UxT2fW/ZK2EKUo80et+xCo0whFBT5GDq+d0AeMDIeuqxbLQPaHGk8O305d5ykdFO7EDdirh2M/lpH1gWmXxw5sYMrrcxMIA9B2t1G/HxXeXvOSCN0RYwTGM94TGXdvYc82hjaabPhDiB1LQXpJXYubm3t/cQ/nb648/9+uf/jec973l/K67U5Zs9SQbO3YH6U37Lb3mfvoH+UdBoX09+XEoARp8fHRmiTb1JMkbNdl23ZGLNXJ3y0J8/TjqwtCDzKFxfmnjLkw8bg2H1IUZJjAdC+hSWUqs/DQBUo18bIdAG4xTivAfuTyGA8qHlt2l0aXMfvQY54o6BtKkhzCPMvVADUlnaqgOoOJK5dsYAc3tU/cDIGNKEcaJPzXpq+opzogNQJmz2ZkOYkevKRo78dOBzLFxCEuKzm+ACTRTTpMdW8xmD1WDdS7eB5xgx3U+rY5w+4xT6AQMjzWCcTmK0A/Xpw2SJYGIUOts081lPYY64GwuUQGC4T7jKzRgdYunDPsq4zbL9l2h72j8peNux6Tpk+abSA7ETud9h1XxHBuhYzJPa91H79vxuHO32xrLR3q/LtvdhW/02fFxjW88x53bsce3Rvp1eh6k5zBo9BzfdbTafOQSaIK9Za4p/Jo7gzEddf/+H3jQRGstkE5cxTKu8qZRyc3dv9+G77rrrsa/9uue+9kUvetH/MGTaNAN3zMC5O1B/6qf+tneUHR4j+P6Xm/UOV19F9ccZMYwo49cEOw8TwuFnCU1hLGogsWZGNKepGC9iFJZSjzFtmQEKA0jAoKXTS7eB0Gaa9gGfa3YbPmMUmBrMZ39qylo+wRRU6N7RgBDctfVZT2F84oQkqaEm9yMc8XF0rOUzVxh85tGmSZz+KIzJ70ZwK8GLUO5HPgD1gJbPCUI3RcV0gGtN6ObCagOBjjWDitIyQn0ipJAuHbgyh/tIG3AwgXmBi3wzNkUQBlIH48QpRHhvaacmTpu5tFO4Hm3GUo92YqPm4tlHuZqYUSX3SY8h5lJTiEnoQDDkntbEvSzX4n6F3cFm2OMOyrX8WU7cf66/iaOMHVofS5NDrzZLPMOlZ/s4iffhsD3342AWmzmz7R/JGd+fIxUukjduZ7+bHgqWabND8zI4rJu/gQPUzbFsWKrHu6HEqeAwjb+V/th999330Au/4YXf/LKXvewVPcWGGTgmBs7dgfrTPu3Tf+Cua3d9BN/Izu7u3sOz+6zfRvDcELoAYMjnDwdt4vxgSzoEBkFjeQxT6LBWmtMGUZ6mGtzUmxiF/YdU7Y0TceqMMZfdhNOAjLG0WcOcqQPBszWy6yDOEIUIc1kjIbAQcjNCWSds5giZTWvhNWCVPoZGmxlLX3tmALKM8WYZX8ORuxzLHNZRlnmjz/iyLn3GKMrvRsyoZW4+S9rRLqaPPuHRZ5xCnDLGRpux2xH2nj1rALnP7DeuM9oZH3V+I8RGWz6n/QRr7xdmbOP6BA9Ry3rKptTlPTNvk9zJPS3XXfp8h3PNWaw5TWXKTI/7Jx2z4CZnaDaYq8zWRPe7MaGl7hPbJ9SKN6u29OwHbFMv7W1zixWVGwo3QKsuYzDt1MharjmEEN0wxgTYrIdSYmo5i6lzsMDpzmIzh9F14Zrr6EAvNjK+P2NurQWCHMx1DHaP10ifh5S+EDHKuOXRZnH2Yx7/zCImAYAhk9Norx529N/cjHcNI9fKNfJ3D6EoFSyl3Prsz/7ct/2l533DVz7/hS98dfgyAyfAwLk7UL/gBS/47t/7BV/wr/GN6G+nd8ruY6v7Bsovix9KB4nBKU3DrN9hS+L3lB8YY5mnsKaIxNiC+ZEX4hi9X48RRE5TisvWhMByAGdvJrIHXGVQC5e3moivvGrN7gEJGDXQjepyZi5hCv3UWh9A+kudcaSsDeZSxsDSj3YzM3zmjNUrm2Vb0xDEWCVvsLbVrtVtSMycDSGtlHE5bcpnuCmmFDTLGExBOXW/GxlZ6X1Cq6QtFtdlPbVS6NAAwH3TTC2b0wbJMr4TDOc3Qr/bDEDQGjP+fEWRekMLOMq0oUZ9NaH3fr1aLd/7/dJ6rOV3H0a/pxbTsrAxEF0Mgkqo+GAKSJ9p5Cu/CwYzRjtlDVNhi452g/ZVaKZngCSYmOdD7TgxSJmHq8d4tdZnxLaV6V4RXytaYkODwexl/Vl0BEbroXzaMlY4rJFmunNp+SztgYZx333NlpAh5iaftDcKklkPpXBq9pUIxdR6w9LY2hd5GMqZ1RPpgQiuGXmNeNq5kfSZCxtjVZs5jA32rDdiGUoNqG4NzYhReD8UxkZBSl0PBvOW3ykxhGq/sZCB5mffDrEAsb5P+GnngV3rlPKkJz3po//tV3/1//z9/+yfffbXfd3X/VNUeZiBE2Hg3B2oeZf/+B//kz/8lKc+9X03bz5+fXdv95Gd3Z1HS+S//oEMfjj4fvBPn3AwaEP1D7LASYy5QQBYU7AiiOeHF8M15hDuPgzWEAvY1E2lGzSYk2sHLtlDIuODiwwMJUG3kXH2Y0i+plVCuqlbpCqAGP0UQpt92G+5PnH98NRKpjSrl8tnD0r+sBGkT53CXrSJp82G3UaQNgVmf160KcI10VvJBmhWy/VW2RusljA+b/akMJu6pdDtMsPgMI/BkcPEiHcZcztYDYRE7KYey17yNdXawaxAm5e41mCMBoX2IFybLp/lGM4+1B3vBisgSx9QDvaljDwrtk+N4pwOyGGY+6IwfSYMEkhNez9Z5M16jjHYGOudNoKb08jFrP+Ytq3PiI/2UMuelAHqJp9BdxaG2mHCWEQGl0HKAHVzG84Exii0R9mEjfFtdrtBqbHHBls52/oMuEo1LcHmL2OAN/K5IQ+ps98l/vZJGKAsajb2bXk9tRsMQJY+II0RH20GRx82BtEu5I7SgYMMJkPUR1MrgJ33xPe+odE5QDxwzWLwORhKoU/BElRVGKxWnQ/yI3Z39x7/fV/whT//whe9+Kv+yl/5q19T6zybgZNj4FweqHm7f/rP/Nnvunbt2kM3H3/8rp0d/i01//SPWzqM8FerIEsfHCbZ0MQBS/UPm3gHYTRfStMKgxX5sWs5NY7+exC4hLc6KU1Rc2BjrGw4bBHQGNo7NYVYLK7EpRmjQaG9QbQXLVCD9Ac3koMAiKH/x7qaia20vsQZJz67dwCKtbxN+0UKGmlWeHkwVykm9oFSLu1aEVo28cDFmHzYOcZ7WsaYM2LMJUZJnD3lA0ibPmXpE0Male5HtiZB/R/g5DU877m5CnFi78S4r7TVmEEmQYRrCvERw8W0FooxmBj7Bi7mQc1G5szAwWFtvh+0Gco+eU/ElnJQX+ZnH9rHKexL0R40Ha57T+1Gq2s+ezZE72i3j2K0XioZbPamCL+NaWg1q2ZPyghuyx1z1uxV0dZ7H1PG+m34mCP70InKXv1OtRtsqga3zIfJ0be3pb7DB+yVYUrPb8bsG9qU0PKOrLb02gIfuT0LyB2FtvpqojfIiLXk/PMisxosd/wNGXEFh0k9lr2bf+geQz+8xNfuuvbw53zu5/1/D7zkgfu/7/u+/zOf+9zn/h+zDDtm4IQYOLcH6m/+5m/+tq/6C1/96hv33PPx+jfVe4/t7e4+sodD9u7u7sOllMdxxsABu0Bw0C7QFHxQUfgl6hduCn7ME23EA3kQ1N4sO+XxsrMDDSmUcrPh/FdN2HMC57dKi0VMt/B7TBzCXvBLrOJTAEdGYC3YqmP/wr47NwO57EfB2jcj2IM1yEdzVN7qOcjVXrB2BHMC67DPIAG794ddIPSJ094g6DVhe4v7CtyX9jCsP+wNFbUOOwxIgQRq0GjAW23WKWfC/UwRfBbN77bWQwy4+qGusGf60CFBX8QmxCgBnbIpvyA3VDdhqSmqXVXhiwAzB11m0KdNTek2grI1MQKhDRwjcHOhixgNgBhavblU3Wca46qDgSEKiStxnBhsfo8DG21R2ACEWjZUc1oIAEZzmgIQkXwoHQHpqJf+kKvmuZyx3TjKHpmvG+mGvIilH3hjNmCAEdA8TGSsyhTQ/T1HyrYeCB11HKYVVucONt3Owcu1BdhjW4OWstZrG377ibUy383qnfyse89lDrgphimzGtTO9swEYMcyjqHXcq8H7mvTmksMvl75sdmWhfRbNeaNNmvQKyG6fA+lE6ReAwhWYTnCe3t7j+Mg/eYXvPAbX/HGN/7QZ73whS/+6zXB8yVk4Fze0rk9UJOtb//2b3/p857/gq/+9N/57Dc//vjjd+PPLXw6BX+Ullu7u3uP7O1ee1iH7L29h/ExPbK7s/MoNDD4u5C9vY/v7V17aK/Flbu79wgO5I8g9zHIo7s7u4/u7u48uova3d1qI58Hd9TuPQyMueiLta6h5zWsu4eD/R589FV8F/41yN61j+PAj73sPgL80V32heyU8pjWZs212lNrYC97rKEA35PP/tjjTu2xd01+38fuLveIGPawu9NsYrn/PdxLW3M3MfisQ6+H965p34/s7qkW98X+Fdvbow3p+wB+Dfe8B0nNve4hZw8YpeKPsJbrUUMeluy2nFWecKzNfNnMm9dhTeZTdsED9r53Deul7AHDfaFu1gM+n/uA1T67uzvkjmt9HDldhO8xtkX2dlE3xPZ2wBmF3APfabb6w99t+B5tCHXKNcSYB11K4T9MTfgzA1ImvOcTbCgdiSYYUxS85jDqGG0gE4RxwhS4kZp2CvPSVuvu4Gw4BFlLGcKzfjWVc5XSm93a2cG7tod72092dx5mHtrfguSovThHsM9jfCcozD1ImLcLLqVzbayjZ7qf3tl5+MAcPrONPfA+DPV4l/hOsV99L3bxPlQhNpfcY+rdnZGTi8SMCgAAEABJREFUykIyM+r9DiJjFZ8fZaxd2jV/ArePkTfoR2eyuzP3d6q/yi2K00/ZKcjBbxv7JHY7Gr+Pa73363PU9ZhP2cVvB7X23e5P/pZ7V2zMG+1tNeRkzDvA5n2WUh7H46pPCIb+QZu6f2py5tOBz3vVTt/z4M4aLfGD+o7Fy9oxpkUTWDQd3TI6mQ9NGH/Sw1oOrorfkom/G48+6UlP/o1nP/t3ve2/+q//7P/2spe/4s/hIP3s+++//79fFtk3A6fBwLk+UJOAF73oRd/zEz/xr37XC77hhS/5vM/7/J9/xjOe/tATnvjE6e6777p2/cb1nes3bsT169DXrxf8bTbtcv3GdYjwgli5XnNCutoVo33jely/jlza15strZ47168vejFXApyxLuhR7dA617PXjcC+poaxXwr2oB7p71yveyl1Ta0P+wZENuKyB7/Xl+s3MkZ9o3Ixw5h7o6j3ddqD3BhsxmZ+1qTWXtAn/dTX65qsh9x9993Y7/UiDX9c98aNe4J+xsBP94mlXMc+brRc5qfsl585qVlPyZ6pr1/nvo8gd9+I6ymsvUFfz7hyQZ/49Rs7rXfqojrG7r5e7rnnnpv33nvvY/fO5AmPzv176S9EOY/e+4SMNf/e9FM3vOcRb9i9TT+h6bF2ln/vo/dmrOKL/bLnvY/fuCEOcH/XNwn4qvwwD/f3OCTvqfarvdlnug5uKMw9QJhbe9+N/ingl895X7nnntg3fuOA+FB/vb3T7Hcda28QPv8qdy/4uX5jh/cIPsgJuZjzcu+9xB679wlPqDr9UT+h5YzYfnbNJ9fkjusX7gFCnQJ+bsxk9UzIzQ3W9md9454bgW9xQo8ZzpqjCHpozcPWYD3uYQf5FNpLId6F+RTkF2rsu+obN6i5NvXxyD3qmb3Ye5soB3vawW/CdO+99+a7MDz3fZ7/fs+aseW7U5//7H3Cuo/fc+89j0vfc89qfdYfRpZr3PuEx7LXoG9ijZvwb4L7W4PwvaHM+bkH79SNJit7euInPOmxpz396R961rM+9T2/+7M++81/7L/4E//4G1/8wCve+SvvevKP/8S//G2vetVr/tTznve87+aZwWIGzoqBc3+gTmJe/opX/NXv/2c/+Pk//wtv+uRffue7nvCeX33f3e9+z3tvQO6BUC+F+J1I9ruTHsva7LlNM39b7ELheD7X+VxS017KMkZ/lGX+0h9zaS/jo8/4KcndbZ3U15tPTeyqCO835TjvOXuu6fF5n6Y9PN9xT7dzz3eh12kK9ziuR/8iyEF7HuOjzXsbfdqbMOLHIey9TY6j/x31+NX3vv/aKMfx7o39mr0HLXnv+/7d7iA7sCkF+iDZede73nPXL/3SW+77mZ/92d/8L/7Fv/iM7/rbf/sr8DfR35HnA2szcB4YuDAH6vNAlvdgBsyAGTADZsAMmAEzYAaWDPhAvWTE/gYGDJkBM2AGzIAZMANmwAxsY8AH6m3MGDcDZsAMmIGLx4B3bAbMgBk4AwZ8oD4D0r2kGTADZsAMmAEzYAbMwOVh4HYO1Jfn7n0nZsAMmAEzYAbMgBkwA2bgDhnwgfoOCXS5GTAD55kB780MmAEzYAbMwMkz4AP1yXPsFcyAGTADZsAMmAEzsD8Djl5oBnygvtCPz5s3A2bADJgBM2AGzIAZOGsGfKA+6yfg9U+TAa9lBsyAGTADZsAMmIFjZ8AH6mOn1A3NgBkwA2bADNwpA643A2bgIjHgA/VFelreqxkwA2bADJgBM2AGzMC5Y+BKH6jP3dPwhsyAGTADZsAMmAEzYAYuHAM+UF+4R+YNmwEzcAUZ8C2bATNgBszAOWbAB+pz/HC8NTNgBsyAGTADZsAMXCwGruZufaC+ms/dd20GzIAZMANmwAyYATNwTAz4QH1MRLqNGThNBryWGTADZsAMmAEzcH4Y8IH6/DwL78QMmAEzYAbMwGVjwPdjBq4EAz5QX4nH7Js0A2bADJgBM2AGzIAZOCkGfKA+KWZPs6/XMgNmwAyYATNgBsyAGTgzBnygPjPqvbAZMANm4Oox4Ds2A2bADFxGBnygvoxP1fdkBsyAGTADZsAMmAEzcCcMHKnWB+oj0eVkM2AGzIAZMANmwAyYATMwZ8AH6jkf9syAGThNBryWGTADZsAMmIFLwIAP1JfgIfoWzIAZMANmwAyYgZNlwN3NwH4M+EC9HzuOmQEzYAbMgBkwA2bADJiBAxjwgfoAghw+TQa8lhkwA2bADJgBM2AGLh4DPlBfvGfmHZsBM2AGzMBZM+D1zYAZMAMDAz5QD2TYNANmwAyYATNgBsyAGTADR2XgPB+oj3ovzjcDZsAMmAEzYAbMgBkwA6fOgA/Up065FzQDZuDyMeA7MgNmwAyYgavMgA/UV/np+97NgBkwA2bADJiBq8WA7/ZEGPCB+kRodVMzYAbMgBkwA2bADJiBq8KAD9RX5Un7Pk+TAa9lBsyAGTADZsAMXCEGfKC+Qg/bt2oGzIAZMANmYM6APTNgBo6DAR+oj4NF9zADZsAMmAEzYAbMgBm4sgz4QH0Kj95LmAEzYAbMgBkwA2bADFxeBnygvrzP1ndmBsyAGTgqA843A2bADJiB22DAB+rbIM0lZsAMmAEzYAbMgBkwA2fJwPla2wfq8/U8vBszYAbMgBkwA2bADJiBC8aAD9QX7IF5u2bgNBnwWmbADJgBM2AGzMDBDPhAfTBHzjADZsAMmAEzYAbONwPenRk4UwZ8oD5T+r24GTADZsAMmAEzYAbMwEVnwAfqi/4ET3P/XssMmAEzYAbMgBkwA2ZgjQEfqNcoMWAGzIAZMAMXnQHv3wyYATNwmgz4QH2abHstM2AGzIAZMANmwAyYgUvHwB0cqC8dF74hM2AGzIAZMANmwAyYATNwZAZ8oD4yZS4wA2bgwjHgDZsBM2AGzIAZOEEGfKA+QXLd2gyYATNgBsyAGTADR2HAuReTAR+oL+Zz867NgBkwA2bADJgBM2AGzgkDPlCfkwfhbZwmA17LDJgBM2AGzIAZMAPHx4AP1MfHpTuZATNgBsyAGTheBtzNDJiBC8GAD9QX4jF5k2bADJgBM2AGzIAZMAPnlQEfqCPO67PxvsyAGTADZsAMmAEzYAYuAAM+UF+Ah+QtmgEzYAYqA57NgBkwA2bgPDLgA/V5fCrekxkwA2bADJgBM2AGLjIDV2zvPlBfsQfu2zUDZsAMmAEzYAbMgBk4XgZ8oD5ePt3NDJwmA17LDJgBM2AGzIAZOAcM+EB9Dh6Ct2AGzIAZMANm4HIz4LszA5ebAR+oL/fz9d2ZATNgBsyAGTADZsAMnDADPlCfMMGn2d5rmQEzYAbMgBkwA2bADJw+Az5Qnz7nXtEMmAEzcNUZ8P2bATNgBi4VAz5QX6rH6ZsxA2bADJgBM2AGzIAZOD4GDtfJB+rD8eQsM2AGzIAZMANmwAyYATOwkQEfqDfSYtAMmIHTZMBrmQEzYAbMgBm4yAz4QH2Rn573bgbMgBkwA2bADJwmA17LDGxkwAfqjbQYNANmwAyYATNgBsyAGTADh2PAB+rD8eSs02TAa5kBM2AGzIAZMANm4AIx4AP1BXpY3qoZMANmwAycLwa8GzNgBswAGfCBmixYzIAZMANmwAyYATNgBszAbTJwAQ7Ut3lnLjMDZsAMmAEzYAbMgBkwA6fAgA/Up0CylzADZuCKMODbNANmwAyYgSvJgA/UV/Kx+6bNgBkwA2bADJiBq8yA7/14GfCB+nj5dDczYAbMgBkwA2bADJiBK8aAD9RX7IH7dk+TAa9lBsyAGTADZsAMXAUGfKC+Ck/Z92gGzIAZMANmYD8GHDMDZuCOGPCB+o7oc7EZMANmwAyYATNgBszAVWfAB+rTewO8khkwA2bADJgBM2AGzMAlZMAH6kv4UH1LZsAMmIE7Y8DVZsAMmAEzcBQGfKA+ClvONQNmwAyYATNgBsyAGTg/DJyTnfhAfU4ehLdhBsyAGTADZsAMmAEzcDEZ8IH6Yj4379oMnCYDXssMmAEzYAbMgBnYhwEfqPchxyEzYAbMgBkwA2bgIjHgvZqBs2HAB+qz4d2rmgEzYAbMgBkwA2bADFwSBnygviQP8jRvw2uZATNgBsyAGTADZsAMrBjwgXrFhS0zYAbMgBm4XAz4bsyAGTADp8KAD9SnQrMXMQNmwAyYATNgBsyAGbisDNz5gfqyMuP7MgNmwAyYATNgBsyAGTADh2DAB+pDkOQUM2AGLgcDvgszYAbMgBkwAyfBgA/UJ8Gqe5oBM2AGzIAZMANm4PYZcOUFY8AH6gv2wLxdM2AGzIAZMANmwAyYgfPFgA/U5+t5eDenyYDXMgNmwAyYATNgBszAMTDgA/UxkOgWZsAMmAEzYAZOkgH3NgNm4Hwz4AP1+X4+3p0ZMANmwAyYATNgBszAOWfAB+r+gGyYATNgBsyAGTADZsAMmIGjM+AD9dE5c4UZMANm4GwZ8OpmwAyYATNwrhjwgfpcPQ5vxgyYATNgBsyAGTADl4eBq3InPlBflSft+zQDZsAMmAEzYAbMgBk4EQZ8oD4RWt3UDJwmA17LDJgBM2AGzIAZOEsGfKA+S/a9thkwA2bADJiBq8SA79UMXFIGfKC+pA/Wt2UGzIAZMANmwAyYATNwOgz4QH06PJ/mKl7LDJgBM2AGzIAZMANm4BQZ8IH6FMn2UmbADJgBMzAyYNsMmAEzcDkY8IH6cjxH34UZMANmwAyYATNgBszASTFwQF8fqA8gyGEzYAbMgBkwA2bADJgBM7AfAz5Q78eOY2bADJwmA17LDJgBM2AGzMCFZMAH6gv52LxpM2AGzIAZMANm4OwY8MpmYM6AD9RzPuyZATNgBsyAGTADZsAMmIEjMeAD9ZHocvJpMuC1zIAZMANmwAyYATNwERjwgfoiPCXv0QyYATNgBs4zA96bGTADV5wBH6iv+Avg2zcDZsAMmAEzYAbMgBm4MwYuzoH6zu7T1WbADJgBM2AGzIAZMANm4EQY8IH6RGh1UzNgBq4yA753M2AGzIAZuFoM+EB9tZ6379YMmAEzYAbMgBkwA8mA9TEx4AP1MRHpNmbADJgBM2AGzIAZMANXkwEfqK/mc/ddnyYDXssMmAEzYAbMgBm41Az4QH2pH69vzgyYATNgBszA4RlwphkwA7fHgA/Ut8ebq8yAGTADZsAMmAEzYAbMgBjwgVo0nObktcyAGTADZsAMmAEzYAYuEwM+UF+mp+l7MQNmwAwcJwPuZQbMgBkwA4diwAfqQ9HkJDNgBsyAGTADZsAMmIHzysBZ78sH6rN+Al7fDJgBM2AGzIAZMANm4EIz4AP1hX583rwZOE0GvJYZMANmwAyYATOwiQEfqDexYswMmAEzYAbMgBm4uAx452bglBnwgfqUCfdyZsAMmAEzYAbMgBkwA5eLAR+oL9fzPM278VpmwAyYATNgBsyAGTADYMAHapDgYQbMgBkwA5eZAa6VIaUAAAjWSURBVN+bGTADZuBkGfCB+mT5dXczYAbMgBkwA2bADJiBS87AsR2oLzlPvj0zYAbMgBkwA2bADJgBM7CRAR+oN9Ji0AyYgUvMgG/NDJgBM2AGzMCxMuAD9bHS6WZmwAyYATNgBsyAGTguBtznojDgA/VFeVLepxkwA2bADJgBM2AGzMC5ZMAH6nP5WLyp02TAa5kBM2AGzIAZMANm4E4Y8IH6TthzrRkwA2bADJiB02PAK5kBM3BOGfCB+pw+GG/LDJgBM2AGzIAZMANm4GIw4AP18jnZNwNmwAyYATNgBsyAGTADR2DAB+ojkOVUM2AGzMB5YsB7MQNmwAyYgfPBgA/U5+M5eBdmwAyYATNgBsyAGbisDFz6+/KB+tI/Yt+gGTADZsAMmAEzYAbMwEky4AP1SbLr3mbgNBnwWmbADJgBM2AGzMCZMOAD9ZnQ7kXNgBkwA2bADFxdBnznZuCyMeAD9WV7or4fM2AGzIAZMANmwAyYgVNlwAfqU6X7NBfzWmbADJgBM2AGzIAZMAOnwYAP1KfBstcwA2bADJiB7Qw4YgbMgBm44Az4QH3BH6C3bwbMgBkwA2bADJgBM3A6DGxbxQfqbcwYNwNmwAyYATNgBsyAGTADh2DAB+pDkOQUM2AGTpMBr2UGzIAZMANm4GIx4AP1xXpe3q0ZMANmwAyYATNwXhjwPsxAY8AH6kaElRkwA2bADJgBM2AGzIAZuB0GfKC+HdZcc5oMeC0zYAbMgBkwA2bADJxrBnygPtePx5szA2bADJiBi8OAd2oGzMBVZcAH6qv65H3fZsAMmAEzYAbMgBkwA8fCwIU7UB/LXbuJGTADZsAMmAEzYAbMgBk4JgZ8oD4mIt3GDJgBM7BgwK4ZMANmwAxcEQZ8oL4iD9q3aQbMgBkwA2bADJiBzQwYvVMGfKC+UwZdbwbMgBkwA2bADJgBM3ClGfCB+ko/ft/8aTLgtcyAGTADZsAMmIHLyYAP1JfzufquzIAZMANmwAzcLgOuMwNm4IgM+EB9RMKcbgbMgBkwA2bADJgBM2AGRgZ8oB7ZOE3ba5kBM2AGzIAZMANmwAxcCgZ8oL4Uj9E3YQbMgBk4OQbc2QyYATNgBvZnwAfq/flx1AyYATNgBsyAGTADZuBiMHBmu/SB+syo98JmwAyYATNgBsyAGTADl4EBH6gvw1P0PZiB02TAa5kBM2AGzIAZMAMzBnygntFhxwyYATNgBsyAGbgsDPg+zMBpMeAD9Wkx7XXMgBkwA2bADJgBM2AGLiUDPlBfysd6mjfltcyAGTADZsAMmAEzcLUZ8IH6aj9/370ZMANm4Oow4Ds1A2bADJwQAz5QnxCxbmsGzIAZMANmwAyYATNwNRg47gP11WDNd2kGzIAZMANmwAyYATNgBhoDPlA3IqzMgBm4agz4fs2AGTADZsAMHA8DPlAfD4/uYgbMgBkwA2bADJiBk2HAXc89Az5Qn/tH5A2aATNgBsyAGTADZsAMnGcGfKA+z0/HeztNBryWGTADZsAMmAEzYAZuiwEfqG+LNheZATNgBsyAGTgrBryuGTAD540BH6jP2xPxfsyAGTADZsAMmAEzYAYuFAM+UG95XIbNgBkwA2bADJgBM2AGzMBhGPCB+jAsOccMmAEzcH4Z8M7MgBkwA2bgjBnwgfqMH4CXNwNmwAyYATNgBszA1WDg8t6lD9SX99n6zsyAGTADZsAMmAEzYAZOgQEfqE+BZC9hBk6TAa9lBsyAGTADZsAMnC4DPlCfLt9ezQyYATNgBsyAGagMeDYDl4YBH6gvzaP0jZgBM2AGzIAZMANmwAycBQM+UJ8F66e5ptcyA2bADJgBM2AGzIAZOFEGfKA+UXrd3AyYATNgBg7LgPPMgBkwAxeVAR+oL+qT877NgBkwA2bADJgBM2AGzoKBtTV9oF6jxIAZMANmwAyYATNgBsyAGTg8Az5QH54rZ5oBM3CaDHgtM2AGzIAZMAMXhAEfqC/Ig/I2zYAZMANmwAyYgfPJgHdlBnyg9jtgBsyAGTADZsAMmAEzYAbugAEfqO+APJeeJgNeywyYATNgBsyAGTAD55MBH6jP53PxrsyAGTADZuCiMuB9mwEzcOUY8IH6yj1y37AZMANmwAyYATNgBszAcTJwUQ/Ux8mBe5kBM2AGzIAZMANmwAyYgdtmwAfq26bOhWbADJiBwzDgHDNgBsyAGbjsDPhAfdmfsO/PDJgBM2AGzIAZMAOHYcA5t82AD9S3TZ0LzYAZMANmwAyYATNgBsxAhA/UfgvMwOky4NXMgBkwA2bADJiBS8aAD9SX7IH6dsyAGTADZsAMHA8D7mIGzMBhGfCB+rBMOc8MmAEzYAbMgBkwA2bADGxgwAfqDaScJuS1zIAZMANmwAyYATNgBi42Az5QX+zn592bATNgBk6LAa9jBsyAGTADWxjwgXoLMYbNgBkwA2bADJgBM2AGLiIDp79nH6hPn3OvaAbMgBkwA2bADJgBM3CJGPCB+hI9TN+KGThNBryWGTADZsAMmAEzUBnwgbry4NkMmAEzYAbMgBm4nAz4rszAiTPgA/WJU+wFzIAZMANmwAyYATNgBi4zAz5QX+ane5r35rXMgBkwA2bADJgBM3BFGfCB+oo+eN+2GTADZuCqMuD7NgNmwAwcNwM+UB83o+5nBsyAGTADZsAMmAEzcKUYOKED9ZXi0DdrBsyAGTADZsAMmAEzcIUZ8IH6Cj9837oZMAMRYRLMgBkwA2bADNwhAz5Q3yGBLjcDZsAMmAEzYAbMwGkw4DXOLwM+UJ/fZ+OdmQEzYAbMgBkwA2bADFwABnygvgAPyVs8TQa8lhkwA2bADJgBM2AGjsaAD9RH48vZZsAMmAEzYAbOBwPehRkwA+eGAR+oz82j8EbMgBkwA2bADJgBM2AGLiIDPlDv/9QcNQNmwAyYATNgBsyAGTAD+zLgA/W+9DhoBsyAGbgoDHifZsAMmAEzcFYM+EB9Vsx7XTNgBsyAGTADZsAMXEUGLuE9//8AAAD//7qVp3wAAAAGSURBVAMAZ1ElLdDBbME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2" descr="data:image/png;base64,iVBORw0KGgoAAAANSUhEUgAAAtQAAAQACAYAAADBUs7zAAAQAElEQVR4Aey9Cbxl11XeudYbalBVqUpTCRsExlMMCaOxSdMhJnQwv/51cAOBOCEMDoTYZjIQKaFJBO4GgwFbWMQYYqAhDRgj2x07HWwTCGODgWYKRMKWB2xjGQ+yLcmWXG+6u//f2nufe+5995WqpHqv3qtaR3vvtda3hr3Pd169s+rq6WnJ8koGkoFkIBlIBpKBZCAZSAaSgYfMQDbUD5m6TEwGkoG9ZSB3SwaSgWQgGUgG9icD2VDvz+eSp0oGkoFkIBlIBpKBg8pAnvuyYyAb6svukecNJwPJQDKQDCQDyUAykAxcSAayob6QbGatvWQg90oGkoFkIBlIBpKBZGBfMJAN9b54DHmIZCAZSAaSgUuXgbyzZCAZuNQZyIb6Un/CeX/JQDKQDCQDyUAykAwkA7vKwCXTUO8qS1k8GUgGkoFkIBlIBpKBZCAZ2IGBbKh3ICbhZCAZSAZ2iYEsmwwkA8lAMnCJMZAN9SX2QPN2koFkIBlIBpKBZCAZuDAMZJVzZSAb6nNlKuOSgWQgGUgGkoFkIBlIBpKBBQxkQ72AlISSgb1kIPdKBpKBZCAZSAaSgYPNQDbUB/v55emTgWQgGUgGkoG9YiD3SQaSgR0YyIZ6B2ISTgaSgWQgGUgGkoFkIBlIBs6FgWyoz4WlvYzJvZKBZCAZSAaSgWQgGUgGDhQD2VAfqMeVh00GkoFkYP8wkCdJBpKBZCAZqAxkQ115yDUZSAaSgWQgGUgGkoFk4NJkYNfvKhvqXac4N0gGkoFkIBlIBpKBZCAZuJQZyIb6Un66eW/JwF4ykHslA8lAMpAMJAOXKQPZUF+mDz5vOxlIBpKBZCAZuFwZyPtOBi40A9lQX2hGs14ykAwkA8lAMpAMJAPJwGXFQDbUl9Xj3subzb2SgWQgGUgGkoFkIBm4PBjIhvryeM55l8lAMpAMJAM7MZB4MpAMJAMPk4FsqB8mgZmeDCQDyUAykAwkA8lAMnB5M7BXDfXlzXLefTKQDCQDyUAykAwkA8nAJctANtSX7KPNG0sGkoGHxkBmJQPJQDKQDCQD58dANtTnx1dGJwPJQDKQDCQDyUAysD8YyFPsGwayod43jyIPkgwkA8lAMpAMJAPJQDJwEBnIhvogPrU8814ykHslA8lAMpAMJAPJQDJwVgayoT4rPelMBpKBZCAZSAYOCgN5zmQgGbhYDGRDfbGYz32TgWQgGUgGkoFkIBlIBi4JBrKhPs/HmOHJQDKQDCQDyUAykAwkA8nAmIFsqMdspJ4MJAPJwKXDQN5JMpAMJAPJwB4xkA31HhGd2yQDyUAykAwkA8lAMpAMLGLg4GPZUB/8Z5h3kAwkA8lAMpAMJAPJQDJwERnIhvoikp9bJwN7yUDulQwkA8lAMpAMJAO7w0A21LvDa1ZNBpKBZCAZSAaSgYfGQGYlAweOgWyoD9wjywMnA8lAMpAMJAPJQDKQDOwnBrKh3k9PYy/PknslA8lAMpAMJAPJQDKQDFwQBrKhviA0ZpFkIBlIBpKB3WIg6yYDyUAysN8ZyIZ6vz+hPF8ykAwkA8lAMpAMJAPJwL5moDXU+/qMebhkIBlIBpKBZCAZSAaSgWRg3zKQDfW+fTR5sGQgGVjIQILJQDKQDCQDycA+YyAb6n32QPI4yUAykAwkA8lAMnBpMJB3cfkwkA315fOs806TgWQgGUgGkoFkIBlIBnaBgWyod4HULLmXDOReyUAykAwkA8lAMpAMXFwGsqG+uPzn7slAMpAMJAOXCwN5n8lAMnDJMpAN9SX7aPPGkoFkIBlIBpKBZCAZSAb2goFLraHeC85yj2QgGUgGkoFkIBlIBpKBZGBgIBvqgYpUkoFkIBnYSwZyr2QgGUgGkoFLhYFsqC+VJ5n3kQwkA8lAMpAMJAPJwG4wkDUflIFsqB+UogxIBpKBZCAZSAaSgWQgGUgGdmYgG+qduUlPMrCXDOReyUAykAwkA8lAMnBAGciG+oA+uDx2MpAMJAPJQDJwcRjIXZOBZGCegWyo5xlJOxlIBpKBZCAZSAaSgWQgGTgPBrKhPg+y9jI090oGkoFkIBlIBpKBZCAZOBgMZEN9MJ5TnjIZSAaSgf3KQJ4rGUgGkoHLnoFsqC/7L4EkIBlIBpKBZCAZSAaSgcuBgd27x2yod4/brJwMJAPJQDKQDCQDyUAycBkwkA31ZfCQ8xaTgb1kIPdKBpKBZCAZSAYuNwayob7cnnjebzKQDCQDyUAykAyIgZzJwAVjIBvqC0ZlFkoGkoFkIBlIBpKBZCAZuBwZyIb6cnzqe3nPuVcykAwkA8lAMpAMJAOXOAPZUF/iDzhvLxlIBpKBZODcGMioZCAZSAYeKgPZUD9U5jIvGUgGkoFkIBlIBpKBZCAZgIE9bqjZMUcykAwkA8lAMpAMJAPJQDJwCTGQDfUl9DDzVpKBZOACMpClkoFkIBlIBpKBc2QgG+pzJCrDkoFkIBlIBpKBZCAZ2I8M5JkuPgPZUF/8Z5AnSAaSgWQgGUgGkoFkIBk4wAxkQ32AH14efS8ZyL2SgWQgGUgGkoFkIBlYzEA21It5STQZSAaSgWQgGTiYDOSpk4FkYM8ZyIZ6zynPDZOBZCAZSAaSgWQgGUgGLiUGsqF+aE8zs5KBZCAZSAaSgWQgGUgGkoFgIBvqoCGXZCAZSAYuVQbyvpKBZCAZSAZ2m4FsqHeb4ayfDCQDyUAykAwkA8lAMvDgDBzgiGyoD/DDy6MnA8lAMpAMJAPJQDKQDFx8BrKhvvjPIE+QDOwlA7lXMpAMJAPJQDKQDFxgBrKhvsCEZrlkIBlIBpKBZCAZuBAMZI1k4OAwkA31wXlWedJkIBlIBpKBZCAZSAaSgX3IQDbU+/Ch7OWRcq9kIBlIBpKBZCAZSAaSgYfHQDbUD4+/zE4GkoFkIBnYGwZyl2QgGUgG9i0D2VDv20eTB0sGkoFkIBlIBpKBZCAZOAgMzDbUB+HEecZkIBlIBpKBZCAZSAaSgWRgHzGQDfU+ehh5lGQgGTh3BjIyGUgGkoFkIBnYLwxkQ71fnkSeIxlIBpKBZCAZSAYuRQbyni4DBrKhvgwect5iMpAMJAPJQDKQDCQDycDuMZAN9e5xm5X3koHcKxlIBpKBZCAZSAaSgYvEQDbUF4n43DYZSAaSgWTg8mQg7zoZSAYuPQayob70nmneUTKQDCQDyUAykAwkA8nAHjJwiTbUe8hgbpUMJAPJQDKQDCQDyUAycFkzkA31Zf348+aTgWTgojOQB0gGkoFkIBk48AxkQ33gH2HeQDKQDCQDyUAykAwkA7vPQO6wMwPZUO/MTXqSgWQgGUgGkoFkIBlIBpKBB2UgG+oHpSgDkoG9ZCD3SgaSgWQgGUgGkoGDxkA21AftieV5k4FkIBlIBpKB/cBAniEZSAYGBrKhHqhIJRlIBpKBZCAZSAaSgWQgGTh/BrKhPn/O9jIj90oGkoFkIBlIBpKBZCAZ2OcMZEO9zx9QHi8ZSAaSgYPBQJ4yGUgGkoHLl4FsqC/fZ593ngwkA8lAMpAMJAPJwOXHwC7ccTbUu0BqlkwGkoFkIBlIBpKBZCAZuHwYyIb68nnWeafJwF4ykHslA8lAMpAMJAOXDQPZUF82jzpvNBlIBpKBZCAZSAa2M5BIMvDwGciG+uFzmBWSgWQgGUgGkoFkIBlIBi5jBrKhvowf/l7eeu6VDCQDyUAykAwkA8nApcpANtSX6pPN+0oGkoFkIBl4KAxkTjKQDCQD581ANtTnTVkmJAPJQDKQDCQDyUAykAwkA1MGLk5DPd0/tWQgGUgGkoFkIBlIBpKBZOBAM5AN9YF+fHn4ZCAZ2G0Gsn4ykAwkA8lAMvBgDGRD/WAMpT8ZSAaSgWQgGUgGkoH9z0Ce8CIykA31RSQ/t04GkoFkIBlIBpKBZCAZOPgMZEN98J9h3sFeMpB7JQPJQDKQDCQDyUAyMMdANtRzhKSZDCQDyUAykAxcCgzkPSQDycDeMZAN9d5xnTslA8lAMpAMJAPJQDKQDFyCDGRD/bAeaiYnA8lAMpAMJAPJQDKQDFzuDGRDfbl/BeT9JwPJwOXBQN5lMpAMJAPJwK4xkA31rlGbhZOBZCAZSAaSgWQgGUgGzpeBgxifDfVBfGp55mQgGUgGkoFkIBlIBpKBfcNANtT75lHkQZKBvWQg90oGkoFkIBlIBpKBC8VANtQXismskwwkA8lAMpAMJAMXnoGsmAwcAAayoT4ADymPmAwkA8lAMpAMJAPJQDKwfxnIhnr/Ppu9PFnulQwkA8lAMpAMJAPJQDLwEBnIhvohEpdpyUAykAwkAxeDgdwzGUgGkoH9x0A21PvvmeSJkoFkIBlIBpKBZCAZSAYOEAMLG+oDdP48ajKQDCQDyUAykAwkA8lAMnBRGciG+qLSn5snA8nAw2Qg05OBZCAZSAaSgYvOQDbUF/0R5AGSgWQgGUgGkoFk4NJnIO/wUmYgG+pL+enmvSUDyUAykAwkA8lAMpAM7DoD2VDvOsW5wV4ykHslA8lAMpAMJAPJQDKw1wxkQ73XjOd+yUAykAwkA8mAWXKQDCQDlxAD2VBfQg8zbyUZSAaSgWQgGUgGkoFkYO8ZuLQb6r3nM3dMBpKBZCAZSAaSgWQgGbjMGMiG+jJ74Hm7yUAysD8ZyFMlA8lAMpAMHFwGsqE+uM8uT54MJAPJQDKQDCQDycBeM5D7LWAgG+oFpCSUDCQDyUAykAwkA8lAMpAMnCsD2VCfK1MZlwzsJQO5VzKQDCQDyUAykAwcGAayoT4wjyoPmgwkA8lAMpAM7D8G8kTJQDJglg11fhUkA8lAMpAMJAPJQDKQDCQDD4OBbKgfBnl7l5o7JQPJQDKQDCQDyUAykAzsVwayod6vTybPlQwkA8nAQWQgz5wMJAPJwGXIQDbUl+FDz1tOBpKBZCAZSAaSgWTgcmfgQt5/NtQXks2slQwkA8lAMpAMJAPJQDJw2TGQDfVl98jzhpOBvWQg90oGkoFkIBlIBi59BrKhvvSfcd5hMpAMJAPJQDKQDDwYA+lPBh4GA9lQPwzyMjUZSAaSgWQgGUgGkoFkIBnIhjq/BvaSgdwrGUgGkoFkIBlIBpKBS46BbKgvuUeaN3S+DLzwhS98xnd/983f/+3f/u0vfdaznvWyr/mar37N05/+5b88P7/ma77qPz372c/6BeJ+4ru+67u+74d+6Ie+7nz3yvhkIBk4KAzkOZOBZCAZOHcGsqE+d64y8hJhgGb4e2mWf/VRn3DDh05debx8z//x3J++9UUv+o7/86de+vUv/4Wf/yevefV/fNovv/51T/3l173+qb/8embI1z31Na9+9Rf9wst+/h8T989/5EU//L8973v/j588deXxycff8LEf+bIv+9LfuPnmf/P9lwhFeRvJQDKQDCQDyUAycB4MXNSG+jzOmaHJwMNi4FnPfObLHvPoT3z3tddcdf+PvOiW76RR/vx77rnnpLlTyb5wIAAAEABJREFUtzAZRToyRtdLMbcSUKzY5miluPumLy1N7rvv3it+9Vd+5Sn/7tZbv+PUyRNqsD/4zGc+8xdvvfXWL4m8XJKBZCAZSAaSgWTgkmYgG+pL+vFe3jf33O/6ruc++clPfPPVp65cu+22l3/ZBz9493VbW1uHjE4YZtQx0yrTG5vUhrTeGctMfbO5nMw6cKMY072UssJcJhBbHp9YKXbfffed/MWX//w/eu5333zbE5/4GW/77u/+7udZXgedgTx/MpAMJAPJQDKwIwPZUO9ITToOKgPf9m3PeeknfPzHffBFt/7wzW++885PdF8qtLvqdZdogOe+5msvLP9wv+qxZZTmk96nIOldSq9TyJK5SzJprs38L9/2to/7kVt/+F993Mc+8p5ve85z/k/LKxlIBpKBZCAZ2FUGsvjFYGDpYmyaeyYDu8HANz77WT9//fXXnfkPP/MzX/ORD3/4KHvwKbItb022Dk/KZBVbX++aVhtoOmdaXzMWhvUrPpkejK40SSBpzWiiA12qoKl5X55sTVbYy++//yPHfuY//PRXP+JjTt/3Td/wDT/bElMkA8lAMpAMJAPJwCXAQG0uLoEbyVu4fBl4/vOf/+wn/I3H3/3zL/v5f7yxvr5UJmVpUsoKjDjNbGuesaLfjcWi5Y0FmzENomEO3KwLG1+KdbMxNNXJlb8D0l0/OFL6n7OytrZ25Bd+8WVf/imf8sl3/eAP/uC39dCUyUAykAwkA8lAMnBwGegv+oN7B3nyy5qBf/z0L//1F77gB2+9++73xyfSk8lkpVhZKchKjLpaTVmSLqX2zzKja5bScHllxtQioM3S7JBNV8c+qF0hfqRaKXxSrjOVZT6xXi6TsvTuu+66mnN/71d+5T99LdE5koFkIBnYLQaybjKQDOwBA9lQ7wHJucWFZ+B5z3veTY99zKM//PrXv/4pmxsbS1tbW4dpXLXRqDOWeZbZI0P2DhgpO37sQ8pcfkCxTB3xY9PN7C5J1SiqJwO/F6d/dzXU5u6c2V//utd+3qf8zU+66/nP/75/RUSOZCAZSAaSgWQgGTiADGRDfSEeWtbYUwb++df9s1f98C0v+P4PfCA+ldZnxMullGU1qcNB3KsqqSmrQVLjI2o1u8o2OTTl6RJ9pGKZLawzFxQ1rV700kNOIBHrfIK+tLW5dYi/CByhqT707vf89TU/8iO3fuc3fuM3/kyE5ZIMJAPJQDKQDCQDB4qBbKgP1OPKw/5Pn//5d7zqVa96Gg1pKRPj65dPfaMpbtwUpCZiZgSmhjYUXNLbDCiW6LNxIuVDa3B8+j3o4H2MsWi4W578suXXlK1zVl0/2+00215KWZpsTpbX1zZWXvWK2572tKd90W9EaC7JwC4xkGWTgWQgGUgGLjwDNCQXvmhWTAZ2g4FP/7RPee+f/ukffSJN6DKf8vKJtLlpxDSaYCZIN7HaoIsVHlZTJDQD09IMCcKHGrLDjcKQWieG4mToU2lM9ctDXuAswjVRTb1/17s00yfWy5MtPrFm/t4bfvczPv/z/u4fW17JQDKQDCQDycDlzcCBuvtsqA/U47p8D/s3P/kJ977rXe86Qe+63FiYtqQNmGlmhanh1ZS+05R/vlK35dOM3EGxmX0Uq0+ijUs6IobCx7bAsS2/pnAzn5TJcilbzLL032+//dF/9+/+nT+xvJKBZCAZSAaSgWTgQDCQDfWBeEyX9yE/7dP+1vvf+973rm5ubh7Rb/GAjXFrWj+ZBtw2ZqNwTztYjDp6zAJXBHR/GG2hqzfFL/JFCM7uQw2oL4M9KN2zNJmUVT5916/9W/6LO+54zFOe8nf/qDt3TWbhZCAZSAaSgWQgGXjYDGRD/bApzAK7ycDf/uwn3XXXX911bDKZzH4yPe5He/O640FagH7koscoX1O2ZAuROcwZDENxcuoTaUyp0ViHMl5wDrFjHB1X/A1gQY0yKctbW1uHaarjXt/4F3c8+gu+4H96A1k5koFkIBm47BlIApKB/cxANtT7+elc5md76hf8/T9/8513XrM12TpEQ71K8xrt6AwtvXEVWEZGV3uGfF1XrOa8LaznSWqyqeCYHkCo0RRL69jYFThLx7R316PeaOPAYzH9KImaaZrqQ2YW/8Hin/23//aEL/ni//VXLa9kIBlIBpKBZCAZ2LcMZEO9bx/NxTjY/tnzq77qq173x3/8R4+2JTc+uV2iDx11oZyzW10CmT71ldTsja50kmd8wpTX+liTLkxz0HGGHos8TOngDBuShBkXIENbYQz99mArTP7IQ2GYGm3hkTBdSpksb25uHp1MyvKET+Z/7/fe8KnPfOYzf3YakVoykAwkA8lAMpAM7CcGsqHeT08jzxIM3HzzzT/wutf+56fQSC9vbW4eogd1psU0rqJuFDk/ZmBv3hmwYU30kGbOiHFzHg7V0cRQ3qIzCNckJM4qvc+OScoZuBaAJtDqYO9SytLW1uZhAP0PYA7/5//nNZ//vOc972bsHMlAMiAGciYDyUAysI8YyIZ6Hz2MPIrZLbfc8o9++qd+8lnu9JGTrUNm3tpNmlmG6RKyU0PbYxQXk2D97HTgsQRaPzke2UIHc1D4pLnr1FGMpiCZkrLHM7BYpuicSdEYscR9qNg0vGn6kQ8+qd44quZ6Y2P92P/1H37mK370R3/06c2fIhlIBpKBZCAZSAb2CQNna6j3yRHzGJcTAy/7+Z/9obX1Nd/Y2DjGfXv8WETtfjH7oAFlVLh3q0iGCe9hkmpY9eMfgccidHYqT0h3dzuwDoahpU1wRhixR2gW+6uBt3aNfQ0KEbks/e8L9WbCNajF1FQvbW7Gbzc59KEPffCR//crb/vWGpRrMpAMJAPJQDKQDOwXBrKh3i9PIs9hz/nmb/zpt7/97de2ZroyEg0njaesJmrDicGoOs7ClI0YRjSzgPINYFOAm2bRBNvoij1H9ryq3KgZi9k4XpD8xhV6N7CH0TECGPFJtXWMoK5WqaZaP0u9MpmU5dtvv+Nx3/Ed33ErUTlmGEgjGUgGkoFkIBm4eAxkQ33xuM+dRwy86EUv+oeveOUrv7hBaiX5dFqWOk5NIAlBQxeNoWZWuCTmzBBWcJI6TokY4dMmlqCImCwtLW0dPnx469ixY5snT55cv+qqq9auvPLKzWPHj28dOnTYlpbiN9pRggKFj74RGNOhvbolPfxSALULon7qjjLzSTZ2H5GDEfGR6zTTq5OtzUObW1tHXv0fX/X5L3nJS55GRI5kIBlIBpKBg8ZAnveSZCAb6kvysR68m/rN3/j1f7m+vrE6mWytxOnVTKqXjKYzFIv+N/Bmmy4AmVJnJrhsNdUhWRokjcZ4A9eW9EOHDm194qMf876v/xfP/Il/e/N3P/O977t75a53v2f1He981+G/fPs7j7zzr+5aveuuv1553/vv9u/8Nzd/9bOe/Y0vfsInffI7Dx0+5EYR1XBf2lpaWlpH5wPn6UZhD0vDaw4otldhkqgxun+M4ZiUyQr8HLrn3ns/5o/+6P/7CqAcyUAykAwkA8lAMrAPGMiGeh88hMv9CC984Qu//nd+5//95Mlkk4a6rPIJrs80mPrwOBprmHKmBr2ohA2BA2BmxuyBqD2Xwmp6V1dX719aXtq46qqrP/y1X/d1P/2+939g9U/+5E8/5od+6AXP+vZv//afImPHceONN/7s85///G/+vd//g0eR51/3dV//k1dfffVHSynuS16WV5bXUDYpMGEydI5+NulApdvoGr2Blt5dXQrrs5j7kk30SfWv/9qvf9qLX/zif9xdKZOBZCAZSAaSgWTg4jGQDfXF4z53bgz8yn/55WdOtia1mTZzGzeYblwsXvjkF9WaVEw0ps2Wa6fppdBIb6weOnT/0tLyxokTJybf/M3P+eG3/eU7rrrllhd93U5p54K/8JZbvp46x/7ljf/qO6+79rr7tja3DpmO694a6tH5wA1zWlcAVtwHUqNBqiFzfm5tTlY3NzeP3nffvTf83u/9bn5KPU9Q2snAgWMgD5wMJAOXAgPZUF8KT/EA38Mtt9zyz/7kj//4MTSQvZWcvZuh2cTNMAI1TNeMLWPcrQ46Hx27fjZ63d0PP+Offe3P0QCf/O7nPvffqsSFmjfffPMPvPFNbz79rGd/4wv4tHqFuexum6bGGqXuw5l0zG5LlyMkPulNSB1m56Dm8WdWCW5veMPvPjZ/jd7AUirJQDKQDCQDycBFY4CX80Xbe882zo32LwO//du//YytyWR1a2tr1frHt+OmsjaR9QZ6Yyl/13tOjZiuRU2nxSfTS0tLG9ddd93k3978b7/iBS94wbOmQRdee/7zn/+v7rn3w37DDR//Lo64zCn4pFoHZq96JiltIoZBZAsboK6MOQCbTOJnqVcf+MgD1/7Zn/3pFwHlSAaSgWQgGUgGkoGLyEA21BeR/Mt96xe/+MX/6Pd/7w1/q5St5TIpy8bHuXbWi6Zz8Evvs4Oym+7RTG8u+dLWp336p//VX7zxziu/5Vu+7ZXNu+viz//77R//pCd/9u+XOMbyhrtvmY4XTbMUzTA4i/Qmmoo1HaXFNYEjoja3No/81m/91qf82I/92D8Ay3FpMJB3kQwkA8lAMnAAGciG+gA+tEvlyLff/udftLm5scKn0/Fzx8N9ee8cu+yeZqudHGK6D9kbT1RD9yWfPPnJT77z137tNx8vaK/nr/zKr/4Pn/M/fu5v6xNl9qa3ZtXZ+6fq7XZA+XB+bAQyt4z9xai5qt/X/aEPfujj/uqv3vnUueA0k4FkIBlIBpKBXWYgy48ZyIZ6zEbqe8rAH/z+7/8PNIYrZq42k8+UaRoZNvxoBDCNsekSbtjSY6KHD0fIAPtSnE+EP/FRn3jPa1//y5/ewYshX/va133eJ33yJ/95/Zlq36xn6GdHVmDx2u8rwmJpcehFt+hlfX3txB/90R9+RnOkSAaSgWQgGUgGkoGLwEA21BeB9NzS7AUveME/v+tdd10NF3SHRlcsDZVhM58+C5CPOT/CpUUTp1e5vLy0dvLUqclXftXX/AvQiz7e8Ibf/7Rrr732r4uVpeWVpbXhQF5vO+x29sZE/cTa3cIXf5Egtt7e4HOL/9hy461veevV+R8nVqZyTQaSgWQgGUgGLgYD2VBfDNZzT7vzzjv//ubW5uEt/ceIhY6xjEnxaghrKl2k2bgBHTpPM7KtX+6+ZeaH/8Uzn/2/f+u3fut/sn1yfc0zvvbFR6+4ov5aPd2Mc2OFOX8+QXHfKJLh70qTuASrQecT/tX77//Ide95z7s/S1jOZCAZSAYuEgO5bTJwWTOQDfVl/fgv3s2/6U13PIHdvf7HiLTEapbVL2rimPbLHaCLHDegoQtTcJuEllKWvuCpX/A73/md3/l9Dd0X4uabb/7+v/M5f+d3Tbdqo99Rbe3i7FWToonF7Q089PsFttBppycl/vzyl5LDd77xTvEpb85kIFzfupUAABAASURBVBlIBpKBZCAZ2GMG4oW8x3vmdg+VgUso7+1vf8cjS5k4/WVhcmduIRHWr9Bj0We6oIXJaCLAcFdgeXV57aqrrvrIy1/+is8lat+NV7zqVf/LIx75iLcVm3j86Ic+pe6nHN2HbcNxMnpolQBeWKg2may89S/f+jEVzzUZSAaSgWQgGUgG9pqBbKj3mvHcz57/fd/3HR994IFDjYr6HyM2YxC0ilWvzbLJ7o1m6NUbTXVXkV/4hf/z6xD7dnzO53zuG1ZWDn3UCv/MH77e5A5nbzzIq/uXJL4UW5rQUN999/tP/siP/MgzAs4lGdgHDOQRkoFkIBm4nBjIhvpyetr75F7f9ra3feZkUlZoBpfjSGqUMUIfL9FDtu4x9OYc6zSVFtMmS7586Mf//b9/uu3j61M/9VNfeerkqfdtbU0Ou/4vijrr/L3P3J8CmMI0UcejTIoa6tUzZ9au+uDdd3/y2Jd6MpAMJAPJQDKQDDwoAxckIBvqC0JjFjkfBt7xjnc8ig9nfTKZ1IZayd4b53HX2HVkcyt0mMDU6aY/6UlP+otu7Ff5nOc85zWPf/zj3j46t9lw78bFTfV7RR3ihGkSUUc4zZx/WNfOnDn1jr96Z/4cteWVDCQDyUAykAzsPQPZUO8955f9jvfc+6HjZt46QmsXJsOiPzQujGg0kQMGrOFamPLHjxErxvzJn/23Xw2678dnftaTfm9lZfWjfLpc/0JR4vxWb5ObG9u6P5u7Ipy4AS4TVP/A3XdfidyfI0+VDCQDyUAykAxcwgxkQ30JP9z9emv33nvvCXrh4v1HHnRQNYnqETVl1+4SbQD4sFZBQOMRbrfl5WV77nOf+2/sAFzXX3/9Hxw7duxDHHWytLS0YR43gamhexzZg4oybrQjVLFmbkuTJV/avPe+e/vPpVteyUAykAwkAw+NgcxKBh4KA9lQPxTWMuchM3Drrbd+yYc//OH+88N0iZSqfSHKeAAyrDeRcvXGU7js/t/1UeVxj3/8OwM6AMs3f/M3v/qGj//4u+iEzZecT5eHGzr76Z0bjXtuYWGb+ZIVX/Kt++67LxtqyysZSAaSgWQgGdh7BrKh3nvOL+sdJ5PNk1tbW7SANttFjnvF8AAwzLU0yoRrCpIUXGSY3fBxN7xL5kGZ11x9zQfdvfAXBma9hx3Prnvt0xSL0f+igUoeq5ePPvDAykte8pKnYedIBpKBZCAZSAaSgT1kIBvqPSQ7tzLb3Ny4ukwmy+atExYp6hEXSWFzfXf0k4G3Rbm0k6evv/7dDTkQ4rrT13yAWyv0xTv/GcQZN+PcoO4zDC0YzgQWHxRZKmVreWNtXZ9QX6mInMlAMnCBGMgyyUAykAycAwM7v8zPITlDkoHzZWAy8c3CJ7OTiX5tXqErpCVUY4h40FqKHppMRQtAIo4dO/ZBtAMzrj517XuXlnxrMpkc2nbr3E/ciJrmqsS6Y5xBaLHlzTJZ3dzcPFaDc00GkoFkIBlIBpKBvWJgPzTUe3Wvuc/+YCC+5oqVZY5TW0etvVEGND66DaElmm0pTOlDk4ndh/BJWe/mQZCrhw+fWV5ZObPtrPo7hu5Hji5DHxsCmAHBZCnLNOark62tQw888MB1eHIkA8lAMpAMJAPJwB4yEM3NHu6XW+1jBm6++ebv+dIv+eL/8tlPeuJf3PBxj3zf9aev/VCd1zSJfd21Hzp97dX3VPzaioN1+/R1V99z+tprwj+VV99z7TVXf+T0ddfc8wPf/7wf2NzYOL61uXUIKtx6Iz3TKNNhq1nURCWujq73nC692Et/4t9/06krT5RTJ0+Ua6+56oHT1159bz/TWJ7mfLLxxxmlaw548wvrcz62412O/ae5915L/tPXXj3sc901V3+Y821dc9WpMz/2khfftL62fuXMXx50l9yLRMx+vzLET79f2fpLR/hZGv7h++77+Od///O+hz3KVSdPbFx37dUf1hk0dabTnK3rkuPZfR07zbmVc31/tl3yNSFfjws58oV9un69KP9027PifL302CblV9w2P/sM2A766X7GHfzjfMXK7nt1KUxzm01t4X0O+dfW59lt+U9zj+P8bkvK36fscZxwYZJ9nt5hX/nnfcI0T7P/WEpfNPveksqR7HGyu95l93ff1O4cXBNf2x0f8to9dHzIb+ecxl1zT48R1uOk7zQVc5rvI3Ve+8FP/qS/8bav+Iqn/9L3fM/3/Ov4Y5FLMpAMJAMXiYFsqC8S8ftp22c846tf/shHXP8+mrxv/83f+PXPfcvb3vqJDzxw/4mtra3Dmpubm0c2tzaPbqyvH9vY3Lhic3Prio2NjWMbmusbx9bX149vSI+5Scz6cZrFE8RWfHPj2ObGxhXr62snJ6Uc0qep3D+doNYqorFWA61GEThGc1VfOFv/2RxNWP9Ut9mbmxtH1zc2rlxbWzul/+HJ2hmkdOb6+sZJ4c1/Et9J7CvX19cVP0jwK9fOnDkJzn1sHl9bOyPfCbCQ4HGPyPBLxj1vbMDLZnDC/Vbf2voJ9ONbk63D3NfS1mTzMJ8mr9afI2+HbreHnzFjtHsGU1ONN/gw8oBkSq0STAo4PfbKxsY659a9nzm1zn2vb6yf5Pyhr8GF9JDo6+tx/+EHO0ks9wmHPDPZa12eWTu5vg6+duYUOBPZfWtrJ8GY2qfGrfe6g48YPY+WM+yzdubkGrWHfcbx0s+wj+RornMOzTWeU92X2iN/YC1vvX499LM3SbzOQk7UQfacHh82eLfn5RpnXt9Yr1wRp/hu88yvlB1TcevrbV/uVbGcW7Hhl81cb+dcq+c+NdhT36nuI++U5jp113ge6xvwzrNcixl8hb/aa6fW1zfgmK+FtY2Tig07YvH13MpH5IUfW7GqEXbsQ52Q6yfXJFVXdYhdQxIX9z3Ijfq1BR/Ewzn3QpzOIN5OSOeewkZXbp81vnFBzCnOQo74Xj+xsb5+4q//+q9veN0vvfYLb3nhD33vx33sIz7wLd/yDT+pPwI5k4FkwMyShD1lIBvqPaV7f2126623fs3jHvuYO1/7S7/0P29sbBzldO4ev9N4Y2lpmbmkub68vLK+5Evryysra4EvL68jmfL7xvKK7NA3l5eRvrSxvLy8Rt4ZJHNlbXk1YtbdfJMOkZaP3awJqcN0tDncwRgRLqlJ1DBm7eLuW5xpTTPOubyksw5T+PLS8vryypLm2gr3xTlDop9hrq2sriBXP7q8RMyy9BXdx5mVVTBsxcNHYPU+8a9oLq+RD17vf2V55aMrK8vM1TNLS3C1vHRmeWV5DZ43rYwO3tW49W60O+xm+MC8A+iLRzE++3f3raWlJd33hqT2ZZ7hfJxn5aPSl5eWzsQZV3VO5urqA/iFKW77FC+aK6tRYwW5vLy0tm2uLAUPKxFb+VtZQcque83VXoWzlqO4+bka+83mqJbiVldncWF9trx+vjjDSo0PbIXnMXf+FXLCN4cvxFYW3Dt5sU87V+QpbqXvpa8N8vg6CB/x2+TKsvjQnOdWXz/CpzPqDvENn7dj75ob8c1enpPzvnl7udedl9TpsSvc2/KCWe9p/n7Wde9w3p+hvm4UE7h88XW6rPrsyfcabPnWq1ze4M/hGn8G6cXXVl/287/wTz7vKZ/7By/J33az+DtDoslAMrBrDGRDvWvU7u/Ct9xyy7NueeEPfte9995zemtr89Dm5uZRPtk9wifR+vSZT5bX+VRVnwStnVznkyAabjA+adanzTHXj5FzheJDbm5esbm5RY2to1uTrahDPT6tXT+xiU8/4jHZmhwqVlZgpnWETfBxqjk6Ax8DhWEF1aSMpfRwSKkz8qvK6qWU5a2NrcPseXhSJof4RLzNrZDCOWP4t7Y4K/e+tTU5wjl1fklNdDjZ4tP5zQ3dG9gGGPoGM7AN8BkdP5/kb4gncqm7sbnOJ/Yb8AC2sXUF+x3e2phUHvqt1Rvl7xmcXvc74LK5V4a0xVPOcQK2q4jBg+lnq7nnsioO4r6H+9w8qnvemnDfW5s6N/eiZxgTe4sZ+IPKqEPdeVn5PLcaio2zwJn02Snez73ObG7N62cb+zo2LxUzj52vrRp9nm/upRG/deR87qNz1eWOuZv1z7X8xOprlq/PDb6WNw9PJlur7j65/fbbP+mlL/2x7/nRH/3Rf7r4z0yiyUAykAxceAayob7wnO77ivr05ide+uPf9MADD5zmJXSoTGy5TPRxqfO5po5fWJwGr0lTg4a/hLR64a8KcSiF2QehvUc0pZgAFKUoTtPGlxzY83iD8TBwDjYKplEyNufYNn8REpDiNMMAHHSAOBZydiiIGcWRURxp+t3Z+vPieJyUNqOIeJMtv6ZsSSb5hQxjxs9HY3vkWJyd1XCZLlXQlD5MAEaYXVoJs6YNYMUCbP5AxjrA2Aw9FhzjATZfduwedOIW6gN4YZXxdp2DC7vDHlebuaFd2nsv9tDR+z5dntMXkBIf4uz7KN35y2NZmUz4i2OZrAq56113Pfq2237xmdJzdgZSJgPJwG4ywAt/N8tn7f3IwC/95//0r9/73vc8bnNzi09dt47wKa5eQvVrYfweDH304pLdzS7VwAnX7E3OWJ8nIHxzoDDVk5xz1Z8XFiingqRLaqL33hR1x6HU7vSeBxD62AkWQxhxEv2ehCseWKrpvm10RewONj10ePpZxzUGPSJml8HXlCYs9m6GhKa1K3QOo0/tA0KfuYcA6yJX1aa9vex+TulnneMCY/2sSQ/B2Wo3UQtgxL1W64Kvu1l7OCz3MOi7pezFHjp736dLYRdwbnse2/fRv5ni34KtION72Zve9MZP+pZv+ZaXXMBTZKlkIBlIBnZkIL7x7OhNx3kxcBCCb7nlluf8tz/7849dXl5Zp88rNKz6NHV69HhxtZeVdM3wgkWT1uXgCG9d8FVlukZOM9WoyWZj9qWJowYDxWqPGIbNXIoNAJ/ypaNKRJ+4YMvqGweBhKmlJ4x0qToXYTHC7nGBxBHrfuCKVUy4mi09sFhk1TmOJTTuWzcrXAU7FnZNma69loKENrvHylSTL5dmx6UHbwoIg/M3vQmhcZbOad9CjrEue7/Nfg+7ec7drL2v+GxkNrGvjjY+zDk+D5rpZf1YFalla3PzyG//5m88mX8j98XYOZKBZCAZ2FUGsqHeVXr3X/E//MPf/8IH7v/wIzY21o/pX5Ha0Hi1N+q4QdPxhxcZfsXKH7I7wBU3P7s7ZCxEEKtctLovilzAaDZg1q6Oh0kgI1RDYZjOUoG6zsRXyLSfcMU3iO7SAldDK5+kjQMAu4lqumRrhi6lOwBkImqJbghgav/xOWVrv5D4NSIlFlnTOcRoL/zdRo2gkCyMaktRLFYI2eg7Dbk1F/nHzfki/05Y7LuT8wLh2858DpueQ8h5nW5hvYXgg5d9iGkzhRfVWIRNk2a1MafnmneucbM7nb91nvvQVPtksrWKXHrf+9/3iPe8592fdf6C45ObAAAQAElEQVSbZkYykAwkA+fHQDbU58fXgY/+8//2Zx+ztLSi3/qwGZ9QDs1de6P2TyyHhqrh6haFdX9nor/sQrJEDE7FdR2zDmoRoi3D7g2iDMVKzk/Fd2xGp5bO1H2Salx7zLi2QuUf4gEUpzMqZxwbh8OveMVI9jlj9xiBXe+BIym39hEkXfW1X9xvy9O5ujrESelTTpIZgYQECxnIdBlqT6HQApc2Tmo1xlCECMAn/XznQ0w7321m489h03MIma35INbCegvBBymEW2miHPUhD9UYJ6vePDb2D/qCoAXQED5WzjVunHM2XWee9ws7/32W+LBgxd0nGxsbx++4/S8+ab5s2slAMnCQGDgYZ82G+mA8pwtyyh//8R//Jx+5/4GjZbK1TD/n5h4f1tZFby4mULVRGOr/6ubyzQAVVg1p3SUZTapApvxshmYWPptelByMcdx0U9wEMeJMygeJoT2GuAiIkFiaGXF97yEWVFjUUiDKYMvHBIq/bEhqAkW6dKXIHqbAZkjtftUUrHMK77pIkG98v0OOgjB6vOIEzU/l6kARRzxjGoIhXPuiBj7UAYhcUGGYOk5M2cAxIj+0oLNpc0LJc9DYfBD3OPRB9XOtda5xD7rheQSc657nGte37vFdCh/rss829QzPJ/5stQbfBS84VA5FZw6FpW81xoDPdfDpNN/j9H8QLcvve997Tp1rXsYlA8lAMvBQGciG+qEydwDztra2jk8mE/5VqOm515+djheWljZ3fJHJz00PDRm6xtCIkRg+4lDlikYtlLbshEcgzshHhk2OmkLpkvqUVy7gOthHPu0vn8AGCZZZJ6BiAmwFtI9USTWm8kWMMogX1n29trBwK1FKmwpvahXN3/PHtaMW/vApuiU3oVDTQojF1R0AkRvgzk0uYaZ861cANkDDvlavXt7MKsDaUtDa2AY0fFFycz1s0fZsYjj/w657DgX6nuPQ4WtjDDZ9EQ2LarTwHcWiOgreCZfvYc1zPGQPCw4e5mF6rXM5905bnXsN53sdTfXW8pm1tSPnsmXGJAPJQDLwcBhQY/Vw8jP3ADHAC+ZI2dpaRtb/En780oqmlbdVYFrQ1clIXXSPA94VSeUQvFPjpj1wD0O2Ukapg0947C+FAMV2J+bQVUrX7D7lxARQEyCfJub2Ma5NkEw1zpKaQx0ycVvYKPIN55Fh9ZKKe8aIMzQwcqQTyBjuoSbUVbhCZHXZddljv3SdKeoSJL/OLwyzC5sqNlzxjKJAhSIXNSSLXJpAM6NjIWPBjWSgjMY2gNtdgI0yQhVf/bwcY4qFtn2JkiyMSJNUVNSR0mbHm1nFGGx637MG1DW4qio30ZUqtY9SNYVIqoZktyX1XLZh4ZguqtWtqEHCIqzHLJTkCJeIGhjjGph1yFk1Ha1qSqrasPawGQ4G7wJlrkaYLIyZ56NNhalCyFhknX3285w9Kry+5MV9qWxtbOp33weWyyXBQN5EMrAvGciGel8+lt05lPN+icquT6jL7KtJZrw0ebExbLi6MSe76V1RwqjkGJYrJv7AYwlkusgnHKmXbYhmR0MAwJiJV5wJJI5hodv0ivuRqZixlK4pXIlIRqSHZGEoYsDC0EJ8+GIRMJ0BxTLCZJMTyEiXGhhLd+t+hI9t3NOBQ37F6WChT71VE0icnmcFWLFZtzWDgWmRX3nSmeJbZkwtYPMj4FjwIBko0zFwP4VsETZyV3W+EOg4T0cFGkaEszACG6SUUbDMCNDS8TE41hWz05yL6+aDSgIYUbXLMEZL3Gc/G7hsTdRhzNtyjFLMWvEmwuy6nqstuOSPGlIW+MM3jy8ECZqrESYLA6fFeUwXAENaxboRyHTRmXfaaiG+DdwGTIunlgwkA8nAhWMgG+oLx+W+r1SK+8S9/qjHttP2946b9YZNsvQXHbIoBqncJhQiM37meDCEtNhxjnTlyaWQYQpgcrRaR0FySoLHGxfJEBpTtYR3GaHjgIgaLTv44v5Gvq5GXdK71F6Y1mXHe7xxjXXF7RjDYeXT/ZJ21jFfU8GBsTBkztIukPoBSkbEdJE7fEChSyquGXEusD4a3E3dVk8fsO3A1HVeGpvpKGfLGfzEboubx4bguchF+HzuXIrMRSH6+llUTvEPafZifbMuz1Ksp+wY0gLO9vUWIYv2AgvffPGF4HxQs6nRtBmxAzwTozPvtNUM3ouNwKIv5plqaSQDyUAysGsMZEO9a9Tuv8JLXHGqeOfEMv3QUi8uNUZ6LzWXzGiglBTvJhwhBbSpPGEhGzYWpAxm17sc9uoAkaHKgd4PIKxDgcnXpvadx8LVEnQ22Wp8JGPiU03lhdQCFr6+NCzqd0yyxc3jAceioDojBkwSEaD02Ff1A2EZnCMdVeSPwwRpRg2UnXy65x6jvYZ7J4Fh3e4xgVFPQ1j425nC13T5hznCIn5woIx8WBZmLLJGcx7TZiN3V3U/XR9kjx3XABubQ+y8siiIXIUtcgnXVMi8X5h8O835+Hl7pzw9+/CdZYMHqzX4ByUq7rzM7RVpc9iOyRE85+3YDjV2gOeKNLPXkjnWzYTYwNcin+WVDCQDycCuM5AN9a5TvH824AMb2qVt3c+0qdZLSS+5/k4iun5irHtoDmEyZ6Z8AGNfg0C3j3H97h1y5xJ7MyVYU2dUfuhKnjEEtNkChrqK05S7+VRLpjq+7gqbJX6URXE4GCCVp64HwNLrK7TrwBEcZ5eDJAnhHQOSuXD2WJ1rYQCg8jVRZ4bq6xyS4aAYI1QtyhlsGQI1B9CClhnXyGdcYcaCwRipWIw5IMxY8LUR9eew5tomdD/bwA6Ma1BUJqJ7F0sFybMgsLvkXjQfzD+fMx8/b8/Hn4/9YLUG/6AsqL6Agx51trQeM8gePK7XsSFoB2Wcs0NIfFF231zdmfQ5X09JmQwkA8nALjNwDg31Lp8gy+8ZA841bZAXbcubiWGul5IUYqQiYozxANoyjgmI3AV9e3fV+mG1RfFNjSayFZSIPZuPsNCGZjes6F3b0oAuSGCEL+qoYPN1PExwRqgmRU6khEDU4ViqE7gWTQWMZ8dIYkRe1FQMPuULHHzg0hFxTvFGWJhahsYYkCEo4nqdAIYCZsKVI2n96olIhco/dskW3jGdz2aAwXPOClvV2EGpZl8Xldc5uv+hSHGnvEW1hW+bOwQuOsciTPUW3d65YsofZktqosIzRoUu+LoDBzP7LDrHIkxJC+rtFKrw8D1ITsQoeMHUc1mQPo2MbxZTM7VkIBlIBnaJgWyod4nY/Vl24gv7JG+n1YtreP90UBLHNrzlzAjiuq20cWOmF598wnvYIAFVv9uK0+wNUuQqRiCzx83gzS+fJmE23Cy+OIvNXWNcutxKbrrO1Gs0SBEBKSyUQKZL4DKlkBQ1ZGtixzkkZROjexjuE0wuTVRT/bFuc1c0zdQYYppfuOrKxG2qY+2SLX+YJDLCLTwwFunCJXsd4LOO+TjlR8KghLXjor10rl5Hdg/uWLcXShK0FWLqnjGmcGhn86lQBE2XBVD9iw0h86UWxS7CSB1G/xqIrw/QqLlD0jwfEUvOeMzHhG9RYDi4lUW+ji06R8N6SJRpRhMBaWmhUrfNGd8ocYyPdRXoYbpHfc0IG2Z3DkAqyUAykAzsCQPZUO8Jzftpk/HbiZePXkh6MemI0iWB+3tdpkXH1fK2+QRYfSH3pqBBUaPrqt39KiVcktQ6MBgWMXIKbTJymy44zoOieASbx2rChWkO92RTN+owhhgpoEN8s037oUvg3j7wRcx2TyCRp6XFSVV83F9EmOm+Ylo9o3TUmRF5DVGpUFH6ecOeW8JHjOAmpNY5LgjSzXGczqEawjQJG0aP74DipCtH9yc9ZgtsIqDxEnnNKdH/4hF1CBzv2zHgGIqX0qV0awkSUVugDMlFs/tmikwDA46lYT2+mSEa1kRAOy3DmcYB4/pN171K7XyMw7uumK6PpfK6vTCmHXQcNzyz5hvsXgi5MB5cYyZtxpB3wZwpNusfu+b1sd236c98tsrUajmIIWPqTC0ZuPgM5AkuLQayob60nudZ76YU5zVd6m/5KLxmtkUL491D1PZ3lXwkyDd+6VIO1EwvcFJbZ9gEAGP4MRPpxtVK1SBs1etY1FcggGr2c4auWKbcyrFQKkA4ynSEq4OSAiRbiFTVjDpgYx3TVFt7x3mMoyoBOQzZraZU4ZK9TkhAYaql0JACNOVDMtBMLtOlPUNqYfY81HrUlqD6oUaAvNMpn4J7rdBx61nJF3nYwzhLDR1sqENCD+1Yt3GZYo0rfHJs2whnGzpHj9f5pCtcs4UEXJeOVKnSoY2DA6jPKWo3eywiPJaGSqdYnLdBg2i+we4KOKNbw/EGDIXBQYaQ+PqPM4Wj4dLZuxeY8TefRIueigaOz6wyEdB8vaawIa77APU1HaYWkpvAw8BmjTOH1KKpIEnNsS5bs2PIuJeGYUqbzlY/gO5sMvKaHv7RojTdy+BGEdbvVb4IDxCtmPtSQcmRDCQDycCeMJAN9Z7QvD82oZ3mbVOHxctrdK54IeELCBm2jP5O6hhScJ8yFTLEAzBMU7jipEv2KVuz25KDLUWJkjiaiBf8WI8N8Gtob/kkZccUoIkx3GuzgWp630dyAKXUGeGxVHvhOvKrUYkYYaqJZAQUS8Pq5mY6V/iFW71ky5QMpCuAocZCv9bsmXuOhOZrcQGhM0xT8ZK9EQk9guYW6kcC8DhG+UDdJTWmwkMZLyQOnIzwXkOQdPEgXbGkSJ1OAMVMganW8wIZHWCkhmtY5KDeYDd9pg5OwfMYcIz4S0lodVFsaKodilVuBgd217tUbNeRw/2hG1ffW+bgA48hEKXHoA4jsHFteVp8PZQAJhgDpQ7xXrXpGrUIkg8xcqCOAe0nqGNdgsWezS8z5rwdYFvkI1/3jGigRRl9vepMA96VJuVTnvVLnxtMcKpmx1ImA8lAMrB7DGRDvXvc7rvK7su8ZXjJzLx4OCavHTMt7eUjIdPaJVuqXlr9xdYxai2trtihYyfs0BXHZ+exbi/wRWzDt+U2fKeY+fhudxl5fe+zyb5Pl/OxI3y+9theeJ+j3OE8U2x59ZAYpfmVgOzgk2XcsMGtvMPEPejxLLBIZR2G6g7PYnzGfoYBm55l23OL2LF/pG/Lb76BAzgcYtCvaP6oKZs59o/1+dhecyaG/HGtQW/7KLbnDb6WI988dr72g9Zu5zhr3bmYs53rbL6Fe8zXbvd+1ti5nJnY7utyvt5OeIvbdv5xfNe7PG6+tNMrqX2hj/8MDF/1UnB4iwmzmPMJtfMpgswDMfOQyUAycKAZ2Om714G+qb08/OMe++g/ufbqq+7/mNPXfuD0dVffe/raq+85fe01mvded+1VH772mqvuZz5wzdUnP3rNNSfPXH3VybWrr7py/apTJzauOnnlxjVXnTpz3bVXf/j666750PWnr/3Qx1x/3d3f8A3P+vHduAf9FxxOIgAAEABJREFU2jyLhq29eErfBZthFksV8z41d4EpBkXC6vW3nvqldtPrb2feYTd2+bpq3/S6O8CrHr4xju/G199hN3YM/aaWfxO+0EPeYTe1mBub7LZkrUtM5DepPKZ8NyJvkq/JoYYw5o3Mm9h3HlfOdox7oc4YH+pTI3IkiVHNm5A39jMLb3t9zj/9BprpEY/BJwvDgINZ6d3oWDi0ADCkDRP7KV/3L4PveqbbeR6VjxvZdx7TWW/iTNPzKfZ2uL6DvNt5Lnc0HUl+xBJf8+4g5g720lTs7eiadzS861VGTuNB57hR9eBGeN1fcbeTezt1eo07qt7ybmpS8TfqHORHHWqFDVZ95EWsat1OTWxibmLeSMxNzBtb7o0NU95N6Jo34r9JetQgt8cib8J3I/Mm+Zm1zu1xTvkCJ+5GxYzybyK2zts5z+0Rf6NiwCVvRN4U9u3wfjt+TfYOvEuwqH1Hi7ljeD46x00RSwzyxqh1xxB3I9hNMW+v++ts1LpJccgbkZo3Rcwdbf/bQ944YODKw75R8ZEHJp15U7MjnriIIfYmfDdiS97U5I0NvwlZfXfYN9/2u/c/+jM++73Wvw/Zgiv+TIxxvugZdrYcyysZSAaSgd1n4HJqqC84my9+8Yu/xEpZMj4F2ZpMVtfX169knlzfWGOuX7mxsXl8c3PzCubRrc2tI1ubk8OTyeTQZFJW6U9XipWVra2twxsbG8fX1tdPrZ1ZO3Xmox+9BuzKC35YCvJpDa+jePtgMbB6vzZIKQpxOYnpY7DD2VGzFiaU+8GsgDsfhlu/GtZMxYYKzDD3UawafpyFf9VcDC8DjkGkVFEQJp/pcjTyHb06UOpQKQ9vtVFDcfeQulXVllVwBlxwaYYo5k7tCAwAjWgNJkiMqVo1Nw+86ABo7tU28GJcDbcBBxuPHt4xJQnTFCbbMBgmae0KW7qDjp+GYTPFKXu7cUUNJB537rHZw5nDBUiOVG4c4UTz9wCMIhcIqoaFoy7DSkjTycFgQHcx/rgYiJlbXGwfNQpWQBSX5C+AIKAKIKKENJNw48ztbIRjWb3cLGCCSsEww0cNix1ZNRzM2ixVKt7q5RKFJTAUAHYzTE5h5vxj7RLm6IUwRPjl1hmKnIBFAUhunhWjAWjYRrgzVcDN0CzytKMwPcd+djBCWAlBMa7YqGAXjDrEm8ceBbxiLbqeT5AATaNaSENritX9CtICrZrpIqTfq54jZquJ5oVoggqTewCptlYZyDgWkoiaR6w7Z5BcXj22tr5xfXMrpE58VVm0UphRTzzyU1MWZw2v9JzJQDKQDOwmA0u7WfxSr/1N3/RN/9H0VuFGPaRPsGUxz3HEt/v2xuCF1PK3zjH7/MM8NiRPe6JrTyxDlTC98bpuxDAC1xJ4LLLarLZTQLO+/ptrnAtUqF3Y39Gj68Hf4wPTflVp1QgkxsixAe8YUkN4KeEu0oUxu47LwmmLr6LauJRaq/BqlhEYL3qkRq1TI0IvLWh0ZsVp6p4KSpQmTHpgKKJ7SCUmBnhILdJjAxmaFGDY+CbCtp0v1dDmSO2rQJUs1BAsG5UbDS0WlVRM+GVEgFwyisnstZwbiDijhBcepWI0ARhq6BBtCCdGcUqS2Ty9XsEW7NoE3RSHbMIcXaNLxcvWFNbjrEVWPyt7CisNt7iUgRK+eoLqrysePVHjFlGFKb6gSxqV+tdEzbW43HSGIaoR6eETitIwGDNVaKhVWVeiGF0vxKmCI4HnRsGuJ3AzbW6qzMKQqb+QolIfP2uPd6v/AGkQUkBCxFJYVUlRVj1mIetupiu4k6LIgtcxur8YXxCmq+ApUmIqRopkwSOdiVkkkIjpEF/dmvd1fEaeU9BMRhrJQDKQDFxIBrKhfhhs8gn1P6B5WOKTJw9phk5BvSEQ7Y2FBqC3nIDxiwJPHc6biZj6Fq/QLqz1jPoZaoqzHZuisDfrjqO7I75HzRgdpFzhRdkSipluGWH9kh3eANHq6G4kAOt4RChASC2ac2FFhYkZw9JjasGnNEQM6ZqGjxGYlrGuRxUYgcLrFtJMabHgMqsW927DFVGxABEk1YlzTISGNCZO1hFgodfNzMIghmGLrsBjmfVqI2CVcdUY9BqGGectXu1Y0RUfeltcuRAxlkWYK6BowcKog0hhxWbrFOIIME1jRbKxV810STfsONQgrZqD7Q0o9GtV98GHKwY+Sa+Lj/38uXNgTRUu6IbfY1q7hBYQzMKsmpQ2AwSVVKakpioauNUrCKi4ADXQFhiWYPTArNdQvuPUGEnFCoLZiG/3IEhRTj4urUCylOBNlzR8FZPlWNrJdMUZpNTp7igeEcbzUZyDjEe1nRhNPJRu2hQLDZ8VNE3phm5cU7vW9zkMs484TzceTJYdAyizs3PHrHQkA8nAeTGQwcFANtRBw0Nb1KDqHTcpk9Wtra3DeknwtqdY+x6u9wUW7xbWhrVXCwCjY0i+8wPEoOZqKBd44UP0dqK+HyabxbmBQsaeYaDJj9BAlahzbLRYidE99NsMSL6aWLdQ+oDJqE74rEqsLaB9GhZRWqJgBNSF8wuuxoJ1VIbQbQHNHY8oPmPrxWZkN1r6nBnoDOb99q0rsY9bu8JCHwD0jqHOD4XJrTn4MITHBuiBdxlG5bqpEnH/hERzBhDpyPkRPAASyqpoaYuj5SEoRo3Qqmn1ZNGccZQIjAVHlaVGWL8KSt+bDDOetexitV4xLi3VxIgopKIQxBVmRYUVQAdBDrWAGEIVhwdLw7Uwdb9mhFu9FCFMcpwhu+ZIq7HjtfrGSHyRRWFlyN+lmaxevepmDbTh2paLp/35UK5Fgmpau4ZKzZYQNo4R1u0mo6bi5Ouz2S0k0OE8Hawx8XVWAzhW90lWv8U5u24X4Dp7Lbza/ALskyWSgWQgGdiZgWyod+bmXDzB32Rra3UymazGC3P41i2FyTC9eKKx4Fv7uKp8YYPrLYSQSWO5LHnh59JS2eIwsQ+bD3sKwLYmpWpz+SU1Oxb62BDAVCpiGIQwqhm+aqnNEU8h8Q6SvdxpXJDyW5zFeCEzGXDS9BKebhd8GmFLaVO2asdUzdEZVEimYtQ7hGx5IRSP0gRaHYqT1iWnlTnMjmvPAUQRzr/CQOtDu6P3DXQTmkD82w4dT1qbEYtOQFexgiOgiJcdcxrQz9Cl4qEXAaI8hUpG3twiXJNoeRQqKajrFk+hr/JQt2HSLK5i/CUutCrFWMGuVWSZaRVmXBU3sDq1eljGFZpuAt0CLaxuxmrDVRp/DuoNrdIDwY+sDg/Rz9sfhw/+VoqoitUVk+HMXquMMoBnhu6vAUpBLcw6uk8Ood7qSK8RO63TCCdElqTUXhOdUVrF6Z0AghWJmMrTFKLcKhXfeZGuUHlIlcpXhnKkSta88AdUscibeV5y9qlozZrb0ZTJQDKQDBxUBqIhPKiHv9jnXuIym1i8ZOLdwIskXiBIgWqipepNLclrSLBJmi6BSpTeZzHa3l1pqJ0rdtG5pGh7SR3BmyHRdflkj+U4Vni9odC0qHmUFKxmNfRYeqEwzL3abnqhmrl70OKOjWrtcq+Gm5uGDVe1HVB7upMnnkd++arpVRBbFWJR3ME1JGU3XtwBuU8J4NkROP5AuwxjWMZonE379mLkC4vgjilhRg9v8NE0Uwnrl+5T8crrWEiKI1XfHWcdptzqMTNwdxzG1YS+HJUDEsMdRx1ha4ktUaZNFsYwGp/NdvNBs9C1u7ASlvaz0SWPzC6lj2cZGzPJPaPUui3OXXhplmiUrildc3oXinRl43b3Iadv4/INaM0jlL/HaHU8pUUU9DZQa2S1FVW1unrL0Ek8IBICkxQqsOpdK+GXVTOk1VkQwiSbimjWkGUjTWerT8zYTJGa6Ny0R1y1p7rLGZ5QcFeE9AY4Xh90KXUXaZqkSDC7phPUjLriOtfRS3R5rnkZt0cM5DbJwOXJQDbUD+O504RMv6XHWwGTwbulVg1MalNaw2YRQKA6ToSNL+z4tHuMXSDd3VdsiUNo36EmZ2P0V6PpbJxhalu9AkMdx6rL4iUMOh0eAWGzU5U9F8sdPwO1NSWmHU2XXsGSMyWVy1Qt+MZdk1UGw5TsrpdzMXdksbhQkSUwfTpasGYGZ496zSGhPWb2VoIcTbrXvWVqdpf0PqOm1TjpLt3lHe7OrNfhDLbTdTZfz1du6LHB8MjcsYfDoRMHM6yjgZ/BMwBTiHJQx0P+ajtHrhZahWbWYlO8DJ7pHXvDmpz5+pOr4ahTDaM9jAGL0t0KQ0HM6d11r3Eii6ugCdU0dE0PaVyFGcR5KMMSXwtTq2lOXpsDX3XvgqcFmVRF2XB5aGW0hqrAUKrfmu2SHCD42/Z1oCpFEXPs1HMYl7eJaKOE7KuTXZgBulYtdRaZ4ZMdxrCET8t2FzE6LU4GBsOpMhjoQJx4iljD7PwvbymS44Jj3fRJB1/e5aFv03ZJkQwkA8nAOTGQDfU50bQ4iIapmIlCOgS9T/S924kFNV4eGjE7RljY4W9x8WJugETYsRCweDx0dLJcJqPavLTjnCoYOkqcoUsOLhtTtxZnl95jVarrwplkDCVDF9YV9HC2moLhMCDVdldTgFMOYtVLYOEq8aPp7tVR8M2P6jFrIaarmOpJs5pv44sMBSOESmhKn5kNjMcrB8+wSLI0F29tgGarJBajsDsRjBrg2MDkOyJGDy5htQVvt1G5+YoL05S1k1T8yD+cGaxoL/LECALE4jyC9QB6qnFVf8E/Rqs+rVmInB1Tn3D8pebIqhOMqhZzvKtwA5Ac50inKl8I8XUicyAkDJLq8FbTBqlaFtdUY4s5xMPWMo6yVmUWs5lr6vMWbYO0BVdpXj2BeXeZAcIavk5qdVdE8CBFlrd6sjXLrF3ANAe+rPndxEKs1MNgRGBI4Sij0c9ban4LKKMIqbJdES5LsyLSxtMVMwakK1TyoUwfJY31EZxqMpAMJAN7wYC6wb3Y51LdY6IbW1pa2lxa8o3aOPW3A9/dGfLrBTbzHhGusNrNEAIw6GaTSXTp4A9tvOxlL/uin/u5n/sHv/ALv/C02QpLq9VmPx1Iojc90vXyDUlUP0+3gYYxYMVUxrjQ6ipl8ANtGzgZ2sqULL1PMxBnWlw6gqO5a1VhDIYsRC0hJWZHw4hHIUTTuEdl05pVJ6tKhs/kAeijgjYcwnQVc586QmOJJk/u0SSyVSSAES5ySyhaOxhAXQTJVa26khOKfFIkNbu+SFoLkIiGTIoCrXrC9JFu7fImdYhS/W0VkZ23QlSPtOavvop6YG71cuu3UO1RtlTA3qqZuZlYm00AUaCbe50E7TAUt9hVePY+crlpV82aU1cnQhPBqBgKo+pjX0WMOtau4KDDDYv7GXQp0xpVGydUZCaHcxt7RG2k6SLMnUX6MHudKR45MvkasJ5r/erxZrWUuFCwcUlHMKIGTwDVqhdfpMYiOGb3yageIdIkhdpo6Zj8Yxi8zGEjd0W+UaAAABAASURBVKrJQDKQDBwEBrKhfhhPiYYq3gK8mLaWlpe3DCXeQbwfhrKhs9RIM1TTpVjJwKUwmw9X08DOY/ziL/7iF7/yla/8J0ePHj157NixU8yrX/GKV3x5L+Huh4pNZp/5zE4zRk+bym3ueQCbMU04i6a4eOGPYtpLtXRISo9xJXRHbT3GiEKnXjScrZyJc6W7C7S4pvFgQgAY0uIRDrmB9JgeEaCZ6hEdQiEoIWz7Jdysrtavcbmxa6z32POWtUjhfLOp401nPdaauI4GB5Rxzs3XOqs8aqzGNeZtPRv5mTE4AdIiWzqGK4aJyqBn1wpo+K1fxfTop0ghofskqwdURmTGebGqB4WhH/dBDEM+TsxptJ8hjQu0F8KSR/eL2vzTrcMnBzuGYBE2jUDjIKNyRFZLKy4y2G9UWZZ8FlhhLahCEXxNGRcIK6MpUSeWujueYR+nAqQyXDBTd1zrYTCwyWWgl8YzKhVqRuEmZMvqOrZMhCo1FYvQWgid2FjxBqZI/GB1VNt0PqtXhLHvCCKh1qkRc+vgGpRpwAJo6kwtGUgGkoEHY+Dh+Webq4dX6/LN1jdyTb0YFrKAk3cMbwoGOiPCJAMPa7RMzvs/StSn0YcOHTpx+PDhk8xTR44cuZrG+rorrrjidC/s7ofjLat9Bc5Lnb9j8o+ncM15rNm8oqvWY5qMV2jTa0Bb402qm9ds2Pitqhx1VAMmoMeVaAKqxQ7Fhihrl6q6FnxEVDT0qsrFw4gRCHtVzKJW142LNDGDVkccHbDeMyt6eJpsAmhOm5r4zjLONe4sJbpr5j5a3d4sRkzDpEc/LUVTOJxI1XTnPmEh4CgqTZ5iuKTwpQXTxcz5R6uE9NrU4gjATaRrVV6V1A5STRFWLzwx8GlfHQ7bhghHK0yq4XOzqlu/hEhXvmSdFWVt+1E6HDpLKAAFpdrkRlyhdmEjHGhVoYbMmOiMipu5hwEfFle1zCTFRQmN6GJcjqUpQ9PB8AUqVZhhWb2q2+IPQNvH4irEyMkz0D3g017haou8uDhXAXFzdySD59w0DA0shqLMUPAbFxq5JsTqpb3MeplaG1sKYLHIiNXaJaSqLbca1J16jNwGj0SpeoRJDwVMOkKjQ9JzJgPJQDKwxwxkQ30hCF/qbwC+o0sdfY/Xu8UM3HQh5UfIGuAaFJCWUvy8n8vq6uox5gka6JNqpvl0+hrm6ZMnTz7y1a9+9Ve/6lWverq7Hy0sw746h87aXpjae/DJkE9SU7GaZQTKlm88hSlEEtx7QWG6z57vjlcjHFKsh8oT/6e3Is3UXZCJPoSiA8cgZr5xiAQ5FU+oU7g3kdu2dQUyqRN55DAA2sBQiKZRRzGhx2JxRU3iwuD+woW0iDeuUrVwUCF8wM3m5jAYhTkeYcdS0ZFagbbO4yO71J0jUOcsaO5sjMLAGo0OSPI14ZFLUzkckFj5JJp09D5UVpM7BCKAUXVFaRbDUaGoKSwQc5/qLSAc0XbxbKZuFe2z5uj5C1GTybHN+Uc1Ipd9XJU659LBSi8YTi1RIbyyrNVwr1bYXQ2fdrB6RW2c0xKBD6kRX08jB5GIYtVfQjeraK8q1i0u4T0GQCpiGIPd4zwqeQRorQHSBgiDEaaWEhlFKsyEAHGmdM5dHKX648xVBRPeT2zm7kzizU1ovYeq95QqtQonDBGWHhzm7JAHJASBqHUs0COmenNNBpKBZOBiMHDejdvFOOT+3jN+jJoX0YTv8nxXZ8T7BISPXWyqGxdOhlx64QDMDvlw0iCszDqmln6s4+Uvf/n/OkXMXvGKV3wpzfRRGunjyJN8Mq2m+hrkaZrqR5w4ceKGEydOfOzy8vJxytdnHk0AVTi11UNypDCQcZAGN51EW3h1f319hqUyUjSVI1tTL2ZeumwgFHoUIAeIVFC9jhHqjWLHwQ6QOMlts9doRfr9CO6QcmRLaoYeSz0Hag9FNZXotvWrOyRxMuKMckuP0w33Bx+N46L7VlDMYu4qEEaktMVsBJsu2UWKpgxJZsdKU0YuvKY6/S8QQ23jItzlRBXuklrA40ZaU1M5l0MBckpqgjFCa7K0exvn1Azun5ii/UpRChOANSDJmDVTqsKqRa6AmOS0c4UZ+4EhVVXTKAhihtRfxALDXzHdqZBxTSIFmXx1GrnWLrk0bcBmK81nsJUF1sOwvOWqjqY1u0ohbrqkWfikCdM5JY1LmGZUxwZnyPKe47Jw8QBLx5BFkLCqhFUXx8se3vMcW7rj1pxPAGMYUdWDwYjnVAE88lq7cEqDlIKHnbAaho3BqHZdMWOMLH0hjLGRK+BFy7nELMpLLBnYmYH0JAPnxUBtrs4rJYNnGagUui0ViwvBML08hsaJ7/YM61fosYBEsN5ophTjmkxs4Y98qHFeWVm5gqb52G233fZl+jEPNddLS0tHwI8eOnTo2OHDh/VjH1cir6ShPskn1tedOnVKDfXHufuxMtmqB+6bsR8dpVYbIB+drVi9uuwuXtbh6HgYC5YF/v6+VKn6wjWrWxZz/jGuAuBIxy7IaBBRHD1GV7oEdB8ZxPYj4qJK9fW9hUVNFPfqi1ULufJJxT0uU58TfgpqxFRMzFYndBb3aQWlADE6hqrDjEyQNqbR0w3Ahlh05XYnZkschHsNrms9dg+vQXiUpykA01qAN2nD5YNWyehPDThcHhm1VEF3HJKGXliqrVNIAwC3dnnTi7l7YIW1aqzcpxckGwuPv2mhSwrVVN3wKW9GqV5gs6aWrnixenUpS3oNrKtsTfk0vWW7jNGct3UiuUvEV28REFNaZ9AjQki4YnGtA9QjZ0AxABCRSA2PShZrTwZz41L7G0rTS0RVpIAZtqRmRY1Llu6k/0+JqkeoE0/AzNA55bPqC361r8XlsZbqa6cvgRmYvN0ys/Z1YBfoorI2uEDVskwykAwkA4sZaM3VYmei58hAdF982za+b8fLQLpyJZk0BbVplV94m7hMOZq42nvGuJbVLCOHQQP9JTTS+gRaDfVRdM0jfOp8iHmYhvoKTXBJ/fhHNNc01VfxKfUjr7zyyhuWl5dOsKV2Mm1pw1WhwSSo6uCM0LucTbQZk/usYRQIZSSNS5hixBEukwQWfYhh6DWsUDVNAWK4a5FHiUKRDL3wxVuogjFCJ3w4G3sGxqIyEcbiriCUGDgjAQk8uGgMMCMi9gqNcxBmPd50BSCFSQZ5FSnm7uag4/wwwauMdbp0PJCaGaqWwiK/YE3MVlxamwTFYGlID5UZfAuISYxkE/IPvIcxXRRW9yJ4Cg9a+Amo3moZtsUlWzMMFuk1EoNRGzKhmoOHe9WnzkYd4ZIWV42vcdVTYSdSmmthOrYjGXwdNI2vEmll6sPdR/XIkibZZqlyDg1wHqu2Vr5WImK0RB35hMnQvUjvE0z3jRDicUqX2qaDTL+avKEtHMuHR1jiLyNAw8AnfQh2WfAh4VG3GQKYbsZZjGtIiQDhAoWig7k5QD+XY2kG1JZ+n45d8CMY8fU4WAA5koFkIBk4gAxkQ30BHpq7Pp2mg5qpVbD04pCQ1BSG3UR/9YBUVSEYpUxW+LT5OOowWrN8FHl0eXlZn0jHpIHWJ9NHJPGpkb6CXDXbaqw1j3OdZn4Mn2QfK6WMnjkHYQxvX16KGtbOUQ/FEYqCkBojVaYNwQWtvTD7S5wXcU0Fr4oZUdavwNiMuIAir9aZ2jbKcHS3eiEZphyol2pFHicGKV3TdRcs1Ylj+1CYUQducCoWgc3KaDaaqTJ7SerIkSfMzNzHcXjIF1KMtVi70KXhk9DJhr9oVWDBOiRXX5QQhiIhtEvpMfHFgHfZc373hoePQElEhGlp55vhg5hqo3BPzlSoyzSaRhmhGx5bcNWAaQ2F1GxpdXKuGoYpRbOpiD4aGvTVCoU9pekcpYeNZMXcFSMY2b/2MLFYFVM1DGrLDi2WsHBLskvFokaoLDhZ+xjfZ/U4Z6xed68Kq+ohBp90C6vYKMzqRV6pWl2rMezVziO0PULCZJGHNjMGSH4z5x/rl1elCvwMIdXmGcnQBHcXikL+cA75mEIN3Lg6Z6gx5NOU4U6NdnbZMbszjJ2WnYICHx10p/zzwzM6GUgGkoGzMTBqrs4Wlr5FDDiX2YR/I6qfn+5vjvhmTjgvCRoNlDpktpBpA1tdsYY/tFhomg+HwvKKV7ziy2mSj9EwX3H48OFomNHVXOsTan06fVS4mmqmsD7VbCvn5IkTJ9RQH+elN/vM5/btR5wenQCGyaFbU0Mpae0adIIYQqcvc1OW6QqqpDA5AyvD6ztPJbEYKlYxaZHcXrRNEMOQU1Mqe5YINNO+UVvBwpmEhNe1OjHFpFlc6JKxPz53loaNG4AGKZRJDKNtgU0kAQz00SBGFl8c1jdUjulqPpNDe5quUYWudin3zFQBnBIz+MgYNgObidN5i3aGjKkPtGKjWPdmtFru2KEr2mq86QKXaDOeAXqJqVVb1Rh3yY4RMBrx5OWXW5MdFN1DAsJwcIS5K0OoZCAGaEJsdMWRsSteV3cHqaMh1WDV+d2rv+fWv/iYVdTich9bVKkjfONF9WTjlqBU5U+1faZixcWWzeAVMV2upcZ5xAxVzd3lZBbrmnvTtBkejaoWqRRu/moNaz+zUanuRijMCndhKsIfnFbF5HV3ZB/yaDa7qUMEdtdVk5ItcAeh/bqr6/oD3zHONqi1WKliiqaWDCQDycBuMjDbXO3mTg9a+6AG8DKfFD6i1ie/xUwvFc2Cbv1CZ+il05GQigslnKGZUY9/x01jfMjaha5PnKOhRtenzsdosNVQxwTrn1qHTbMdn1iDH1EczbZ+lvpad7+CktoAodFfadI1m63jhKqlG5ItRjDnlNWFXrqKkIv3bLjGS7w0BRDgPUk2U3kIM3cbX5XCinHoqUsQU3kI01R9SYsaoUG3Impa15qHpgZ3N7qsobG6A/akQGaXcMcBPbb0GTdWz43A6gStyrASxOAkICNvV7vEO4zYs1nK1VwUZxWsK/GKa0JHiv5jcBrRGL02qnFFirBI0ClLjcMXBCLFuzxK0dcAkFnEK9bkYjGrz69YvaoVOR3CEVshNdzlJb2DxFUELA7fdgMX0qe+9mocfuVSzB2kxZU4CT5wlannb0YA6D0cW6kgRprpKiy4Wdmx1ZcRqoJDMXMnCl3xGDZcYFUvI7idJxyFVfyMMaAYYC1ff1FTpBn7mC7lSNYZ91UDKsB5AsNyrzlho1KVO8XBKh1h1mJMFzESmu6jfWhoq0sreDub4jTdwKKYmbsbjDWrNBtoGPI3ozQ5FsoPnEW6fJGCLd3CCG28EMop27ZjR+rJQDKQDFxgBrKhfniELk3KZHkyKStbm1urFt/U+QavFwvfya1f+pau7/e4OhRScQu+17uXZZpiNb922223fRmN8Qk+se7NshrqK7D14x36sY/D7n4YW3MV/RC50g+BHVpaWjpCQ32CGsfRryim33HNYWJvTtEByJIDAAAQAElEQVTPFDYGo98G3uno92AKmMK9saJipIVHBkp/YetFyrmEMGVJlEhVqGYgcQaLOsL0OpYRsAupe0ddM1zVNi53+Q3MrP8bAPeKCYxaNr6K4DFQdXVkpaoKkKoqfc/m4ezF3KkahwMtzGFgKCnsqY5WkSFnCOqkhJ/iTUr0GKTy2LMGY3d3Lyy7T9z1zChgenwKc3Os8QBlBDLUDotIHIQzKhAIGLIBTcADms/gwoq5ez2uVclTJ1KjaQEXgGLuykHVM0Ao0T0CzCR0/8ZVmBqy5ZdTNjLuUzh6QCzBA/mooIXpTCw3c3eru7IWMwwzLXM1Igo/UfVPgJm5YzXM+uVVqXtWo65mIclhcGth8agpUD1mkjLN0MZ+2cblFrloocQZMZwZoyWbm7tb/3NgXFhmscB75IVhcUWaFifEjcV0ESmByX2iORqCsxdzB/NQgUpMN0e2wYOIfLmAQpe/7S1+mssoFREsdaiMZlgtSkIYdQPWUxBmgCErOlo5IJ9MlGCBoJEn1WQgGUgGdoGBbKgfBqk0rkcmW2WV7+nicYm3I9X43q03RClVx8lrB308iJFfcQFjh9SiPFs6evToqde//vXPOXXq1CfwKbOaaDXG+mRaP/KheYQGWZ9c68c79GMf0UTTOKuJli3/CjGrOidyxd1Xy4RP0rWdprYLGQsWkoFicWwbXcLjaCghm8+xQ62yjH1DEd5tegE2OyJZGIEK1gvWXXGVrXgBy6YgooIKZC93ZaI0mxDqjDemjkw5CFNt6zk91VAUg386BJCLS5jymipzmCrrymdXd+IHT1XkrxrHVsluEB8qOSFlO5piJFFjdP8Yk2Owm9JEHEX+Nsf7c4KKskcPDwADCBWFdTq4n6EAPhqYeBYKEA4k1doZ3YnnPhABaxGiPwtuoZlamqjhNhxHqiYIUYJrbMW0cjr2Dr9MFHcU4EjQgg2Cx2SZLvXiwKgEhtJlhSwiOY3uxfqlKorjHFVYpHJfiqihpWFuLpAZXx9hsDCAGFVxlyQHpA92RS1MhtyqH9KGmlIUodrG5QKQddQKNseLKYGAGlsio2DbSDMuZ8aIs5m5CylIG11lpOOPmwerY/BhGl7jL/+BFc7UToeNVw/C3GILEDTWgu0hTQKtn90GwOauFihRcEVdZMQLQJcPMTeKcTj2L3N4msnAZcdA3vDeMKBGcG92ukR3OXzkSKH5tZhXXFHl0aN2dJG+CDs6ylEe9vLyypWPfOQjP5v5JP2GDj5pVuN8mGb5KI2xGmh9Wq2fjVajrd/6IewQjbOa6mimpRNLyqo+wY5fw+d8kj3Z0ifUo4cxvG70VmqGhKbedrwoI7oEEKqNQiugtfnlk9lmoCweSYBDHbeAsHEbZ4tuBhSJq+0rnBAAm14BTE0nabK5ZRtnHhjm5hr62kfD3mxyu5+YUc7GmRbfMOVtbWzAAidkD+2orbWfdLMKxqqFMNPVdWx3DKRgTeXHDcroUzFd77FddlwyMC19CmTKRPQR5cDc1aSyPw7Ueh/owyAmdIU0XY2cOwB2IUPNsPX7DFw1C0ixejWJiHhyCl4jttqKoh6iMIXr/qVrL0GaqqomPHIgqRg5DMWErqCoLQWHRLMJRwvA9GVTQu0xkqoqtOpyu7OjIIuFI8mHp4mK1hhCaxSgzkMU8cXc8VcjVkALpEgTFFbNlRlTmLc4SQ9Ui2o7HvHg7rVIE5RUSMO4H266EIswhMlRWA0Dr9ULLUAkQKj4UbUF5xLCeSCNbbDlkW1EycfEwWo6Tg0ooQObrthfCoBiqo1hmnVfuatGbRmabc8WFucRPDNrMd0acLEaq7pWL21YD1XtbevQfW/zJJAMJAPJwIVmIBvqh8Hos5/97JffeeebH/fX73mfv/Qnfupf/Mqv/tov/vl/v+Mtb7rzLe++881vff9d737P5N1//V472yTGNBUjecdfvOntN9540x061unTp/8mTfVnXnXVVZ+o3yfNJ9Wn9OMbSDXUaqL1Ix/6eWnpaqbVVAfmfBpNI75KnWX0eAshl3kptWceEG4NXlbxYgKTiiAOB0p/J7l0IL3kegzm9E2IHztW/AxKsDKAGU2JgNE7EpuBH0x7oOm1y/sWAINzNZitWg1gaWpAJHHYH7/6/7IffOoTdph/Yzv+BYoFDyl9NL8AvNX6zZ96AffhMbWXs7eG9DggSilCsJpTAjhAnZFkdJC4kYKpCCA0rTp/SC1zLkGzsweM0A7p2QgunEVS3CExY/UgNVQ8xu61zWmG6XKvxRRaNa89NU5Fyw0SKUAhXYocsRFWnKNQ35jFdDlaldgUl62UKCBH+IVi4HBE3AWKvh5kFmJwsRbMgnQm0pmBGHadynXTJZ9zD27hrAtucKBi/aoaUAU4I0Gm/QS4cQo363ZVao5xubnCYyqVI4F2f5fEcMPDiiJOI4lod4Au4dBddqFynbjMnXOYmzuzCDHuzSjhWpAIc/6RZBLHiq1gRy3oZoLd3JQgHQWrIJjArNiYrM6UplhJjiZRTSUT7CAIk1l/vrtwLqE4GG7OCqa1mPHhsQ0Xrhm7O1RMOn4zLUq0uQscOMDhYGHlkgwkA8nAnjLQmqs93fOS2+w1r3nN1z7hCU/40kc/+tFfcM011zz2xIkTj+ST5evcfSkaqnbHY71BRkzMbp86depRj3/847/oMY95zBfSUH8a9R5/9dVXP/b48eOP5FPwUzTTx5n6ZPown0Dr02j9iMcqzbMaas1DfCytxrr/DHWcYbq3XkD9DWRmmLF4KKgjHy9/AKsXuF5YiotQbDlkI+VCRIZqRgg+hsluC348dZgaDxtd0YSoLEmEmPJ6XeNyD9QMKc3deWmbyba4lBwKy1jHNGyGhCxzrSzDprLbpG7VlKC+oUqiLfIwa0ggJh3IqqV4wmQwXaicZtLM3W24uhqyBTUxxEjpJAy5StAkuPtQzYSZSUQoBKthCxTddCkOZ2CDxAHOqIfHDD8yRnAkTWhEaQsBTGGa4NQDMHfZtfGT3Yu6eTVH9RRKZsMlWoxU4p1pMXuUpLeSujtrlxMln0zXMjuBdKIBxK5FQjGSGU03M53L4upYsapp1ax7T2sWMyUxhVW63fo/2sutXkSCazWktUteYZpAmE2rhiKjaJEGxv7wyHYWAPGM0EPGF7qHK8CmVd3iKrHWpTS/pM5fMx1nYWoUc5dtIYtxYTLMYrF26VxeITcki+nuWRjKc687SJenEGUx7UGuWmtbUIepu80HgLsgcnQGUiYDycCuMJAN9cOk9ZWvfOU/etSjHvV5119//afR8F5tc5c7Lw+aHjW07nxrn/PLlE/Svca61zjnojG//uTJk5/AJ9TXHjlyJBpqmuf+Wz30m0CiiQbTz0urudaPeKjBVlN9hBJLTNPUHjG91g/d5t413QypuFAIRY+8kQ06HroP7mAMzeqk0gPoHQpejIqzuwvQxNuHOxVLt1pqmA1UfFMD7ks0H91QEJMRm3Y4ZAfHRaQzWw1XEmYcVjKUSDa5bO6K+I45imYERjLAokHQTm44WJRhOh9pwYqk5lyga1/VFfGOU9MEoI8HOMMUbsMlpMWGiCW2KzOBhQxviHRMvuZZGR6zonW1FhmFzLAUY3HVCJqyZnXNhijFEoUoYMLrLNav7RoIQ/5aj6+plksZwcyutUCQ2dH9QhXjVHCM8RQO1DzS6gTXswrD8UpxLTwJSU1MwgxvCDM0m730DAdUOZqK7nI2fLul2M66DZWMS4wgGIqpVucKkCTtEVos3aoxQKPnXbMVoVr4GLIQbZQd9m7uCyyKzWxneSUDyUAysBsMZEP9MFjVb+C44YYb/s4jH/lI/azzda1UCHdeK7xkoslEd6+vFNmaCupSep/u0zxhfAq9zCfS+o8Rj/PJ8/GVlZX4mWlk/JgHPn1KrQZbU/8BYm+m9Xus9Xz5N7C8UlQsZteRDNv2rtE5cUiYrkHhpTq2iZHZpqLcOXuzJcYRoUcQZSTbvh4SL0M5Mcc6AGVZZ0eJPGrNwD61ulqmUI1ugATPZ+ptCcLkU/0O0fbIHGLnD0ROCx1CxkqUC2A+qnsaLqEZsaOF+mH18DBYIpZlHscV94orZNhhhGbjm1Gupk0jUWPUZknPlFyGkRehoYcGYlwBIDWk40MwBMxMPGGrdonsEnbfveY4HuGS3vxdVNyIkEfTFl2EMfDMnt/J016OZ+EgiVFdNMGDXhF9JTBr9ryvhSwWNQWf7hxBFa0djlp8XUl2TOe0OG/Vuj5rKbpnSa/eEnnF+jXVOjKW8tZcjzyL1W10DYb4HOFd5eweWQKcpdbUijEMebrR9fmY7k+ZDCQDycBBYkAN10E6774666lTpz6eT49vOHz48Cka3xUdrjfJku79lcFLjqaoY+6zuPL6XBRD/Sv5hPo6mmf9+rsr2EufSsfvmOaTaf08tWx9Iq0fA1nFH59U41vudaeSvTlL2KjTn9/Va40pTE7Uqa8B4cPBsOHlaXH1NsHBdQ8VJJCh3sErECWl93i5jRwNa1f3NRPyqlbrDhkBqtaQ2+9Lnq4rQHqkydCMALN4DuGwmStwkMFFDnqcC1X3I12TKEyBaIphLwQGQwqztyD1/OB94OtqEDMYi5SZ4NmAft4ZlF1JKVbPpr01xyFh4477KNUTWFUXrh71Cqtv80/rTH2lRU2RqjkVqotzhlKRHm+D3+auHj+GleUNKDUT06vW1hL+unroWnhcPD9pbTYuI44wRjjCDm26jH3VP0Wq3b90hTcEUS2tvVZpZ7RBVm0cY6OrclAGRHHB/gwyGINS47TqZDVfWq2nsI5VvUZK1+y+WVRWze/+KiumPO0QEgcDtfqqbtyzalheyUAykAwcaAayoX6Ij+9lL3vZF9Ho6vdD65PgqNKbEUn36Uui2+7bsUhkUQwixlgXQIOsX3mn5rhI59NpfSqt3zmt/yBRn0zrt4BIqqFWY33I3ePZIlViOtVBuM6h2WBhTa3dBT5Gh0LyaV1Iw8GYNoD1tSio+o2IbjXZhDzjl6txhauWoKQUzUAjNI6GKU48KjtZdQir2llWFdD9TtNaMIB8YWnPUFjAWTmMsZ3pCiQWLEIZcTZvAQ4coylVqMEhEmPYJoJYgFkZOFl3HD0xwmJpoejdJ2SoJ4Oj4WPYcNuEm7m508jIwUOuKW7jSz9R4E4MoLh1cxXTCmIhF+URZJquCEeNUZW6ClCmK0JGTI/VZjCbuZQzA4TR88KIpSOSmgK71Mmmdr27jplxuzaNtLiCh9CmS4+R1Jx6LPJnsak11axe2hCt4v3+sLrKs8E9GtVBxBQDkq05BT3OoTtzQEJYpYHwzKVpAjLk9RZvId10eejSNF3LaM7bI1fkdW57nOyq19W496ZFatXrGsAuLO3Wd6FylkwGkoE9Z2CfbxhN1z4/47483mQyKZubm2fW19c/wvww+poO6l5fEIXv5JruznuEVwu2/Jodl5St6e4SMd1rMSuKvwAAEABJREFU/JxfAXoT0lMv6cc6VvnEWr/RQ7+TujfUsvXpdPxmj3F+FNYSVVQGQ2eSjWqG0mCbuTrYZBPGGSOsN9rNjj0pJZ8gtZXSNeVzr866CmU2w12KD6XN8Q0NBgaD9kBgTHeAfh4hsiU1ux5yHISzm+GjBlA00JLqpkKC9zjZfQIzzF1rA6UqlukuQ7ib/hmOD+RenysOLEbfC9XwSQzx8Ww8IDNJFbd6dR9QAEOdCihaU77Ofy8fOGGSgUmXEoAyLHZzF2BmSEJMl2RFpQlZNPuOPaZLZXa9543tqiuqemV3SzpPPoQWzRoFijJvAwWRY1yROptqCtdUnPAqh3XgU4jilCddsVN9+JrBVVHFYjC0C2LhqFFaexR6qMghY6x3sGERK6zZUuN+pVRnrM3NI8TRDJNHs9u4hrEI0z33gLG/6qrUI4pq62szwgtr9aK0IUzTFMmJq267cUVpfXPS3I0NsmYykAwkA7MMZEM9y8c5W1/5lV/5n2mi6aXX7z9z5sw9KB+hYZyogLubu0uNCR62pAD36nOvUphm90t398iRrrm8vLzC1G/u0H98KD0+naap1v8xUT9bfRRdP/qhT663/4eIKqIZLxqXZhaChb3ipSiJabr0YpRdg8xCN4tfqyGf9SsKRrrO38N4Wwbm3guaOf903Aa8tiI2usble1iXbbeoHbWcxAFEnx/yDe9UGQQoRxO1FsLoGxh64CxN1QmV6d6AJohgyEMVYZqBVCxKgbmzgGu4T3UbziVPm3IrXXGSAXelScUI7zI2GgHKbT4ffJwxQtxMfmsXZtOsWOlqk3W/CEENGR7+YkB0qMPSvW7eMPFmYZFsuuTperfbuSJOmKZiFCufqkgvVo8tXVNxmtI1pSu+yrpWvK5C3HRyY5XWo910FS1t1igZFXUyqtU15ZZ6IDnwe0jhTRlEr1GlEWtcip8iuksLj/YWLmnbLnkETuOrZZFrXNWDYgM0Vayfr4DVyPE+OhMhPNsiEbMQGQpolXXtsdVSrUAGTmSV6hwyhWlW3IfKLexCCoqXMsn324XkNGslA8nAWRnIbzhnpefszslkssVc39raWtNE3xxnuPtgFrpE96ktxyLMfTZGcZorKyv6WeljNNX6dFqNtX7sIz6Zxqf/UFH/05dDxG4r4D6G0BnEtVFfblYayDnDoZzmCrvjihv7pCuAdHe9nFGaXd+XvQiyuSquIF7DgpmyNEFs8MeeqtnbALlG9lCvFWjCxpdiNAOT0oKaqPeNwYgQLYM+KByp6QgdS7OeSjUNPxY+4/KwsNHrqI66bscjpjtNiiaoM5tq4r3VrToOBhGjMQsEl/IK1pRuUjQxEIyqsDr1633pjPI4qIb0sURvkL6GTXmmnJkFtOd3qSTpksRqoApp2UJQK4LSahCE1pxVPNiqlPmYuDnVllNT+nxQtaunsGvVAo1nYGDFjHXkgdWKWbtkNZXIavX4asnbEM7lRAnRrHppiAsaZrc8vKXhDlVTHYvzNFcI+YTKqFKrRw1jld+4uvSp3u4ZgLgRLoDZv8YcL+ZoqBZ/Vrk3w9fjLC5wTtixLsOlRamSD2/6KH2sj+BUDzYDefpkYH8xkA31hXke/RUwfOOujUYt7u7m7tVoq/zus5g7L5p4AbWgWeE0zvrZaHrqZf2uaX0irUZav5dazXT8/PTS0pJ+1pp/G92PNFskPmEeQ/HCJLb/a27OwNu5RswcrxkShNcA1rGOyXtSa53cSzElYMY+yG6iGpi2Q8ia2Vb8mJx4lKJJOaxaUTZGjIqgjkHMOkoVWkPtQWFY5QOMYf3qejuYm56LVy9Cx9I0cOsX5SrGbXBQzFo6/CQh62pTvCcYVziVJT0MFEaoLAys0QCIZ9ZyQoD1CGznfEOz4t2h8zUdjAEQI8Cw0Vy53AeqUSqmCUOLZ2P1cvdQnFhphTMp3hQLZtsuTtR4jV1JqvE1EC87hKcCWB7xRDGMusbVSwsan4dwvIx2LlVSrOJAGdJ4nmjyhYgkDoKh2CmOVgEiOJlCwu75JFSPFGarLYFF9mjFilzjDmoAFU1XGc4alhamNkOQozhNI9Pi6vlhsOAdaqDjbtnt+0C1gGuszhxGLBwsBr4eV6Y7BVTwtZiqYtd9UOYGOPUtKii4cuXNFmJczowwpOObeYbdgW/b6AXkGHQpmgL75BzFlkp+St0JSZkMJAO7zEA21A+D4OXl5fiNGkj93LL+w8Fz5tPdz2tnd15MvB1K4Q1B06zmemlpKT6p1v7Mmf3da/3CC3l2o4oP2GAOCq6qt1coNkNQf2dJ1wSedoe8wLAFRxj7qlGQDWzTOIuy3A1KqDMu5+Uqh7tLEEBdFWR2KBzNTUDLCHSHhWR5hhyMmWLNDzwzFN9cNbwZLWiwpESsFJzoDJQ2gBk6agVmnBWqqxya1Zpdo0KFhhApmsAhWoyEbJ6BRCdIesHQveAiSaOYAchnuhxbUhO8HtoJac8B3F02yjDIcSIp6lb/wTJ3PWV8EdelDOnUM5fRVjLIF0CaRJvUiDPVWKLAaz4KucVqfMEs6IoroddYAysm1J1aockWUiOK1StOBKxjVMzN3XEWc/6hOzUJZbnVqxQPyKsZq1Jm7EDN3CtaTBWKySroqhtSOmjVOU1hYitOU1mahT0lHZ+kSRZlaYK6tatY23KuRfUBV77KiRl9r5juWEsIN3NTnNZQsaYFAwUpzDo8gmS76Q83K+GyjavKohg5AsFqOqbJZXGVWGeWbXHE6AamSTUcjH9juMJc3dzcOPTv/t2/+2fVkWsykAwkA7vDwDk3gLuz/cGtetttt33J6upq/Bwzza3+z4VHaHDj02Hdlfv4O7+QB596oblP82T3LOk0zWrg9TPU+o8O9XPUaqjjR0DYW59e80EhLxiSFI8w92k92XoxVsnKS4eVQUyksTAAWpjwBuiFjcmbMdyDNIGCvGpueoeyeLWtX96Vliq7EItkhLNLDG2naZxfcAFbPOQ1W1qJ31rYzj2OdAxmFEMdj6Go/GNH0/Fvbq638wojTqLNsIixUAA5K+tghjL4pchb5+Z6/Des1Zg/22xoi0HshOOqw+Fh1WJfg4p2HtQY+proR8VbsR4clpZpBF9MAphsrK+VwSUbmIHG2ob8AWhRKybZfBLUEBLHkiJMs9+/8nUebKkK0VSIJukSMVVD91P92kvwVNo4WDVxK3bbPQFqL9zDUO2O4R7ho/pWPfpfZnPcIUbNsbgNbyzdRavabG/nMUmSqy1nnfH3B/lcEcJU0VgAEDrfFBVWFI2njoIQNwhyYj3r4mQrR3UNXUkFyYnNkPVW+73j5cyiV/Fu9SoSsShOSpXdX6WrGpHyI9oY7rfZpuKhe6xnX4hhmNlsWMX4hNqW77rrrif8+I+/5Iee+MRP/6vPeuJnvPNJT/zMv3zSZz3xrU9+8hPfPDOf9MS3PLnPJzffk554J9idn/3kz3rTuUzF9jmO79jf+3tP+ZOvfcYzXvkDP/D93zR74LSSgWTgoDOQDfVDfII008cPHz58UvPIkSMnaar1fyWcqTa81GbQczfc61tBGe5u7k7fvKTGWY21/uNDNdf6DxDVYEsS4gof5rYzDC8rQuqbDKUPchnRFEgK9qYMUiCzwWgzI16VI1/YROjl3M8yuKXMnWGIkc9aNnrfviJ1pSxHrfrKoSN605sRa4uuoUCNj5DYuyU0EVv2ELD7P3h3rRsJWpoTwbDt++lOSbR2hVpqWOgV/8gH3lcVrcPZZBSrwca+zDgQUrmaqHUQJ2UGM1s9fFRo8CJXiwrMXQgqoHvV1faAEK/tcMiIyX0ohK8XieFM4Rsto5QeVyK4RJAPuht/ewrLuAr7g6AxQmGpKR0gHCzuX9Jark7cbGpYXD2xtBjA4dnWWN2dNO2LN+43ggGLAKYHgDLI0jTtCV6s2ShoWoUMxwCzMNy0n0mE1pQQ8AoWqqTi46wYkYCHMT2gcE3AIc4issRq9aIOfS56Rd2Jx7KQRZpVxJHVNjSLq9thsNQYRxvfR5gsKuktt2ZWq94ZATEKEY6mKU+XQM0jTbPIFc9ZFjNs5MMapWYjtra2Dt31rndd/da3vPVj3/Lmt9zw5rfc+ag3v/nOR9/5pjsfOzPvvPMxd/b5JnTNO4kBe9Ob3vTYmfnGbr/xceCPe9Mb3/Q4SfIf1yf24/vs2J/88R9/+v/9H1/1pd//fd9362d8+qe+/X/71//6B+pBc00GkoGDzsDSOd9ABs4wQBN91dGjR08fO3bsNPopPj3WfxAYMWoKNd2nbwbZ4RwtHXPnhV3fhiMvr7IRpli6afr2FTXUvXnWJ+Jqpp0rchUXSluEz2DTIxExMgaVN5APBocgTANY4uxzQVC7B9dbs9XV6zXqCAuFpaW6T/d2n+pExBBSeCGXsMzcxZ3ZoSuOy7B6dS9W2x+tDuKnN6VqwOMYQZrAamruefc7bO3+D8uqs5+ZGMa4Dah+cxrBusPoFPicCc5eG2c+ane/4y0YASFbZISwEBMeVOv7BdCWCJez2RZAGIePn9CxdYqwZ6Jm6rItEQOkwLZX/Xpx7sONQmZ1sekFPjXQZNfnoKqyjBxnypZucSnGmxZitBRzd3MhsaA4GCJuaLhHYQW0Bnlk1NXQ5dGUXvfuK3ubtQhJt345aI+SjPxYvIfABWqYtY7iwgS2yDeuSEJqzHu9Rbmcw92EgceZVW81Bi484Okqrf4Jgh58iq+Yu6SmTodLIx5wxWSOPNXUvpSoES4LvNa3sHxIQbO42teJ9IrVePdqecujbLvPikzjpVlEGZczbbDs3C9toOgupQ+TqsIRDZLmdRtv0FmFgvrUe3J2ujU7bpo4SCm1+kBYu3vbfhV3n7zj7e945Et/4t9/65f/w3/4S9tDEkkGkoGDxoC+KRy0M++L89LZXkEjfSXzFHp8LFgbkXo8vmGGIkwzDJaxjhmjY8rpuhxju+tqqpnL+NVIoy4ts+jnp/mmDtqG4ptqYz2+2ZfuaTJeuujCi8pIwdaQKTkz5dcEbAKN18c0uJeMvRWDqzYAZs4/psvjNNKYCtJE7QOTUS2UWpOk0U7AUe3olSdt+dDw/9ipObEqPpS6RBEwJVInTuDY1RtmVyU/8M632ofuertUJkmExjNCBSC+KrHGAkQMI84VW1Qtwh39/W+/k5rvCDuW8f6R4AHHMqgocXZQVFY2Gm0olTrHrzltCDPFCJMSEigcxiWnyWPGOpStMEhV4kvB2IYZx0JWj5Sq9ZLBiYyeRIhG2xoVjY0UYuxgwwUeOvW62iVxg4oeYUP92sRVbKpThea3WDt1uIVJ6VJ6Lxf6zOIj13R3ig5RETFy1d0dvyaCUdvuqQ3UKCxR32Mtgpm1AgoxNVP69B68mqyRweLkVyoclFENKcw+8FXCiZ5ipE9Ls6O1GP3FpfrII3w4Vf+DC2bG+XDXOFt4VZ9WzXEIiWGqsiZ2hEiGEt5Y5syFGGjX/skAABAASURBVGmBdxnGgmWm1owx4mFB3iJoLn0IEYfDObqCXBy/xJ+XZRhw96WN//prv/r3/95TnvI7Q61UkoFk4EAykA31Q3xshw8fPsq88tChQ8dpaFfny/ANc4D4rrlNH/vlVMwY67pw+Uc2kC/RxB9iHtEn40tLS/oB4m3Psud0qTp6fxrf52feJB6ABS41Xs56E/RpFj6ZpktBmuhNoEVI1CUuSiKFC6OXsggQphwB6C4QaZFgcckczklc2HicKX14v2OEjuPI8ZN26MgVRCwaBAqW6PuQYxaLjmf1IkAQImxi1+6/z970W6+n15gEpMWV56RxNkIE1X4LLAwdXjU0hSEZ4eIlGvXOfPgeUxmLq3vD2HmJzUaxYRMuEtjnMJ/SHzl+JQCjhWk/rGEIHmOkTY8xRDVFwU1VkGKrOXVUrZi7vMVMwhZdOCJGPuIkYoKHrEucLSDFFMq5uXt1ag1Vi5vLFtf4q65nAoht4aX5K9auQcEmemTGnhFfwVgJscCMS0gAfB3UaGMPoTjZNFaWAUGv8SjkaO2TM3HmGilduGKFFJPWE4pcxEpU3drXGVEArDZc+hoIo6F8bYZJ3OiAQIU92LeFAUwH9xQwC4O45orvB6pSApBvoVLd4TJqSamxMw5gN/0T9+mtbovHWQd4VcbruM4YfxB9ptaM8SCJC9xKf4jHmFaLAs735ZXNzY1jfP/e/LM//9PPfNoX/YPXTmNSu4wYyFu9RBjY1oRdIve167cxmUycb4T6ZPisHLrz8uLl5l5lP5i7vjN3ayrdK+5eZfe4V1t7rq6u6tfl6fdS63/kEj8CMh8n273mSB/mgOHT93XNwYnB4G0Hgj8USUyNkSpz0XTluDwqxGQYezJ4c6oZESA/QQwhhqx9gxT5mKjQZu5ujlmXgihmYKw2XATqk9kjJ04O0KAouWgBaQKNs8SKBGRUC4VahqjnAWWj//4rr7YPvkufUo8cxLnLZhITWyDJIB2MAmESpy5IiHwf/Ku3mepFMyFAM5Kl7DBVqE+qc2iGAOKbQLMrrrrGjl55Cp8spjaVXxJTI1QwRo0bAfEsehDnjtuTzb1oSI28OENNr7iKFFBJRWnWah2heQAEK4g2KkadjikYnUFZGZoEcxbW0agRWgXWOi2WxrKGy1vMwy6E8eePVRpiGC0r7JoXKoeS1HmVMY4yk6U9JVsg5zUu9mhFyMRWbrGBx/AVUpSJJKJ+HRRz/rGYxWYvag4APq/GtH61bZQrn7sCFc/EF1tbvcIfqnyhtGVqS9MMh0pJacD03rmVhoUbriXrrI66qkDVyMDddMFYHudrGPbCIXfc00IvZRWAb3yjmGcdinUiWioaY8bAXjCUE/CC2A51OcRGQlsAux+klMmSufsf/uEfPvHmm//N9wDlSAaSgQPIwNIBPPO+OPLa2tqH1tfX76ex3uR74bYzdazwTVt6l9sCR0CPG0G8b0ffeccOdMUjdhzac7tzVI/v67yJtocE0uKaGEOh92Xsp62YMZ0NGMMe2G7eM0POvIPJDzCWYoQ3LYQJKFavyFMpZiHwilPXRENZvW2F+yhJTCCyQ2HpWJdAwzmlB85u1L73Pe+y3/nZF9vG2hlCwmFxlqinGItLjYqUgMljsL3iNc02yf+tn/5hu++9d5nycdpZryhEhG62lsDQwKjFzVCtXSeuud6Onry6WsJ7fiCcs0mlag65GIV474BChSlfU7hz61bQUJD62pImtE6f+1rFS64yCDfKEeZVtnOEGBbYI97dB4SEWlMYPiIENb+bo6m+O3trE2wJTDSwgmC410iKtRyBOOuY1lSYXBTBFVqkogFpHaZCpzFYnE/OHq9HZuwmuMZZu9wU480KwzirNiCQgdWcMsAVqylU9XRg2c0tGEgWKIJVt9rwKlRUz0yWy5ASk73JCZUvglDZxAVUg9oymAEiY4QztGkAJnCEUcu1D7VAGc4kEr8JN2urcRUTJyjbR2lQpHdDWNObGApEnPzMrvcYoGEI65v2uHDKkDOMfuBmzAvFCmvxEvXBm825rF+K4ZlWPwZja2tyyG1p88yZj171+te9/qmWVzKQDBxIBrKhfoiP7Z577nnnfffd9/b777///Zubm3Ras4WGlxfftKW768XFd88WJqypOwrFuNfvzGPdvWI9UT7pXUrfeY5y9bJTLcmeMHIH1F8QMuZ9wvRyQNa9vb4nsG2klZFuw1V4WWHE/pLVRGvDq+RsTav2/EoZ+X1p2R7xhE+d9YZjBMnuJnldrTsLIEDnCUez2/3d8V9fY39w20/a1ua66XY4lrkTb1yEiib3aocAw0MMK/rm+rr9zs/9qL3xN18H0AcOqTVNWp3djkKCGtCEkJiDXZXTj/0kWz18xKyanByFYXF1RV+HAQyLnp287TQD7g7KEBD32wsPUp7pdG/BAVFNdk0EwSeS0Ar5BWnyS8bEj5w2zYpwQjgvd4JiWMZi9ZK/TxCpxE1LFpNewqXVLQAzqxVlG49ePqRGU3VkgkAEEIcWdpg1O2zwOC/7osaIXGmRVkxnCFWYVU18m/QIVgXiZMOPI4vpml+rrXo2xDhqxS0c6NQoBt7PJNVM/5KEpRrF6hXbh6ozoJCru7PIZ42aUNRqeeDF3GuU6XItdYYaCza14j67DaRKpKLV/QqaRj3HTKDgOneAzZqDfUxXLYLWcLRhDBA7MgIPrBuBjBY5m68eeOSTio+h+5FlOov2jzQthisCpDBHo7krpRgMvLyHyxJbbb373Xfd8LznPe9fguVIBpKBA8YAf5AP2In3yXGf/vSnv+ruu+9+Mw31ezc2NtZ0LPf63dG9SmGa7ryA+Ibrvh2XXzNePijuNRbV3GfjhWn2WOnuPsS5u6CYinGftcOh7+T9e333D2Eo3VeDeTGADXpzci8dMqv+Xsq4tDeCnYhncEfTT8zkaJMPsdAiIPy1kvHyry9cNscAJST0kKHZcIW7mPb/hE//2xaKAbI7Rg2eOa/NXQVb8Yg+Ih6sS/AtGmJ9uvyrP/q99tH77gEptTZ7oRnC4gojNBYMxgP3fch++UU32+/SUE82NsAZqq1Do84MkUJOYF3KULzkeIY/lkAf9Zn/Y8hpaJkeq4QLnov1bftzcude5S5twZRvqIOikBlMoXNT/gqpEEVkNFGfqL4SzLQ6q1PXuNxB0BGyTFJ+1RvnqSoBbXhIN3LR/n/2/j34ti2778LGOOdedaulttuWrEe3ZVuC6GG9bJCF7MjWwzYGIUeAbdmSMMHGYLkVG+MYgisYAi6qIMQp8pBfVQETBwQV4qq8/0jlhez8QVIV8ioTZAGiu2QHsGMBxkhq3cXnM8acc829f/t3zrn3nNt9T/eed845vuM7vmPMuebee611T9++15xDfODs3fNcPsHyZ9YImMz3JTMHEVQKGrXZlx+0e5EsBWVCB5vaGtFt1CDEWWdxfQ0RIwSoitiM+ZdM0MyDrNzMnDS7E7ofRHrE8HDQMLvGYaKDPWcSPQjoozeuF1w/kYIVEnUJEBFz8CmBb8fRhIECbARMH14ZVTOnQzD0CtbEDlg71qKxWuaFEL4rALrPwnoLT83IHUZJjRkuZ0y1vngGSZqw6OG4xtQOyvAacqTGfi3zGoqPCP2li6uGiM5BLt5/tV9k5F/7a3/t8370R3/061fgDu4ncD+B1+YE7i/UL/FR8SfUH+eF+j/4yZ/8yZ94rEw9iAlmJvPZM08/MyPTh5l34CgctJl7bTOTKLdjb/yFLqeplxVntl4/fFCU22tRpWie4G2drTvDu9Y6k1fnqPiqEh1uMiNVwGWYqsNjVcOAY3YpBCOeFKICYhC45ogyTPSglWGq3OGTFT/vS78iPvj5XwhDl8BULvWEUc4MTEuh2Bv81E/rQuC3PvHT8X/7038y/uXf973xI3/2fxef+Omf4tjQb+l6PY7wT6X/3P/5fx3/k3/gN8e/+b/6oXjrE5+ItQXqed1cZFy0+SdukvvWSm9lAw5wxZnY3+dy3V/wZV9hIFp6YImFA5q6h2a4rp0zRoAe7ebYEpZepAUjIhOCXoKyEZDRjQrGcY4weICiUFQbnLRDDoqtu5XIxAmGhDFGUVoURIzi2fVqF0SieEv6gp55/o4s5T9DHTYEZvn19ztoTDrQa/WL14Hzd+MKQD5jMgXGGELjVZu64qoDRok++JtCxjzzkI1qrpHlJz5eLUwiXsjjJ7bW4OoyuZ4YzViKE4W2h9lZF0Y9qMxkpmOMxVSTXxsLr8wIAtYI47rEZ2osQKCw2qCN/UwXpkoEBF23DgByd4+K9/5KQzzgWLJQXLSZOchaXyzvGPjQ1iTwoto6K9tCFZRLSM9KjUNO60bmOtPKz7i4Bvnsu+qVzySFWd1aXlXlMl3Hl5DYwHyHnpJyHG8dT370R//8RwZ9N5+eJ3C/qk/TE7i/UL/EB/vd3/3d/9qP/diP/Yf/3r/37x4/8iP/duzjz//5Hyl/2j32GJ7aH//xH+eZdERm33Azs3Bm1m6P4yibycMNPH1JcWaWXn+OzByQXHrE8AtHxB4Xj3BUGw5rRcGaKsJDoOxktI5ZVj275HqUHZFpVDyGLsPSPqSOPQ5vYsUOoxHJXzHaKc1ifs6Hf2F8wV/3VWDEM2gyLuTorY0VH/S1Mcdc+dJK4MD9xX/7/x3/2j/698ef+t2/Mf4v/9IfiR/7v//Z+vdK+6/Y+0s/9iPx7/5ffzj+zL/434s/+bu+K/70P/7R+A9/9N8yMWIsXS811Ck7yVE+ql04feEedO0DgbnmTRl1v/grvjZ+1hfyHIajRyYkUpPLj+QvPB35dMLXgOm1Hb8/Cs90E474q////yi8vr/87/8o9t+Jv/zv/zvYH8W2/5fwO3Zy7V/q/vLH0H+sOXN+8q/+xy7H1fXLVq1b18fGWNp9HShqX1BnlzXKNRyBAkw3NTPjP/mP/oPw/wDqGrVX1x171O9Y79V96hfP9U3fXId7lvP6e3D9dQ1cB3U71+timA/3l0bcmp0zYuxBv+uNOkNbfOFrLTryXEfNOVjf9Rh/iTWNd90zf/oVq9rmjHrmWRdr/Kd/6j/nc+AQmYPGsTIn34tGOPwcj8hMoAMMCqH2cGKseFZIN6HjqFkED0Y/Y35uFbg1zaCWtEsJhDwV7StG7YULoJt2Qn11DjeiX0OiwI1pJk+LZIN4EVUL0n1ZChh7k9M3rp0js5R/7a/+p58zqbu9n8D9BF6fE7i/UL/EZ/WDP/iD3/MDH/3+7/r2b/uWj3zT3/SNP/2Nv+wb4hu/4W8cA/zLxNo5rvxvmDx2w7//9/8+7sl1b127218oMs9YZuPMS7sSAXtutAzWPu/sO7ljNdsYazyrRr8WRUlmdb1OHbUNAN1XlhJFRrVhQkk/bzI6NyLjsqmZjLEnT5/GV/6qvzVikmWJ0AvuUyUz3YqpK56pNyHTA0pwvPUz8eN/7t+M/9Of+GfiX/q93xN//LeMN+nuAAAQAElEQVR+e/yx7/u2+ON/97fHD/3Xvy/+9X/+D8f/70f+PxFvsUZdjYlisx342wvGuriSEFMyx3QrBjkPBDj7V37r3xZP3+h/e2PJpxZB+Vj7nqpkj7mHzGZWrNzkbxD++/HH/q5ve+Xjz/0f+79pkSyebhAbYw9RRGKOyMyK9nS0YZatPykG26fsf/9H/6m3uddvfZv6V38W78b5vp2af+H/+/8KzzOYtY6wzUMFCz39jvUMXd/wMIjTrCqc0fX8nDrW5JBXrrFmb8xTOO2UzGLXvHFjDvGzhhrHhQaCfkG9LcerJeHWvqBj1r4VJ/bTP/Mz/mtQVd7H/QTuJ/AancD9hfolPiz/FXZPnj75qeOteOOtt97qtxnvltwUNeEkjtlw6NMz/BCPmzEBXzgx1TPPxJ0XZ3ZMXGKmiTM7BjU6Pj3qMQZ1EWftisGvDrfwDgY/9cMNL2pw/q+rsVoLajYOyPTPrhGAmdmRAVD5RxDGGTvdQ8VGFHXE1o740l/2K+PnfOQXjSRCJcJW38SLn9wkpq2E6EWCtvEzBfail6QmaC3DQ8BAsCcByb5ICx0dqJkDwELSAaOrH/CmObjeL40v9Z+fRrr2u2oMYMxRgsENwx87UrmCWDp/EzFDeGRsMYl3ffi3Zb2mM9thRbgGHFPvrmJEwh2OWLzj1jXfcfqnSaJnygHTOe9xTcWB26anTRziqmf5qhzloINdn834vRNS4eBHMTx0oHfWu9I7y30HWc/d6ibY4GMrTf54yxsDxxs14t7uJ3A/gdfrBO4v1C/xeX3iE5/4z3ip/gS3P58+/V/+8AZ6fX9fD5QRWD6LDwp0PlvKici0GDT6+YJ8bYM2uczWQ60+Y4sQUC9iatkAnSdfhJy4HOK3dBULGnHm1cs1mUFfvNhhbciSYYcrisJo9lgWGaHJONuOi70gMn7WF3w4vvyb/+YwL2zUXVuW1Jd31PNLcD120bbApDeKT6eTZ6y9Rce+pi/X+mWDNpNGQY2DyNkh6OVPOy+o/Iyv+rbvDP8ZakuXbpbdbWkryjQDA9b3ZrzsGCp/XoKJDrQPuuJJ7nhyb99WFaZeMeuSMpNCGZmJPcIZULYxXIFxDQZfi3F8Enb59tYYx7idbYCvayRcjGYsNyzEh/amqBfjc/MbRaSp+R2OrL+KfFsTCyx9LvRqwb7Gq618q1o+WTeGW+E7dz+B+wm8x0/gM+CF+l39BH4mIw9fqp88zU/0SvtNeOD1QMmWlN/Qh8xEPFkitth8Gc5M6IxbLTMrNrXTZvJyUS/EN7Mg3VtiGXRA9wdYXYfC2HSnLbLjx8RTp50jjhZdzYavqDqSqZ7X05r1iG53m6c+M+OXfOf3hP+hlxXeF5nPLBMK78GZIYdAs+9bPXSrKtjQ+cqdR2Eo2FPZ+QK/11i4FJfTig0wTISLteOL9C/5234zlFzU2a0wVKvg6SfuAHOUNrqd/qm04O61cs6VMZwdD+oFzV6fb21EnVfXM+aI1VTIzHjjI9pv2dHmZeZXUOL5y+97fr76nSne2RrHxXla42T2X+FRm+o5Kmd8PnyGWX7HGhsLWjLeZu8yW9I7qLFlvxj8ZKyx7aRvdg+udFPc4f0E7ifwHj6B+wv1S3w4vEi/wd0v/cc93nrr+CxfPqJemrYbcb3UoprrlK8DRxdVXoM19711ufyv8ku8SDVzZG5ropDHVM/kQbbWlbKWeqw8RrZGYWN4YgcwfDiqXXYFYjaz0jjEfOiufXgupOhj6nq0SLsnp0D9C44IW2cmxky4qs/aoXgM0lG07vO+5Mvi67+Dl8zFANRVwq4c2JjFkVUvf8SKYCoO64bU6uOGO9IPWnE14YxubFKW1F85BCZX/MhZhnhhRYLhTy3uL/313xsf+vCXWPHhmZriNZPuuc+tS4+Po3KUyNWgZsxgEUltyXLelSmtupYoL9ZnbAyvzLDJjtqf87GYnNTL2ldW6G1u5JMuP3rFYdpxnsS0HkjjRhPrOc5PLNencYCSYgfDrnWIg1ic7aRPbkeW2f1XhZ+37qta5wXqZD55K5/5D5O/QJG75H4C9xP4lJ3A/YX65Y7+aaXPF5xymPyTTEw9/5Mnwf6CUv64ixMKfbUO6zjAmUkoQd0zG2deWqOZzfVL0/nynNn8ruENKqJo9wAojdgRwR+4x0VD0j5xtV5b2RmAH3tWh6eJzBFf1pfdo3gjmcwjr80Z87iIVp2IRj1Ht2OY2gt4BOv6OfR88iT+hu/6vvj8X/TlEbVORAxNVKOAPFq7O4sLgfHoBixgvkNn5oodi98dMUOt+wRW13fRssVELz2LxNmWxk0Qnz5Q0c/5+b8ofumv/57IfGLFyDSglihQlJE49rYlQa3nttJ4Gt8GAV+PJn2o2cLPhMczo48ESRqLua6irDWPmlOCPUd5R+ytY3znKz4jzU6v7GVaUS813ax3k3z+Mu8w7aLwrRq3uIukzXlwZJPwbFt31Pk3DrC/t6hGhB/tzDiKc5qMNWSTrDTAp9W2HKcrV2oNU5fzisGz1n3FSz2/HD88RHlwmNh7v5/Ae/0E7vu7PIH7C/XlebxDb96Vh10PAHwxZhUuX4IhdvCYWS91/caz5M8CmdS4IcjMyOQhdlTxU6GbuPN+XXFItBEGgm1MC48bk9eqn7kx2pTpFuaVqHQSYRY1Y7SuXTKY7OjFDP3gnV7OceqzaubINOZoP4XxwZ/3xfHN/9XfE/VvvmgKfgKsm/BafIbV9ROuboC4WKid48KfGsmJp3Czhl1HSsyrRLieZxQjTzvh0gnmMEgyvRhsPnkav+q3/4PxuZ/3hUXNKRMtcX2Qqwldoc7sfAnCVWB06IUK3VoKitiDRTx7ymeHb0dn0sGqE7fyKCPnKIdralavkbNx7cmK1jC8nFcAbta7ST5/MdPm1p+vvq2wxh6x3jW3xxe+LdrZiaeN8Sn5VYvZziBRSTfAvUDIyGJ3H7K6ugJMYDrg7Pp5uu8J5J6uN3KLu9a8mH8c9z+lfrGTuqvuJ/AeO4H7C/VLfCC8nPRttG74wIPB436VrJc1PPnSgMuqG3j3oXjNqdmJ+prnjqnLrGJLn5mRmcsvcOi7PtaYsPYsYED3HgD0CnViUCw6hpndGgPP0pkk0gcdMbC09cplKd+ca+8S+kHDVh2ga3l0A8ass2zQlgC812Ex/8+Jv/jXfBcBO4U1DnPUuhmLLZ+gMmOTE0NPaVn9NaYAQmg+sP6XAO38Dky81kPsGvIrZziERHHMQHnnxLV99a/+rviKX/W3UG2KR9gUKS2UENMdJ5OJLK9DJKyBnl66xQ+v/ML7NNU7t+HnhDflgCY8XKkYz8lwKbO2W5CpvZ5jRI5h45PRjhdc5EV1s9zUTyu/Y/1njST4dvTIr/vj6WdkR4177lpuopG/5eBzaWbXxO02JZ1wW/PK2LnYCxa83pPpctrnlXiGhp/mM6LPK3yP30/gfgKf6hO4v1C/xCeQmW/1g8Ii3FGTwUPDLrOG/GO3yp03fUvOLGKVuQUyMzLzQaheVGGnBXYvaU299YJOY8z96HbGmAcx15o6X3aW4mAvOAfDrnWIHeJRRjciIzN7HzEari97esd4szZNf/KF1Qmu8+VIMPzm+94fv/Lv+b3x+b/wr4eVIQBi0V7T3CpK7BixAMvN2NhDJ5DsCzJmdeXLEYw6M996s3bVIl4xtSN5GKXhhCSqzQBE5RYZ/qMe3/I7/qF487M+O5THaKiifMFMjdFu+eoMlz0qVTdER1QbpvDldF3wMvp2vWNdX6/ofLgPC7HUGT5krkb/yWfPMbPiHbWb5W+Rozp7G+g0z5Cfoit0q46Sx3hjLzVub3JnXXr6531ExoiL59VZd8zZn1Arzk9lorjKimqVVaimrPnhdCV7KHiMeVbiY4s9VuuKn+nTXoXbvbX+La7Vr+V83/T9BD7DT+D+Qv1yX4C3sv6YNbQ/06W8SWbD+eDYKXHxALrpoX++McStdj7QLqM7v+Opyrz6Rz8OFx3RuU1dXxSNFeekDks3/GAsfgIfl2IGfT5QvbSFLWJZrQNslrB0AH22XCmWYfcd0iG+OrklkiCmu3wBhOfxoS/+kvh1/+Afivd/8EMqrwYiq3vtWt2Rqwm5oMmzRpQPKN8paNMOSBhEl8epM8XCrM/a4oa18vuQH/JabsbkGO/7nA/Gd/z+fzp+9hd9ZEaWrcuwJjrPcY4lMFYOi9AL1qTjSY+/bSBfWnalSDiKBJStqZ0J8bo/ICh+g0Msm2xe63FB1aW7o7oGAo2J8OU4Kko53GMMDOzYuM71UHjNXVzcENwqwZpn6tBNwg1LOeS01tBOX+taD7gKnJO1plc1SLjFTc1NS468pmrg7DVwuxts5NYGujCzhGSmn4Coh5+LSI22R9esuSZZACJ6fT5aPzl/m431eqh+7qDcczUPBK60JdZ5yA3hhGWZ6LWjskOjMe+au3l4UzStyWP9YWSCEwmbdbX3cT+B+wm81idwf6F+iY+PhwJ3zCOePH3yiSdP86dvlkIx75t17103VAC9OBML72LJc2TmcjIVt5t5idlTBTJPvoh9qpBrbaQv9JUDTz8j07my0+VFKLxA8qtsdMMN6XowzcC05oodispGtdQHJaM6ezqfNyYWW1OtIcUoPVNx5FgmMzEZv+Drvym+/fv/kXj6We+vvHNKIMmo7OeApxOMxcVs6CtW0yTbFlVT+87soc5AXMXIF++yQZVOfvfVjvHkjTfiV3/0H41f+Eu+KTIR0kco6nWn/Jrwc4ypsHqejtAhs9WSqu8QgB5Zn6+iq2EwaiKApQPObs3Ta3SLIzJTyw7NOgLXKC5F/FyOsqSVTYADQ5+vecDqR801nSLcye/kjpE82q90032uRUCvstOWs011nXNv8PoO4OrXvoEtJepUIqYpO9c7f0hx0Yxf1PC7okLSAcYoC35gnnJW4aiZUAQob9Q35pbr+xkHKmofEQWim7H+mmXsfNisqV58PW7yN8h8Gh/44i+LD/6ir+nxpV+LdUx/t/Bfqj+teAzzKtb+5/6Cr4onb17fU9wk16F5cDFFPpym3MiN7Uvfx/0E7ifw3j+B+wv1y31Gb0U88d9D/TOZT/gTau6GPj2qJlibTgzdiXF5rNAhS48t7uFULzfQ0wJjx/q3xqMa17u53CTdpHhYHqBdH9+HW2AlhuEZiYeeJ6IPWhB+TBV7jdGIGjTPUaxEgXOCchlMrCIxGnsvHldrGapG62DocjGbhSCePHkaX/e3/Kb45d/7u8L/M98Ml63rI7EcpgnNxT0vgEL6vVh/dvpTf43VrRoGxyg9tYwldtCPmtJHZD6JX/G9H42v/47fFPnk8mdrKRRhm597c2wzzjUajYLDmDNHxW/wF5SiC8LsB4TkC48925crE13G71ZZgSQj+bxav8+tCq5V1JGg6WEe9Fv8mfVAPolbEvbDslPxCuzc21xs2meUnimPSoYgh72ljCNhjQAAEABJREFUW6FeTzf3C0u/SyTmAYsD9GM5sO3xS7Q+BD0i/CQPtAiqT1VEZkb/FaMl1oG57mgRX7PtX6Qczd0QP33fZ8eX/9Z/PH7JP/QvvNLxtb/nB+P9n/+Rse4rMhfX9Ipq3svcT+B+Ap+UE7h8Mn9Slvx0W4R3ap8sF5flzf3qzlguPL2lED4sygFrhxE6fDnKbDKTB9R8SzL4yMg89Y9Iop85rVtbrzw2R+949BN0yPrFEud6D5WHlqRkdBLz0DU341qGa2DCl5FoZ8jDEpbMoA2yMG7vQRDKwpY5o9quJV9loXjMh+Inb74Rv+L7PspL9ffH+W/+QI+mBJUQWzNgXLvRU7fWHTGkXPVwhikNAS2mWLE1yhbDtIIbBrpxln/y9M345d/3u+K//Hf/7sinbxgYY+TxkjPPJpMEaI0ivjUatlYnAZZBQ8dZ3e9aOfCZTOU4iSkovBgbV5/jHtxi0uXWpLeNW1yHK1L7ODgF9yB/hP/YTHteB37YDjRtD81zxy1VV/WjeTRdyXWq3KMJBK711z6S230WnvaG6nm1VnyBG0WuqPVZPszpnfRcUSC9CpQvgvCT4QuHJ1oRfLu+Q8wA0sPPtXLKiRttD+x4Slm44I0Y36On7/9AvPGBz42nn/1BbI+n+G984INXHD6cvOMp+Cm6p1j9OfSffvbnRlz9zW1dg/u4sY0VexBPmfu4n8D9BD5VJ/CK1r2/UL/0QXqEeWT9b+PjxujN1DGfzmKHj/0hqWWLK8SEQ58vRhDV54uOljWKm7acq0mdlNYhfu5w3RKxOfrcdiTOeKmNABuQi+t2PjhTHfXKKksnhyQDOF/tlEZPcZZtTdCOoC7rH+Duq1gQim5GHXizCDnGjyMxSYCOxP+T4q/67b8vvvXv/2/Emzxgg2hUI0gvOKeUMBdLL1rrKGdMc02lE1cI4cGoNbDG5ScHpXtzTC3n/eZnfyC+9e/7h+Nb/t7fH2+8+b6qtnK4voVdm5qzPKkrVMB4geOscRRRU8KuzwXm/O4g2tchhpQ5GaNvsJkrotyaOuxM2ehCPeP3+q3rOXgH4TswLuYopZGDgH1iNfpRinhuM0/RrCMeY4aG+8A8L36dcK2/9q/1b8d/Xq0VX+BG9aszqO89x85J7p+Hie2LoqJBm1zCzHvXIa4BWt+dA7WqxFpfH4hLb8D8eG9Vx3cMM0qB6FcxmL37M5jyrD1GyMVsBHNgf0viDP8aZJkDpkBPR5v+mmY7w7Qz540UzrwZvtv7CdxP4LU+Ad8GX+sL+FRunpcObov8CbU3Ru++fUftLREJb7vyYkfQ1GIedHnv7FOHIPN0MnlpsBY86zLzUMK/xpmdk9m2hPtEzu5eYjZBj8oVEN3L7Dyhsx+R/MWOqhdcD2ZVB1MyOhwKxj6KNRw2Hs/bA9jljGsrqiNgzJTDWgzPYZQkOoXUw7MnGu1T/rT3b/ru3xHf+Y/8s/GBD/1cKUbGCEcUOCK0mqARro9W62aKd3IQv+iTQ0yvPGuVhpj5kitGQIyp0/H6kel+zs/9gvo/IH7T9/zOSP4kbNBmM7g28yA16g/OvDBc1YIsiJ39YC+elX4vdQgDOmaTyaxKUFoZ4NvpK6XAw0zLDrb243oX0nb6mlrML6AyOhK15az5qJlDiW5Hm+fOeVtxfpHO+C3O6K2lXpQzf42RNEzTF05Tr3y+PgN8lvWss091viezcjK6I2lQc/N+hP0ZzCg8vSRVi+9sOYssr6eZ017XuYEHtYyfy61yS7ABv/Cbu0PL6Nc1APTF+67kCF1sTb8urcCNaSbtocm96L733Du+n8D9BN6zJ3B/oX4VH03dGGu6qsbt2LvyYvV1sJo18Jfusk7mpb9SBsg845kn9iUls/3MtpWywfKdJsc2+n963UmDBHhZk41nPj3Q0qOaj+QYarAPER5ohh3hnuRib1l0MWjLomP1hszJsO/WeGZWrjhSRURmg7WMQShfTr/q274zfss/+z+OL/ryr1UYEQTCNkTCuubBDyNdUmUFijmn4nUFJFUNfQd+PY61+mjc3LxW3Cr5JOMjv/iXxm/+Z/5kfM2v/duhMjId5kRkxBqdKhNnwz3QS2QpRVGITyIys963mSP5K0abOIfv68/+PRr0beN17JFZZKu/h3ec6a6OyGxrDA/jDLdqd9GMJDb7ARianYatiyx7azLvFi/3oFBcLBmzUUMpZjJl5Qps0y1uC8cxBaNYmcntQvA6D7C9tIJtXGsqdEtYAY5qxMyrZTnTaI6PpURFy0E3lhZBAE2tc2oXKHAQrJ6DC2xGt2vbLIIBMFMCrD5LuuDcXAWcZlB8NaxDjsbLqCi+GXuZ/s5zJAgu/o+WlQh5sTn9R8YsrFUy7b6YfI0ZLOc+fUpP4L74/QTe2QncX6jf2bltWRwh90L6ut1WECL2h6R+BZiKl3Dgzxs0N/e+jctdDm/yl0xEJg+9yonVpi7z3M7kWnTytZa6WUOsyG05xDXMceDIO4DdhzNMc8z47A5gP2qvMUrI1JjrlTOmQ8tUWl7pJpReA1I8jFKUMucSFaspehmwwlI5ZXzxV3xdfM8f/lPhn1i/73M+KBlDHHU2QQJpODc6sXg02OkVH7qSMtVnP8q5sRr4hAL8/p/1ofjl3/P98Zv/2/8i+/saAntXNH3rxvn3PxGR/BU0P+/Edj9z/JjbY1aAac2cNwKxkszzUyzVJml/EOjGRRe98AgP8jTUn5reL+vA5biGVDlyM/EGlu48PnH05WMz0eCUrCacUUv0cLS+az2M1kfX0whO/XDLDG6Yoh6b2OPD0NoooYG9DuHF34gR3rua3Z/YvIlvasZGd926xhEznzinK2KcCKf7Jm3CUyRpOhU3T+CYcTlFaOmyejWuz6fiFWnZ7ndJgguAb/Q9x7A+KbULzxf/4JygjDKIwGU2wzeS0wHDEaQLGHSc53fX2FWU2t1L/MzgpfTu3U/gfgLvyRN48p7c1eu0qbf8V1DPJzc3xfVg4K6L25cCoDdmXjdaSGQw/dCoGzlcEZdT5m1+V9WLydCJjU0r7sGC9O1/x226ZgOs4/4wRa3JGI4xHjOg7sel0PVKWboRQ1PcOJtOZC7SSwfQYcI3xMPjPIJmfgEwfeZTDy+UmR1XzYw5qkLliRAS4LHZqbgf+Nk/N37NR/9g/Wnwl33jt8Qbn/U+WDt68+o68MWYs1OoqmDpxWvr/AFlYYGhjnJtJRzB1rF0ULzx/vfHX/8rfk3t49u//w/E+z/4s6Er6TxtrrvkNRHGQgFG1wdmkidmzxgYOkA62Qs0BD3ZAubsEDpoA/HSnTuIGJL1/Zl+2IZTiWILyd8Y1I9ZTGnszU8IH76/T9QBw1THwzZxWAPYGQD2mqlFct0PiZoEDDHa2i/uRR+xC04Hni6qMfG0rG+/OFnr156WiFQxa7c44iI+Ypq4boO05gxZpvCIzZpySzdjkH6ny3UieRgiUfuACtowIDp1lIH46D3tjvYMa9BrwDbHXDkQhLvDNYgA7hH9eFZDz8LbsZItN6+VtTq9SCBx5ovOdStLFtP628khKDWTl+A6xgNd+Yj8Hib+MZIOtHHdciNKAKEOsyL6c8/LrijXV4KNuMP7CdxP4HU5gfsL9ct+Uk+ecAek73W8CzvmDbNurgimrCx3WTr3aAJ0MYY7as1O3sS1jh1nLnFk3sbm3B7o6SRehmuPBqSx5Ytrs4DJYfFWX+6pa4oZio708D05Ltc84qIh72svwMldxuv6x7X6z9VWbkn4cyT2yrOyKBLDCkrThx9spkyJ8bTkSOHZrfclX/fLeJn9F+Lv+G/9kfjSb/iV8eb7/a8QKnKoemxs8bS2Ojkxli7TY3C1Qxj29eYHPhB/3Td9e/zGP/TH4zf9U38ifv5X/w11DJns0YtBVodnqphrNb3PA0IfY6/XHNZbMUhcZvoAaoLae2mi1bdStYeITsphwzZFqbONub+NCvPWmcTZZo3BtMQCXrNkmsl7DXbb60xLJV5AxTqvKCfcukbxg0GwKs9AVwrrTEorfc3JO/xOGRc7Fra2BKO4mnDoq9bk1E6MnRcWYOQx9borZsAhiZ0a4OrF7bWNDH1MO7gL1xx5xoCJfkAQPLUTc+BlJjMO/WBUz4DD48M8QPUFQhezHQ2QAXr2I8TBGBxcEfibW+VQhfUWP8Gwxi7OCp5e+7Amg6pRFDhzIEnyhkdkdAn4OA5Xjilf31DjQ1pGbQEniq4EsNQclcdUeuzk2x5rofbv8/0E7ifwGp3A/YX6JT6spEXwJ9Qxb4xHFKybZdDgxanVxWJCX4tcU0NdgaEBZ17izPbrhYn4tMCLLp/Z2sy2p4BF11qDLYkTMSmNrtihr61aOFqMFG89ZSI6oUIzFlGsru8hQXNvk5Tz5Sezc6+3hRwpjzALTI0kvtrKB2SSz4A2WmOtg9cYzRCAYLuT3mvg+u+r/vJv/rXxW/47fyq+97/7L8c3/IbfFh/8/C+KJ0+fRlA/VrPQqNIFVqSA4RhxCTVlm3vy9I34WV/w4fjG7/4d8Xf9c/9qfPc//c/zUv1trDP+lXgZ9RDvKaqSJb1etyHORBSXLVF6rZlZgcQvwOQ5Y+hJcSpgcMKa2hpwp04GHaZngH3UjlWbpBithExTU9e9xYesUpFNt2EWzeYGfUT9i3P0qp6+TivwInEz+X5oGdUheacr2NMxDBZtO8y4zF0splPMsyfql6CuDVSpTKs2Alwil704JnrUzoNWDpa+wfM3Bf9Yn+vP+PJZf3Jl98IQU1d2arWtq8soWBMJZy+m8goRmNZ8jrJccGmSqzwYiY5u4QMN0F7fM0IlbcL5GQOxUWpoHg4CrjEDq/DIm/xu1cww6fO3oK3vkPUc6iTJRcZ8o886FdKZSnGRPU2akzlPo0N87lfiwd/N/QTuJ/BanMCn/oX6tTimZ22SP6H2Jnn4Yo1O7M2yLJM3ZGip8wYKPx/iQuM3hi9Hk95xZt93M3mZ4GZvLLO5ibUzV7t8HwxDO7cQbq7Sayr3QYx1mlPDpjWxtXoCeYVHWL7WU3NE+Q2P0Ea1rD94DZjSRkRmhhWcM7IwU0iv/3MQ+8jM4MoZUaMezkfjIiIwaSm2TAAvZiPX9YgWg4smUFSVsD158iR+/tf8jfHr/oF/In7nn/o/xN/+j/0P4yu/9TviAx/6vH7pTX42e4GqQKZLYSjmXOsXoJ4v0Z/zeT8vvvrXfFf8nf/kH626v/YH/mB8+Ku+PlzvmDWwXGKVyByL+JnBe82YivVSPYdtwExzqKbPZ3KUWgHZR+A5qYlqsDzH4fBkHcDwT+0DdXQonttMdJgzxbWX6WzWmqXdOBdiv5M5qs4QeSD6ZVEcDPVYuhE9SDz7xbqjxgWHVNp62q0Ckcc7tVdw1ZOsIiu0yhmabEmY6JOKEkaU2flVOyJ2HKNZ95rf84eszDU/86YtkdMmHHCYcbYR+g4R3zC+N+3NL3qicKEDkjUAABAASURBVGthbc5W7Kg4vj/4/ohlVVMpo8KhBXa/cJqa84MQtehxWSButT21tuM+ubpDS9C9WUprvvcJN5dZvxIpBkJzFOKtfu0/th/TK8mE5RQTHlDc2/0E7ifwup4Abwav69bfK/vmRdr7YvJiPbfkHVluv6l6/1y+QQZ9pgQ3be7T3L9LWHTmKcg8cd/oS/JgymxdJg8BnxooMpPyCbKf9UNqutO6CTE5qtdYfgUXXTWIyfqQzSIiMlk/ZssCPXOJ5TFB0C+1hwwazvAIMJ0nd4uZpQ6tYNgEV1oHinWSM5Y6jgEyB1DPGekd1Cj6QOgoc8T7Pudz4yu/7TviN/yTfyx+z5/+N+K3/Yn/Zfz6P/CHw//q4ld+y3fEF3/l18eHPvwL40Nf/CXYX7Dsh3/xL42v+vbvjF/xW/9r8V/5b/5z8ff+j/638Xv+Z/9GfNc/9j+Ir/jmXxef9dkfCJbkQmM0dlHrZsw/mT38LIhKJzaCme7nj4nAz2ykJlZLImZrm0yMdQ8ORTxKy0Ymn9UoYBwySsNnMJ/x/rPmH/ow1/cqxkc4r1Hnsz7wucHytR23UOseR2i9zjogBSiOshGaDPbs/gLFEXjRLaO2/Dkf+vz+PMY6N/e+7eNDfobP0hr7yC+ID2n3cVFjO5+PgB279lF8nseD+rdybtZ9rMZjPPu7qv3GZ70/ZuNIOXG95Gz1xIzs8waF3yfcpfPg9YvgQxI7Ipjp2mPYoFVVpkw+SyxU99I0rHmPFbFPiOnsaicjqBkPGutEicOwvxC+aiFTSzQZgXWfmegB6oqLsxE6HdEDQpJRhbHX/ZbejVzr7v79BO4n8NqcwP2F+iU+Kh743C73uyC4bpTYF61bUsqo9wWh8nV4RHC3Z41ypi1nTJPLrCKDfY5ZWtckzzVNAWqCB0hMHGjoxTsVX5PeGPjsM0ly1MNnREyfUHtQ+2D91HFdak99cSY0GNUQoglyYvGTw9rlj6PCh1iOMTGhqGDcboe1CZnaVTh3neJ4oGLt1nn6xhvxRf+lr46v/XW/Mb79d/6B+A1/6I/Fb/8T/4v4gX/lz8QP/Kt/do2P/is/HH/PH/2fx9/5T/yR+La/7x+Or/mb/474eV/25ZFPnvrOEYf1D6oC6CwYtUWpoB1FAoqNSPVMxh0ZGbPph9NJVb1ALz/P90BzRIZ05SbzwRi9XPyK60RNRLVH/Mrf9nvD6/oBru0Hfojr9ZoZxeF/FFzngP3oD/1wiE9O3/FnVg3zHF/9q3+926zVsmaXTKaI2ktEtHdathmzGZu6GErjv/Z3/8Gxlmv+mbWf6z25h+Z6f73vHybXnB+uvLpmrsuYY+rbquthLeM/MK6/MOdVusVRE1zcjGHPNX74au1Ze7etmevdqtWx1llbTXNdxz3KGXOffmYf/sqvrc/CL1DWWWZ0085vEoy/XYxdNksraqa+5MAD/sB2zzZwXf901Zyf4eD9wg5YKRM/amf9RwUVULXumxZmYdc3qDUuXhaQ6BKyBlPiq4U6u4TjZBplm/t8P4FPwQncl/wkn8D9hfolDjxplb7fSMUOA9P6mErvrBD7g0JNDWLy60WqyMjMGu09nDPzATkfFgYyH8Z9mLmdGjXd0pg9xgyz9cFgLhz80bmGjGwHictj2mfWr2iRoO5EZoeYcNiSgss6Oa5kh4XR7LS4hhMx0zDVxQ63OsLF77iOBtZ3B/leQhSm1VQ12qtjjdFKVRMEImGiS1yMPXoKGgJme68RZyi6rAqH+Wk0RwBTkImOR59CrPVS/cLE6bhV+Eic2cHqp6tNczmI3R5yafRwwsPpjlLuiMs6BzoE4QhmLAtno7CJA782tWy0u/wcxMH7WuNcMULViWmzp9zj9d2MYix8hE2FQ+yQPVpz6KfTNookrs1hxVYM/OhWB9C8RP1tWXF40uDiyGhrfhK0b1atFCdbunENUqqSfELOUHom5MDaINacXuK5UthqD4IemQnIUgSfj7qE2Xv7icZBhNIDnVwhYnGAHOIAB+30u35ecbiz136m8zx7PE8w4v3Sn+m6TYn2wZerAlacw7027nyx94USzmkWmf7d3k/gfgKfcSdwf6F+FR+5N9Oqw6227rRY/cmXWxPsJIE8dJy9Ycd2k2/u9jxfmKedqulndn39fUxdW/ZSOrQ8pGt9qLIlKAdkHGMHanrsztBqqmYrYkiKMjboumRji9PpoPtt5DwEdZ7R5ZRWwTgb+5c+iSu0lUF6Fby84npczmIXdjojfbrDLXPBZe/XQDqNdQYeXihKX14WH92Gr9lHB8dsYIN1mXKOwddZT4yt60dYL2f4uxR39ToHPKTMqkW31UYQVW+FsyO8vDi8vuCKS1hTnC8t6gYXaGpMH8tn7V6OqtTxuibT0NoPJ8i27tWgXmcGubKxakW1jMSqwVTXF5Q6kOswrCWndQ9tRRGdM5m4aB27oBRW4QKEpo1V6WQiBhmrPcglkmZgOYOohOkH7cYeHmiQVe5mq+Z17vAvystJOMzX52Sm61rHdLQdD/ka8YrarPvscse+Jvuir4SJ1Rywq2IF8CCTfL8JXGEA497uJ3A/gfsJ7Cdwf6HeT+Od4rrp8ubATXc9mwpA0MMHIeGIjItmrAh4a2DKZZovl9NmdjCzLRJeVo7IbD+z7TWvfzEOvJIC1poS+DGsEBkLOPeYnJ552n2Yuvvo6c1UrL16hQGWJbosNTN5XGHr6GovJWDiEbb4oyJ1Lgd8RbHGB9YYt3YNY9seUK8avjuorbCJDvXYYUDd1YmmZbe6a0zeNRcJkF//p0r8cHX3zgL1tQh2BPa61TqgLvrJkUhk+mWLqml9ZHMP01qb48XAKPWCtdR60OUdqI0p1UpNHF5DxJiNUHd5+kE7wn/OFjCsJ3bgdhW9CGe5oDUfcD2cs7ygFfIiwFHswZwRzLHawWHqJGwKGG2zGOJYSHoylMth2xBt3uCgBpdYWUcyGW3rDHGje32DHiKzmpkxA7I56otb8dh8KhKJnlY4a4Lpx6jI1eHNvmvMcxwE5duq9xOFpMvJAJVijlVXovMO+Or1GcnDFJbV185BrL5fnTvZT5plX/S13Nod2yo8bGZ5MS8XOmI6caO14EbgU0/dd3A/gfsJvLsncH+hfunz5Q5a91xezbz5OuqGC+nbEqbecrQ+QKatdXXILzyn9jN50PCSlamGhxm4Xp6GLPPkpWZMm9m58g8Hee7LAFDjtoKcwnITS+jv1u3t8ZgCRb3PQtCcSMGeIBrUnNl+kt8lk+SITPYOjNEy28nIsMdq7Sfk7Ws2kkP90K41CWUyocxxLpn4CDTQl7144sVOW86adrb2xh5jFiNfLhAlU25ZLp+ZG4t4xDNzII6J70KiaiLL9ByhzPqZMN0hyYnR4DMJ6A7j52+OlCOTQHfdGiwZUEjPPVWgJj4zrHEMuhMFXq8ud5RHkdibEf1pxfs4ducieWYcXXfoMuWP4bm62CF2nK+KKtNswpm5cuYyaWyxnYeUn7RzEjmG4gCPDmxl+6oa9Zwjw51kUSQUp5WVbDzRUXG9zhD1ODBy2gExw1tZsSH31p9YsJhKB5iLztK1f+I0WJEChJshfRBJNBcW9CoiBykaxkTuoDN6JvSifZaY9gXzXMcx5Q/SJYbA3+JtXXKlM3LD5uCsNSDHOtHd3k/gfgKfxidwf6F+ZR+uhbiL0tcdd95cJ7Hu0gYQJoNu5hqbn6muI5kZmTyEfLNpqvwBC/tSlJmTKi4zyy7Su7vrLiIj6PPRWE7toaZYbbq7tvYyA0PJegPFvNySDTKTAnRd96sdbvgI1geUqcnyDGu1vtWWqThuJudCUiYWrTwQc0RmMlZluNHZVNU72te4BmWamLMBMTYzRWtALTxB1YzWiVOcRrc9WIfkjVHQA94Uc0MQ3aQdAZdZBeulrhDTAV85Bwrj2KhGEMvJMG+dOJ0acErMAe7dePsZ60+aI5u6mA/YyR8rcl7fjA178f1TPnjgiXDGh7G4Kj29chQxzqub0WBHUe0AyToC7MiyQTsY9d3PAmuq78LpDZTkjbHOq9c+iAxRCFXFalno2OaCCgt0PIafWjZQ58f3NC6aVQ4VV6fT+1CaTA7M6EfZOSfZB6PIdHbqcehWTL+cNVXM6WEIjbslSMehJ1WWA4ZixycTg4u333KkaPeCOx6SZxnTZ9xUjnztaY/5ddW/+ChMmMm3rAmT3/Hk7vZ+AvcT+LQ7gfsL9Ut8pLzAcFv1bumwEJbOcwOHEL3w5LwzTw5Fx2YQwth6UPOYv7iDE39GZy+Raa1niCq0aXyC1CYIFNYylMy9aKFicuKpdb2J5RnKZsnCchOAuarqQmn3XXrWyfSlQGAUGZBO+Kh/7DbTDPgOX8wdiRiSsJFFrig6P/ZGhmKMrMYhvhiD9HWheD7DQ8A0Qv1SOnxLGnaXGRn2FmRBN5JBY8pkAvoxCykdLYpqlCzrRais+CTLgaUrKmMRnaFZe4Y7jMGPE4aJWkq69xqrIQMfxKsq2N74rHlIXowzJk386By9HnBUjRr7qvIBod1zxFTlgOp7outhII1RI0bL5edgrNXwRCxR1MlM9YxUmKn5Uwd11c9YPlj7SlruMVR+AkVs07HhsRM+3yw2Ky/FdQ4CvSxer8dx6R+wjnVeMeIZrpDO1MPQS1jWKGDrc79H5w/BsSmE+qki9RzNiPaRanZCrFT7TkZuSTve6AVdZ9Ocl39E/w5aebRZ8/oaj1y+kbG4qbpOmvzd3k/gfgKfMSdwf6F+iY86aWc6d9S6Q2OL5O5LLxhwC8OIoc67OEQyCM1eLxDTwU4/81JHqHomD75av9znTNZg0GM+GcTBpsqSTj3miOnH1hZ36kEImOk3c4h2J5nuUqFQPEcETDKimltIUKazhXHoepguIagx2XLqHVbGEVyj2T4IOxphyYqFkThbkxHThu2IzElkpBTT/Ex050A5KiKgF0/uUcB5kkUwHUEYS6/QAaBDlgu86IM8IgPJWAsFn31iwqlGKWRqSFWM6cQVYioGe9Ror2cPcp6b0cGia9SxxkntqBE0vMSsvmUL4fnGMtsVQnpBumPM2pkZmTnYW4bcWzTcwWe/Z2a4qqNzek6UDgy9OQC98R5rJqgTo9U+Jz04X1oXLHDWaLQnNHORw76DNao2NmzIMpnEa8w6J185uryUx8yN2aY+okt5FoqDJsbQq8b4dnWUWKXWhKL7jOl1REakld3H5IxvvBs5rrgt/Eohy9DrqGtZiwuwc3fA1d3Wzk887RI+IFbkEtTil9TyjnjRKivlDu4n8JlwAq/LNd5fqF/ZJ8W90BvzQUEgc/fCTPLeL4EVUCsoXsCYMSHxzI2Ae17PvK2/ePGrh+xW6SLlwtlEAz4IXxP49KF+tlF3vRefXmStIxFMzdW1VQjt7PoTl6X+KBd17PiZTEM4TITBoEHQAfWs9T2ycE/kCVZBHYb1eOkoowRQhtB1l4/0YWJ3AAAQAElEQVS5VnTr9TrSjLN+R/TWGFS/6ERVGlRUG2knJ+G1nEzp2G/bG/N4iZuRulzKJKv5HcoK+GK117z255poqrNjbFCjIhalkJSwrTMkexNFtcM/zN+Yw/SK9ERdACyzIfzhgIpzmv+oithhjB2zG9cLbNBgRy5OcV7vxNoZNqtxz8bk3IHYYe4ZNdKes9fcTGc1Zn0Te2VmlHzvmSOzdeKSDFB1auq4sbMKHLGjPk8jXvGMDv/Ar1rHOGd5sIZTt0dQR3BEN10QmRUBVvd6C6gFHEap39fmDFndTMEoBCyZeSdFwkHkkb5CC5zCG9QZBLkG56rxaNy3mAi/9052rtPqjRmqUVqD7hVmXgmQTkA9Bof913x7mgveirrwLf7O3U/gfgKvxQncX6hfxcc0b6TjZvuwJIK6kWKvb7zFP8yQ8SaufaWDLaxtii0+rYGFDWxD3rFRyqe7ngVTM2w9eAae2rKegw/eGsUwbYdhDg+/WHGJGO2ol4B2WOGIpYrRrFTvIsRQNFu4ofF68sEVw1rNRdWaOGhKHMDqtXWIvmZmcAdq3o5lBmqlMQ0NoX0N2aorqB0gKDwmxY6KwRHWdbggbhgqP862+7P+xfeqElvvS0YjZnnOBFQ9k+tkoaKrqMjQEYQE9VLiGhmJz6ie0S+1x+ASe4SzeW2pbSIRfQwdVJ2Y67o5/KjMoCWo6xzEspj9iGUgS6Xt0SzzcTQxjHuZhFT7rF26o6scKshlPwETq8HR5+qZ5XAeLWgvKsOzOAqhPoKWeA4dR8IRK1YoF3jRrcNRP4CxTlQ70Bj0284g5loVGpNRt96ff0ZmdoTPeaD2A49+lAcgLgTVNWn13aWaWaZrB9mwkAdIzak3FqOxR9CMHXyGuN3JbbDPRzuVIC4AJ8bYJyV+xjCjLol1Dh1H7TXqWMM2Y9T0vHLESwpONWvgoYduBreBakd7nsVEZWvxQnNamZO42/sJ3E/g9TmB+wv1q/iseO52Ge6H3lgf3EPhS4A1jpluWZ9EDS7mzCmMyHw+jq1l3tZTKGKGtO61ni7RTa7R5f1f3rE/BPSndlq5qtlEzsXkvM6Zv/ZXgSkum8yHe5oPWSSHdQ4C1VUUYI8Z1y8OkB1UnxHJXz4Ug/Zg2YS011okdJfpga/EEdSxduGaolrVRFcO11chbJQ+aEejClCBWOUQqX7UvCbCpe9XDmjz0NCLh4m5XbEjR0RN1CTLWoPXc01DmWlglxkurkCJDjLRMa99GDyckA6ropkIyzqIRo3SOKlyiDtU8ZDDp2eeuGOQ9Fqbiz3D1pijc/z8ZXwb8muTVddM2aO8ehOkXndis2DKOB2CGnpRWUdktlf+hNHgiNH8wOQW0fxKNcZpz/DM7riso9l57euWMnInT5kuPmdTC5uvk5WRF1wUFzYDDLpejaOix8BlYJIh5qw4/7l+7bmlBJMxIxGZyUAfGbJ9DY1nSltneWSY8vzgcC+7EZgyCIHdb+DSdPSx+UJCCXqw5fBeI67vCKA+TooAwxHOY3/t99XFrXa9iLlLN7MH4eID3s3bOIG79H4C79ETuL9Qv/QH03dQ7o2A7n0PFTPqHoqlexsOraPA1eI3+PkiOO2ecc3pO9RMe431a+xPjd4w26vNYmsj0fTAt/Ybthnvx2d5lhE4lOg7fDBzUCwgy/NLgQEYIayPY4zvRrXi8otEp30wZo1RpDceZSYVtJYB6IVr6n0ApxQY5k4/ZpsBLUF67dGwuHa3ro/zGGd8eN2KahyRSYGjnJrWNUJLkKmJ5K/1OWasMwka7lq7AnrUrOc+wZUnj766cWoWhkcW5cLjggVehbaiocc0Ohxdx0vQzmvra+ig2UFhL/vAcsDRreNFNcHcmYCStTdPQJacuigxw6JVoDUHVOCjisD6clQcuua8ApnWx2izpBFHkBuj6TticZeVrBi0xRYgoywBeo5c2DraGH5b2QybKComknOf2qDJObYVK3SQITgCMOp7coODJBJmHQ3AsydR1kijcokvThzHdQIcPVB1BIfuamNhIkZjNIIizv8gwkp4g8PHobffM271zVubHtwwJXtsehFN5Wbt4gD3Mgc/H3aZEIwDowAY2qD5XT+Gc+DbKy6Yo4tFy6Yq7u1+AvcT+Aw6gfsL9Ut/2E/67tkz1QD08M7qnThs3H7pohqFa8ItsU+0MCWuWmbrMtsani9LmScnn3n6mbdxvbUo3he7eBhExMplb/SwTbvKDmIYJTfHjfi+HI+ySuslj0j+kjggEpD4B7auGZDg6hNMC5m5OWjnA58QVTo215armoDMjtXsRK4xIeG9TH9OxClor6GmxqhTmCnzrGAKFH1wGNeAOPsUVR4CVs7UIjEGpOOwDS5khqJ2QYReMCIydbDRzfRoqgkdSYdMxWoi0la6x+aXfn5qRCuU5LAnXOfpJX4pay8mHqULZmNRLfEExEpnhRhc4sAfWM7iCFq9CYOwsg5ERInRoZnpBTqKF6MgusFVPGjUYu4u7njP+o6OBkWa7zlWu/bdkcGDjKgxmaAdjDqXsubK4Iwuw0aXd0avUSmXrj3nqcvoI/X1N4dOfISeY+6r93OgaRYwtnDwwnnoVk7rc+Cix2SFTVfn61odzjLHyDuGVwbOaHPF9KYLvisTS7lblzlY3a9X78A5YNoG7RhjMkm0z4DA3i22/FzoDu4ncD+Bz5wTuL9Qv/Rn7e2YZ05ouZHWjdXbsIW1DF5++kXWuPwYhKJu0IMvP1bbX7jEjhW8AjOWSS1i0wey9FZ4xGtZgzU6p6DTksPTpU79JIqNkw+eM8dwj2iw2aCZyllkAgiFFnrfK274GEYRnmrYcDKdjJgoiaWz6OySDDUY5OEAcgDUBKC3DKh65hToEqwELPQK8WKAq4BBjNkFuQyQkZODGB2evI4ckZmRFTlqNt8NZTab2XYEMeocG089c2QRRKavBONaJRwzOIR7dKvEcSCUqDHwMJZZ517OOSmPmhCf9EIVQtDR9gI/quk7ymEStxKH3tcj61gRr9Nrp458YKNa61vXkaZzKLLcwEtG2PjQUss4inOeDOToMkdhUYGemqzMJs75Sjk0svunMPRVx5i+jtcingPO68bIJNUc4h7tjTDRZqcfMHVkwTfN2xL27J3rV6S5LNO5SSZuOwB7RrCXoJ20SF5yYApmJARr1px4jnLGNK8z8Q/iGHr//uVw3nZ/8YS5Qh9Je86e1UGZwti9y/GDKarzgn1zHSbEjfYYf0N6p+4ncD+BT68TuL9Qv5rP80j/Qc6LWt5Z63YckVqHXMwnzg6aUwJr9yGT6Y27czK3oAKGGgew+o4zT33miXuhkjNRm36+QOHQY8l1lA0L5LnpvI0pPkhjv0aOwbEu7zAw8A0KM3UvDi26Iiqv65x+UDdGS3AujMPl4PNEZAYbyqJrnwd+SjMVgX+jKwvW7vNTiwifmT58UFiZtbRuufLkIiJz1xEhX+YI5iNGA4uISRf0DIjT3YKbhea8SiCLW4bc7kMTKPL86GK0C6114IvDjp45eH33os1RVu3gLs4DTfuAXjmUkgbBS6MOyN6caB8tOGsYu1ayr5YRFDgGxMw+2NpwVzhqRxKX9S8zMlsdqPslqf2ejwj5GM3PZUCNUcNarlaKEnoFmboKoPq+j46k6RXLzLJOs8LJyOodsckkGfAHZvV21lpjz7LjI0SpRx7ooi/KeETyV8yWDdoQp8u0z2ek44DPlAWQv/ZhjCEb8EGbZwasbsyhk0mNsXf9GjNYzmPTY6LBD7NnS7Ean12ztS8I+iSwqhjdI5NrZn9qoEYcc6sresB31knjU+/0d0Rsd+/4fgL3E3htTuC5L9SvzZV8yjZ6dQNcN0rvrFtMN2qKh29BETMUo2WOmzh2UDdNZtfMzMjMpbl+uK3ANThTOjL9tXUIegSTnC+U2hhtYeJ02fNhHmaFLXMEcdbe4Ey3JDS9vHpRE1XyOM9h0NANOoSUPUrI65RYoUPMQFLRdE40R4iiGlhb6xPLZBpcPWgNMgYFsqOhjyUgUCKgg7eORi9P4XqInxuIyEToBtCBwn8GOGiFsWHhEdftwZoNInahOEaj3kBRmpiNXGIlrdrNw7asAs1lDge9TCZ+YdXR+rDBa8aYn6/lW8m5D3WmWiNyI2EYvvERxg07IvkrVisKb7KZZshqCaguTnyO2jKuyrlqZsJ0b37zSchsHzhE16qIzNZENeLdy9un/Tzk9ZHW9yEjpcY4Tysu+LnriKZbl+VYKWhHZCbWDtYwMge3LoRaB4H6YmH3Hyvu7O6xsWdbCWSwLnUy4LDexzqi8ojMFIxxYB0Y+4BLgT9xrTUdtbeG601+4ou9U3DGYxQbZtGV17r68w/8RFvrK8I/S3KNXHHCG7++tAsfzbO7VXbFtT9j7u2x2NTc7f0E7ifwXj2B+wv1S38yT3zK+HDkTsgN0Tutg5vzWRqezqPspETqtNy4y9REGWzfxLmpX9QhsPXMy7g5W/gRSP1VE3yhGr57Leg0Ha1iOHrwIApbYa+MY8DX9f0PeNHX3hDkzB2KWTm4nkGV6W1mYa60bE1SDPMw4bC+NqpGITalojLWCY+In1esh+ckW1pzJuSZXtw+Vbg2mLVk7sHAm7kl7CBsg6v5QJ8My+XYlKcpV1K5UUc+wFkBLlFbTk16Y7TfM9TBoGtI78QVjEj+qkMJWjLoaourBFMOVDN4oIBz03HAg7FFlr65RRU4KhyoRVaq9OgmltPLbOTnitziZYzVGVDPGhgoUQ3f8YYOlQWJZlLLMOKDKBEQgYOyQwMaBGbKUZkKE6SFjZQJORo9WbKFike9TIu4EnExpvqIkxEnPXQtYPbbvnNQ1eFGvn+j5pIRrBM2c7Q96txa0ASLFYeX2TnlA6nKlRJgFmMihiZsaDSOzG0dvpcdcoYfe1PnyICrYhGZGV5zb+kYPtTqxodzDLsb84tnEhurFHxxlFPo0WlKKgXHOuw50312FiyfqzvF18F0aTSVxwRPmpFtwG9eQzh6432GZM2TwS+HwmXv0/0E7ifwOp7A/YX6pT+1t7gLZnB/5K6YVMN4t4XA6c6DJ0aoiTGrGw+cwSyT6Q38iEwTm848cTNRcR+MjszOia3Jby7wYFCn1gbqYuop4l70CQul15jXcB0YdUxxlH6AWrvwUfscj6lRgUf3EWHYEbTSY/V7tKCW4NpWfhFBLvHolmlGwEXUW1VEZDYXGE4mLtshfUnp5TGXCQV4Go5HFKu510yqjr2MixpxtKzZzolBRZlbgKm4OZnjgE9WLV3ijK5sc2ufu2+ctFYTqPxB+PEZz+G3yBmWLgqup4qWE8HVOWFjNBnFOfxp5APdzssdkQl3BK0tnzrYPlDRCo7SHob8DLQcamYJIjTXZ61v3GDYWHPpAFKMOofhokCdDAIZkZkhB+IzjsCJcLK2NrqVis2pxRSZiYfDXH5NWTO1DLTTc3Q1cugcc7O1W6PaLAAAEABJREFUt45EaEkLWoqxHY/hwWZ0s0jtEXdynBcePSMzY/4OgoYXURPnXnnlRLVa0ymRZDCFDaUGt68wQUWQnwmXXIZpte5BFKIETHzhKv8A0wuj4GDwyKXGCAWl4KYHtIwDyAo11xJy1F1EpUCWbfZiZo3dV4Y6gsmQezqGA1VLBE1c42B1RqJR7z6T+IFPBLR3Isfug90r9CoM1RjSgvpF4JeFuK4Bde+fridwv65PtxO4v1C/9CfKzZBeZeomieOdd+JHb77cOdVVIjllneA1V2M+WKUzd71MDzWZ/bBq5pHZdIfhsjXhYemAqG3H1uRra4CyI8Z6jeABddnY7s0FxXx4aYNWLBO9HyOAtXfili89tZsfJHVAkUmCINq6ZumLc/IMsAbKUHHmdAosABqwdQlyCUnW2oKrYdmstY/IRH8jPim1E6+HMDmTM7tcppQcCV5PZjF9RsTaA8y+EaaVe7AKY0rwGsJVvL0IHKgIQeyNHVmsKEX4cwfyUB1qkNlxTNFOMr44JbVrDV6QvR7ctZ1E6MAMurIKR81k+kISEbN2JhnQgYGlZ8OI0xJXVgsVWERRrWQ3XkvMlgB1SNpEpY7rbukxuIxEba/vRzlMdLkY0UwJcuJsrIpzMOiGrV82RlaEQIW1g5YS2O5dIa7OJUxA0NqjMg782FDQklG99haRKXNgY2vHhonXxcN1XzHcIBr1j07AHuxp7E4v+mU+iUc1EPbAz7KhAc29xyLiqg2h5iDEd4mZPokBMQ96Xd8DtomVTlF1mNAaxdb5Y2Pp+rvR+1WscIxj+GqL2nzh4g1KYK1deTM4LbF7v5/A/QReyxO4v1C/9Mc2bpCzznS9Ycp50xTLTysv1nrHVlOYSR3GnslLxohlnjfcutkrGCMzI7OHVGZjdZkpdY6tfpHLVzccjcOnBw/K1hVRMDZpE84jbkx3jGKZspIgx/WEfkY9pQhHJg4xZrjgeVyoeGiIOFsRp2uqWz2ZCLOtG9U8R8pueZVToqmaNio3aJkKyLN4Q98TY9AqGBEVcpolJsbPxMHGaL2FJvx8orNdIWzH8MVzUAF4MOiaLoJzdpfpzUU01nLd0dly5wtPdLOWSMnA7ikTAr/09QKDjy4Ty/dB3spQdITMXoB8nxY6tO0bxMeUEr41zNt1VD38yilLDt39HOMayHAZKhFgnj7ywcMQOioGWNaqsnLaiExWLFhTJwZNCabZ1iDt+pDuhzD6o2u0UzNkkKFpfXsDD0lxWXNwlqIZsXb5XFBmVh2EcSBwYAbH9aA5CGICEwYO5sAhGt1ARWIhChIH1lelWXZc+7CCEf1ApZoxt4GtjTC5Nd2g1fpYEkK+faOOXsFwI2rrOMaa0bLaj/TF6GJjY72XIG9pXDDgF/EigD2Q4j8yk8niDmq4P7/qfgazCrKGJRte6TMys2POEw9JxIjpWzS2VloDcIWx8zqB934/gfsJvL4ncH+hfunPbtw8rVM3SG6WdO7RMAKMfcrKyjPo9SSpPEWMimNHz2zCG71DOrM58eTEc8g5Mn14uMiMYFfqApBqHHDD9DMBfz4QqFWcN/+pIbP2r61g9EycDmamR7UBKKlbHtMsW5wOgF1HPTeJ+zQdNEsVgUKWwV6KwWaaRUiCYX5mL6YpJEBi93y0wS6pFIE9GDEaJUEHI2Czhl5GN3HlAVqLN4Ia6BLWOhIBU+sfZy39gzyUJdkskE6QuRRcUHkKyfMFwNBcu7CT6yCk4x2sVdmNqQEo4gB4YlpTSihHbUwodakgML8Crmk44SovqhQewECRCSk4incNomB4QPkUT5mEOBjVdRIWh1qJoVBIVE7oZRCK9g8sfmDZYFY84Hq0OmjEYZM1MfgqMRyctQ5g90YjSrroCDXGM1g1I6bf4IjZMpIcPKhaCtsEHHt0DjVglD0DPNOpy4SIiExs7Q9byiNYPWyZooxMxiET/M1nUCKdsJhI/tIy0DHjK07gAY6QzsgwQQzAOzAMaGZ8XOZkiNRq2ZqmXZMRJwwmdH1Z9brqzOHtGYk5ej4i5p9sh43QhS/nsFjZOZko3gfJ0MWsjZXX+xuwjWcXQQaT+ODsDnQwroUJbdh0gjhhPgNLy6AOGW5G2KuuQEqxdvrii0GgCzWLGxEPcTP3+X4C9xN4TU7g/kL9Eh9U0ip93hy16d0RUMapFNtELOQZKd5D+vAbtcPMjtVLGgFt5iUHHZlZY2J1Dv2I5HngOtENN+TICdvFntSVgAjYB4W6ovBhQx9rCMOjh5k4PYxVuJ2wHYHTPXzxkJujlj7wSEISSmfdoGUWG4EVZWY98PR/8q/+J/ETf+Fj8Vf+Yo/C+nPA79xP/MWPx18xBv9X/kLjyzh1Bl86tBUv/cfiJ8qSh20Mh6a1H+94xT7e61DL/LmuuLRqVt7Hev/4P4F+7uuvuFd1jMl1/GO9DnprdW3WQ9d7AhPrtcDw6qxXHHXbfmzs8bTF1x7gRt5c0xoTt6W261CvYmXl5qCG8aoHN+p5LRf7LJ44WutUfObA9Z6spcax44/354/OvB4zjqX2RX7t8WPkfLyvHb+v5WPln/sacep2vr5D3cfJb1v7pcZ5ts1b02H8zP/YyNN+nPXm+Bh4DGuxZl/HjGs/tnL9rtc+1db1ES/7sVHn40P7cfyPb3jGtR8n1vYTP/VTcQS/qTHzQwtuFgw7EX5vokxfRkEZqCN6itF4lSZOKOTTKfYqEZnmO4KGPhLrwDyzP6KZNHUv0ie/kUUxHXDpuuSs+5Ak/OwJMJZDh1sXcuEXeTVR82TyhDu6oDdnv+Ht+ju+n8D9BN7zJ/CZ80L9bn4U3A95YU3vu7VM1hz1tufNdd6ovVl6h46tGddVU1gg8fyRyUPJmkgzG7MPvMuemZGZJ7ljHp5nADSXL2tOAQLgytt82L27NrvYqUtM6nppZl0qMm8SCcdOsea4xGIpUbaebCL1kP/P/83/NH7wt3zzfdzP4P4deIffgR//t/4f/KL4MUX/in3VDXDYru5b/uyKnr/g9SNNMrrG+o0iTMbZDzSn16ud/itDx2WlfQ+uadgh7/ASy5LGbaevDAG9buXQ4cb1HfFuNBd+N+rea95P4H4C7/oJ3F+oX9ERZ/1vluM265151vVB411aPwH0vlNDKHdIyEOFd+zgUWQedvbMFtRLK1hrLJNHA1r9zIzMlK4hN0cRNdWCICw94tRHNX0CmuUXYFPaGUCjO4ZsJnsZvmZXFC4RZbRj3SxLlG5OjR1DUJb5sh+VR61BH1rOof6n2N2+RWT5b5HggJN/a+AVl4e7xe+awujKknPTEq862D3uusu/ii3+qmbVgbvIxZ/6GZ++9hZX/HPy1DgeW8vYffA92s7xXTiPB9/jR9d4we/QzH/W58pvqH+PUb+ujK0t5/I3vhT8SLOyZJKJ88F3xlndyHQmvtbM+EvbucAoNNdpm+zOgH/bwCiy7bzCJMxltc4/CYCgt0/s8V7FHg8/iLxd/YMCd+J+AvcTeA+cwP2F+qU/BG+GjlHIB1dBuXn7FUsOK+1LtNSyOBWuKTJLBNl9fzEWN+tz/XhUm3lZo3Pg5h6B9eCuwMHMkAPVtqZOX6JiaOgR5cRsPIoKJvzan/lqGVlRVAODBqMhShc5Zkxcgxxt121nysvWhML1MNUnNiauNB2HCog6H6zuPoqH2ENi60DXmV38TZPkGFPDORRzravlLUZ0GJAfZJnHpwvxpWzut9ipq4WK6f3Cr701He4RmsWrh618wX28p09gfU7b5/wiG36OfJWl1uH3Azv7McBlCb1+BZ3xts11SjPeQhp1rHGwijXik9ZczXuMP4es1Z2jEFMEk3tzBE1dwLl/h7kZz2rPjj7MfLv6hxXuzP0EPoUncF96nMD9hXocxDs33AzXnXdWgfBFClNvKgsPbd2hwetFCGxqmZr0LkZmRmYuLpOHEnUyT2vQl87MS538GuRQCPfU1AsXTPXaMzF6+XPyGgoToJ85lRBSFWbK5SUefZgovvU+mIJWoUm5twoU20dnDLeui/xkkFZdrsCzJmt6HnktgjBWtIsUYIJnrusbUPfh2HOITte1cC/7DE6WwrU2dlK3bGkIlKwmHDt4xnQvyo+Yf6JWZ6kAzn05FmcSg1BRpVcLZ+3ly73AIO0FVO++5L2yj3f7Sv3cXnSNZ57JZXAvu2OXuvbl5jDGnahcsUC/cc/B928gw9G45yI+iVO6etYthp86ZzDw3AKuCmIRbDtsdQs0EDVJ3cf9BO4ncD+BdQL3F+p1FG8fvPWW/1EX88YNtu68YHrfc/tGXf8AnpxSR+kA9eKCtSPV9C2emdj+wjhx5lkok0cWuszm1GQ2tpa+9mIYJqc4rX45gLWHIsY0yWGHiblOPWWQDr/WpBRMSfzTHLHDWGYHe5ZlDCdTkJUHG5FBWwvGpY+rfoaDpo+pPnHZXUR0uhWrRTxwAvT5ImlMnWcE3WsLJMkxruswB6peTPVroJOTBBY1/XKYzMNUn/Wm1nUnV4sTqHzUMwaFF/X9CpuEQ+Ec8EJM9YUB1i85uNZAIacrj/vC3ZwXFu/CF1joBSSr4mP7eDs1VrFPE/DYmbzg5Z1HdyJ+MJXdpZs//A753azIwdxRwOhyjlDJL6NxvBvtGaXrnlRxJnq6G6zbmD/Jcpn8Ocg7+t9eIppX3/iVzaz3ymrdC91P4H4Cn/QTuL9Qv4ojT4rUg4Q7onfk/SWzsAI0PEK8d4tqeLcmpTGAXpgpMyMzQd0zT9zMwznz1GTmRf5S1xrZbhkmtPWI0OJW0OvRj0EUJlLXV0Vw7ANj+oVZjoFflzvzoNJag4/F1+ON6NldenpTNq3pFRM4Ek+LudmN1WdgVAdrjgNY1x04cwFx8UzQuxtTIz9KrXzkUfwM6DDoxRvfh7XWvraAektUfPIS4mHV6E67FpBg0OuP1tRcj+s11V5oXAOSfkG/a84LLPQCkudu71k1vOTnFnhBwaus9YJLPip73l4qfutg9t/ksb5dx8VCl3lmFOP3tnR6M2NaOUf7uSpXwqud8mE5qd4niPtYsr7brZ9EoufGI8bg0OF6p2A7YiiydN6FYfF3oewnu+R9vfsJfKaewP2F+pV98vNuOC2FvRtz4wb1e1fdiiHpi+MmXUHv5JVaU4VfZMp8vj5z14DpZ+2xGdeXnE8Tc0ZIer2gqdtjYgXUzORPzOsaIfAbziJYOULNC3i8STP0HDCx4rUXa9YJhS0JKncApWL9CW2RcdkS14GJShiiYcLrCRx6zLawgGSNsbEf5bo1ZqwcJs6A+exVnxoypQWXXYTgvMAqPgRIy1VxUWcEhsxwj0Fo3Ie2A7fnGdfWtSFzHf06K/zHemm24LVv6BYn/6ka8xrX+mODHufi3il4pNagn1n1RTTPLPBI0Ot6Vm3jN1MNjES/D0OT9Z0Y/ODq9wruGGB1dfx268yx64usoP2ZO62RGqYWeDcm17ZuOo3RO3aJ4n0AABAASURBVPAnM9my7MPbt39QoNBLgRLex/0E7idwP4EHJ3B/oX5wJG+XGLdY78BCR2GA1ocQUNNvTZD08wX1aj3v2leU7rypR+idY+cfw6ca5BMCs3o9MNng5H2qzIef+1zC4WiQL3rHkrvPtRx94Vy6iQiGOYDB2i6H0UPTRkldi0EofQfl8I6qqI9TvRngTuJ2P9o4F5yicqJfxuHoMdvEbkxZ+QvExQZWLNb+Q2lNBU4eSdF11sTG9UlXzQriPeBZhE5k6xCzjizlootENQ+r4ngVw9rljBVmMkapmGsWhr/uM0e+sIkOCYZ5mPW9Fk9OPIcplT+JK/u8+JTvNXY8z3DqlrXwcga4scGLWsq2vIvYxiuLvdYWe4SulFVv01dgTI/QI3ppVi3o5+UZdyC91X29nNv2JzC/wJVSk1moFtafA74+Ayso6BfYrPMx1rrUGMYmsfq9g7uPQDuX8x5aWODYpdf+iHFOueDQ9EXCjr0iQBZFgwnUEdRPpALBjuOyyV8yeKM+6NG+STiDudqj8nvgfgL3E3jvnsD9hfplP5u3LDDuit5x65aILzbkKO4CRBiXdwRt2Qngtp558pkn3iQXMLM13KQv+IjmY7blLkBkYq4Dr7rUdMUOA76gaaMfltIl4wFzsAf9Ci8dHoJ+dNVzqt9poe059peZugioi57yMakKjDCCWLACtyYLwO/Ci2IjjuSil37GcOgrPum1OsSMl3Vi0NcFFrbCAjrbeIxXQn2NQ5m21h5OmaER1/UJEA4D4rhwKlZeVInY26hxTZG2KPMd18l85lH8UgL2euCqUxOxq175cA9qwK1OjcJbjQv9xpduTvAXuslf2dLMNYyRp6kxsfGB3XPF9mnEdkp8TddatwJyDta5VR+aD1LBNrbiG4wdT7WcY/qb5ddGyhns36n+AY9QiPH3qIlmY99PFnfAZQS/+wRZF0OXVw1Lh6DUEesoJAavSvdirBhs4QOZwAE3+zF94pNjpdhpsFHXBrZKYujkykWwykkab/XlXOKdUvyA3AWx9hP3dj+B+wm87idwf6F+iU/wyZMnGZ7g9T1z3X1jNAR07vzVBzlwBZoqWFP5+8vwjit4NRnP5PE3HsD6SjK9qYvmOOvH2ieaopnopSwrX4C9YnEDc8ZFkm0LMfEMjWBdYJzt9LqE/sG7JpZeumlxvAzHrHPA3e5bkoIHQuOMKqZgG0trfOMnNM51rGuevJYUTY/NMUdyt/OcJ2d8H9d7u6WTc+x54gtu7OOC20SuMyQXf5Ks5Poi9xrmzGso7SOTZ/UgZPIkBx5msqe9Fdg3onJohpHhy9nGa1jyBUbs7ZiL4mfiohcIv5/xoL2dtdFaDvOgTBC4dabQYSy2Vtzm+1l7Hhv1YtBCvv5yL6l8/Nqbflfw3uLXwa0RLbIkNakTtJ3xtjl2bbzSaqr7xYgUYfECWfOzJzT0B5rFLVBXE6zj6o4EB83rMVhcQqwOQ9ftq4l1vxp0rGaeYxET3CTPr+yUYbP+WwaAe7+fwP0EPiUn8LKL+jr4sjU+w/O5YdIvDmH69VAzAkEXjXt4wcYzIOVt+vS5wUrW2HE9AGC1Ow8V174a+TXWwwqmn2SA2VmbXi9bWukcYFlJxqBBF90riC1WPgof0XMvKyy42sPSGPMpR6715vJdr2dDUy++2HcR27QKnLk8HRHUQuEaYTPsEFdoOhAbxLt6KJYYeojK3TGh4rDVR0y89qYDP3XAtYicQ0mNCsbad4zmd06ddlDLzHUkdqw/yoUFzb36XKTjWW3lP0v0nJj7fiAZ5DPrD42bFJZW8KDY84nKfb7smYr9N/ZMocGxz2FkariPa64CLzjV5/uMAtZ/tFRykgdDwREDxGyWVqFPFNOev3Gc0Q/SEuwwMi3UiIgcfVyHsIfSRi8xj3rDdKFk5eiRMX5aCLgg5iLKMhkON7Z+BzDwlYwSj3nrajf3nUDuZQ/KvpM695z7CdxP4FNzAvcX6ld57t5w93r77bFiO4HQFxdMPHKX5gYbs+0486oOoszmdh10ZPJnK2sdmJYB7JuzIBslx2gN3AtbzmPTFG/xsXb6wBl1fbyWQq4A00jNXBupvRO56EaP4JoGmwk+hrPMRoz1Vwj9eJJCWQ2za6Qc0PWCzlp23bJb6fIrwCTvqPr41Uch+fKZ1lrEJj85qLDo7u9nFKNVXol3YmB445hBnGbWPRmOQjHEvu9buUie2c0ZpR7XEXkRDbKzk0D3WE7uMaSQmHvBnH3wJ/E4epA7pa+ixqz1AvbRfZD7NraC+kanwCP1m56/UD0GcouANHxnFhofS+szm89i+V2i7tRmcCuidaQTo23PuC/euzj7uZVCPeOYGU383ikM2M2kE7i3nlXraAeRHU4zNBi8vjbA1onQm5hg2mYvZstehfP+J9QXR3R37ifwup3A/YX6JT4xboDcFr0rDhNiCvriUnDw+nsMyYO+9AUqTH3e6drf8Xxp3rlK2CZj091xPzFmZNjaH9ilDvY89wrl80ZzOUrYlLARWea2M0vW2moI+UAzmrNo1m6kGIocwNlx6e0BuiZJ20rQs1pEGourdsVVETgTqVM72POKvypR7giQyodSzMUkX/Uu2IfOXKv2McKTK9d1qlh5sSBg5gArOH0/M9MkZ6wSJ2nAsYI6dekFZp1ynNQ5xM8b2xrXKVvoeVUqflN/XRTl1E0L1f2G1oDno32p8Ujtt1vzwZ7fbgH0t7bydup6Ho/oizbOMuvlc/5w4YLvleHWxc3WMWfHLpkbt7IDvyTaAqf4yq3ANUda8dOW84xJ3awBFtZXf2BMcHkxm9fppV/z/nCKm0Ktv+FFToB1EeO3BuGdZi+33tR3yR1/Mk/gvtb9BN7mCdxfqN/mgT2Ue1fkrqnZ78beiRU/4IsgQg7z6tJS3pgh95dmXN7hDIrOMTUyO9Z3TG5auXrnc60CxUSMNUPe4ZOk4q7piKjYgO0ojCg+ujWDiF4lsR3h4SlWsCyAnhbARiVMNbY4LbkYezIV7QR2i3XMBvQfHSNBM9epnJp8Po5MBFKYIko7HZgJ5Xn6uT7smV98MWMiwQ1aczDLqF08uhV4BjBnLYqufC35q5Y+w/1hLroapIube7POzheuaUkfBxYd0bXmyDU04FBcmRvBBxSEdfbM6U+7x27hCx31bmlehlvXfVVkLTUB9mIvV/rlolv4BcGjdW/UUuu4UbpoJno4SlL3A7/mXWvx16DDlRJ+p0AtuQgUm5EUhNf4nR56gt3hG+wz+t19J3irW5DfQNnxGYod3nXKOrHOvnLhmgi8o/5Sye9oxXvS/QTuJ/Dun8D9hfolznj9lxLX/XEC7sITarlphw8QHxz6YUNTnHiROI0zjeOOnnnpD/qByTx1mSdewsURcynHCuLQe1vEC2iHYIODeWDSnJS2EIMerEmvB6gPKqMRGYGufKxHU0SMBuczLjOVRU8H5gBf/UGOwqARYr7siTteCEjGGX1qjakpGmAtTO8HcupMlofi726cQypsi8fZsQLrQ1e3lsPirlMk067BfdDNmcOae778dUJxbsSxBeWlXNth6HrtpTG4DwO7L77i+Kxkwz3OkOvF1nZ/auZe9thKuUmuaINZqL1nz3u9kTeMx/rsXKJzr9NW0l4TzeyLBtQa2Bm7sBU8mevP5Iyc6CqFH9cZm6g0j615IZrOsqY6ipglBuHfoC9qcOqOus+JHB3oWXWj3ufA0kiT74s1gY93U9b364Zsfh7T3pJMjlp0fsYHK3MvOSIyscHuRn7tCT8ZCENbIbRSRRS4mmZ8WhOvJGHyjMe93U/gfgKfLidwf6F+FZ8kN+PLMt4t9zspmH6p0VOnZQhLUxNE92c9aDIvtZ1xzrdzXWhoKn3zB91m8MMUt+MimC64ej2GHN397Wvgpw+TEdZcPIPr5UTWcQRywclCHMXE+f8nTB6C8GEDa9bwCWjC5PVncHLTFq+4QETx+LP2uYsIg/LWQxKzVQ6O3MS4K1XOsfINPmNY37CHVHk6DpxaHwxk7u66jaIOaOaHbQQ15jrchyHHrLOsQLFBh76WIV21Nw7aFw9NjQopLO/hZKg0hGov2J3D7XOT1GHUmtgHfRYisMnxrvp1kDwpDN+iqDOLG03NokscMfcc+PSLa48b7ZkagyPHtaZ763onVxrFI899TDitml0y+bJb4Bqyhqnr/Ge8yEpmmiSwhYI+RhF/U5DuiVq6IQ7ClZagGEzQjljHiXfRj+FVynTkBh5mFSidccaOp6se3v+MeGa/RJ+fO0E59wxkt3ysALnQUqQ6BXAL1jQcjb9VOSSa/WhOH2HFsfTi79P9BO4n8NqfwP2F+pV8hI/dFeG9cXqDdh3c0Bdf3Gkh6U0rKlQ388wO+HKc2Tizbau47Y/6aib3uN1yzbOWdiZs4aLmA0LnOiY3rqPXzvPyNnRsuFJqOtg4oNbXtgsaPduyt4Hav54p82jcgGPm7Ji8SffKEgjcTwWGP65vmgoh48OJUCteQXMiorig4Yv3M4Q9O3EdNdo5pm/94gYxTFFOyx9gmF5/Ogod+PSKcaYydd1yy2+2Z/dmsL3STijtmP68/rVfAzNfq78PuMqvidL4FR52mNpr8WO6qD+4ZUbSKLnoHQzJTtUaxZPISyCboReBbFhCOPDMEwO7D007aPQdEMNA4tDn/m+dt1qH9W/FSa9uXKC2Nq9zY1SNEl0Gi5eiUGHs/Pyg+xVTLiKz7fzb5IwMryWzVThRVHQzuny+83VPKLLjnSvuinN3tY2VaHwbF/kbP/WsU2wXAT6aQMze8YP83gVcfe5R79UdZacC+MwCRYgAlckUZyPi+pggp3j9BjWvSY3O4YRDFzlY6risK3sf9xO4n8DrcgLvmRfq1+XAbu6T2yD3zwzuiPWiFRl1d9YeEZqwQYe+uMZGTN4aFYvINB4PWj2oBpuZS5eZg+W274au/A6yEL3wjK80wIyVgGk+IIB9bQBqM49ODmiWAiLrIvXAAvr4vUhRxOjSJSAnoithEcMGVxFh4XKY6EEbBkQnqdYBnh2yDhqrmHpn7BopQLfTpYebdo9N7L4mnrYvaHptLb/z+kas/ViNpVE4hvoBlyldTYsq8ICa10LUOrigOt6yMQm8mTttnSP8rtGdcevN65tcxUfNnZOvMWKFmTwHdVrcc6kiZRhizOrXPoFJTQtVXyztxdgFBOZ2ytYEaQdPqdeJK7sdHO4iwbPvHAXoM1LHucJbQM6h0HMwNH05h9w8nAexCqrq7Rn3c9EWO+OLKPZ68jJdomwFp37mQxrcXBhT1lF3iDy6sR78St1PKZuZc+aFELorALq7XiOubcamHbnDTFmd83IGsM54AXfJZC/+STVmCDYzy5tTAgi6eVKOTR1hIGjJsOujj+nLrQFJ52IWI+C+Xqz4Pu4ncD+B1+8E7i/UL/mZcc/cboJ4q96k5SbG0lsCoK8bf2G1HXXmBqv/cA2lAAAQAElEQVThQdX89DMVczt+cFcv+dLrmZPZev3woVZu16RK0SS1dbbuDO9a60xenaPiq0p0uMkcT5MDa6pyHqsaRkddyqSOJ4WOCBwQuGb8oIHpgCjDVLkQQGY6qczdJzZIvSZ1ZmBauY72DD/107rQxC26nEkpwlKFa4IahAbP66zNG7aetkiDY4wHfnkzT6f0laDHAFecyf3BrM8QqrA58o7iABecpByDcsxR+4vZIP2+6AI1NVxv1pnWwCjHBxddx6RFRjUpwYXFmTKg4R6T1Nvx8N3HOj/idCO9dqGIuT+1hV1AoTa2tvnq1BtVqp2j+OQSN71w6ipXsaSWgJxQqj5fOP3AyhUeU9UHE4qK74Idx9mkXUMrO3PLSjh0EGg8M6DljcSWK1xcAYRFViKMf3tchml0JBHE6WGrazhk9OqrWB7XfhTjJKIWhi6xjVloULW+WN4xcCXWJMFn0qZmZVuoOclCngDDu5Eclj0f7PggnNj6A5G0JBPKTK2+ArFKsH2DunXB5FgmnK7jMZt1Jo5I/7V5j2rj3u4ncD+B9/gJ3F+oX+ID4gZYd0Rux1jfPDDBoHs/rZE6LLLfKLl5w4xu3CBjaonsL8KZGZk9CHG/RgvI9IHE6lu9mZeZKM6eOX1y6RHDLxwRe1w8wlFtOK5TsKaK1DWCJqN1zLKBwy7ZMyLEmRDCOXQZlvZxdexxeBMrRkE65SQ7+ZQObhjrxAyabGKnMA/RikPd6uaYa6y0EjiTA3I5znGuFaONNRSYW6lMk+bFwuuqh3YMkvBIxlw4dTk1WYto5Zo3ZaNErLgiySnQ4tNXrpL9WvQdk1MbTHRpYVlLlVMACjs1eN0hoKN08bAZQ1KBsk6Q9MdSet+VsU3mMeaet8iCMzbPphbYFhKWmDplmcxZenz79K+t+ZVak8qoJWoyGN0WVDecWqfDa571jUlOf8czJrcGNS29+wtPgMDcA0uP2mN0K99vmYBasD0nX9NGUHwMR2Qm0AEGhVB7ODFWPCukm9DhulpGGkE/Y24L+nafQW1eSyDkrQdcUWovvIFUh+89qfejEHZthDPIGKqgeX9F7RrwnQO9KXZoJKwViM3p8kWvSU7HuPY+7ifwrp7Avfgn6wTuL9QvcdJPnjzhrkmB9O5ZA4e75bxR1osTlD2djGHrhovF7SyC28OGSGTCCcbwRXnAi1hm6zIv7dRq99xomTTDDWAuyAuBwXOMNS7kcVmDx0/prTIjQUKnygZPLAbQfSUxvOh4REY3c/sYM65jregyEz9uM4Ie180F3PutmNrimXoTMj2gGlBg4WZq9jMvQFxbxkmxVtKBv3/muLJuKa43fBGLiHkg8Yw2c64le64at+QQq51xOf3roc4RNRGdFrj3SU87Y/qO6S97k1zRmPs6mYiZcisWo92MzUQ0C24XfDMH7a2+8m8E9zrqHCUbYI8Xv01vJ1blatoLbHiD1r2W7uHCWUebhZnMwdiFnlTHepaXC4M4zRaD113PP4DtWHNDXl95Y83emKdw2imZxa5548Yc4hvjCIJ0jeHDySGHPeZv09r+prFqMEZnGvhWVwnfYsBVH2vErfiMXaXc3fsJ3E/gvX8C9xfql/iM+l+bx83zLf8Eg6lqcUekh8OpbAWYcOiA7jcx9Tpafxo0YGSeYl9EJy/O7Jh458WZHRP3wKev19GLOGtXrJU9wzW4mgc/9cONgKAHzecQZvQW1GwckMm5GQW3MQAq/wjCOGOne6jYiKKOqPa+D3xO/Owv/MgYP39Y/C9iLH7DxW+6L5x4WrRqvmj6j9mPxFpX/UUdcuRu1SieNa73ptbYNW/da375rLPrH/BX8aWFV+tY3NiT+7jm3m3/1j7e7TVXfc5i4XEGn2H+G5/1vnq5dfJvjMdPS7d+Y+0nvzujRV1MWZ4qRznkwh7TH793QjKO/nWL0MG/s27+i2WqdJyrNeo5uLY4G0L5hM3BeuWJbx/UDZMnt8GTvKP7CdxP4NPxBO4v1C/xqSbNdG6yT463os/SG+ghu431QBmB5aMZFOh8tpQTMcrXi/V8Wb62QZvc1EOtPmOLENT6brScbV242o+TeFhlPBrtLZYgrpmjXPUM+qQrp/wSRM9EFxgYzaIAOZUZE4UNV3OOQXzd3/qb4nf90L9+H/czuH8H3uF34Iu/4uv6t8Zvit6YX9r5GoxTPVes7wdZbGMhPr9n7os6EYk/bgSioJ01M/wL6m12FlgZudAzgSmOIXqQtccI0nvXGx/s9rzOeB3bfc/3E7ifwLt0Av0S+C4V/0woy5/CJn9S/fSIt5729e5334HXA8VbNKrysdWHRmx4i82X4cyMzFTxYGRmxaZ22kweWfXi/CAFIhmuq2XQIbo/wOo6FMamO22RHT8mnjrtHPVoat0+G979wsf5yJrXUzw1CDW8np88iadvvNnj6bDDf4J1zPjCN3RTU9Y446YevjTUnvbJ4Jbe2OBKM/G0xt94o/dc+OG+zXvy9NQ8udZbi/Fk5oPNeTps8RMPu8cLz9xle73KZb22vbfGxh3NWeNJ1W5uatqqaV7dU+o9XesYezNO3Zucxa59s2KXcblT82TUezJqtj3jl2td8bXnN1nz4Xgy6nb+mfdkrNO8eW+wxzdGjWnfhHtzcNO+sbgnj9Tea4qfjLW0DrlznPWejnpPhn1aeW9s6zd+Ujz7ubjuGXsjuGWsX9UR+y9TfDIHv8MpPAr0HJXDfcc4xbL8jjU2FrRkvM3eZbakd1CDFLZVu+JPKUato3xvlcaOwU5DSpSAayocthPp3cf9BO4ncD8BT+D+Qu0pvMORNFMx3Ie9yR4R9c/eiY0wvFNzMwZ1L19ICl10vj6253z5Ioli5RntoWYO9tDkmOUHDGO7TzVC7pENWBcD0b2wMVyxAxgBp3bZFYjZUBB1doWOr3U9Fyh9DM+z/bFMBdJmDG/1hNfpnKD+WbuOtQLNB01XkbVwa50qYYBBN1z82JKyGlOnxlFCSLqLslyxK7eSmOZac6+lhyeBTg69XAJqa13OsmlIgvKIQd3bHwoKi+RUa1VpreU+J6/O2DlgCKqlDHvviHlE8JnpzTKLZxA3KD5fg+oQwkZBeFEPkqCYy219boqE7+ixsZDVjZ7XXh7uUbGeJm6bD2oci8lOGPMx7DTurLmad3ERU3fa/pZO4bHWORUJl8OdNuBiHNcxwB4TyxMq5cSmiDvu3IoD1SHswXenwZxbmaiaUZtALWbwMrVCAwNr5NAsgk+g8V6jcRLocwmy9ByTmVzQjhE/wHatQxzE4mwnfXI7condfwfYY1vL+GOgRrILOV0tFAynpJNYCAyn4Yxz7/cTuJ/A/QQeOYH7C/UjB/Oi9FvB/dc7dWyNP7Yur27K3Ij3F5S6cxtAQSj0gdWt48DJTEIJ6p7ZOPPSGs1srl+aeGnYahh3ZLaGN6iIgu4BULzYERFz7zEakkbE1RovOwPwLah5epkjvqwPpyMyMxJlJvPYZ5sz5nERRWVv1LM+42DQ6z91bMChTyGuHrR3GPQu58JKkcXE5cfWijgMQ/KScGBGT1n8zPRiBgshP7wzIL/IAmSFqX4GGfzFRlQ5MjOgYjVdhn59roBMiYxMrgkfEKllrBo8+nHDQHGCsLWSVJyj2PooRR2CH50AV26kiFYLE+4QMKYFVj+IJehg2LHdddhVx5w9I0LF94TXAXRgyKSauizMRCQGF1szHvDuN1ZrNuCjGjXpwoQTjhOUqsrQhV1ToK4Deo7OaiQW9Ti9icZuOMc4C28otmaOu9EGGnFsrfmeB53aRKvdR6ucHeEPaYTHjspL5ukDRzfDyHBX9XM/x+LUwPP9FXlmyVoz+2iSeTJoQzapkPCVUXZNTS/3Aph6QbxDhzXotRO3PsvKFWnZQfo7EVYM/tpC3fv9BO4ncD+BixO4v1BfHMfbdzhA7rs8TjLr3boqwJTl8VE36nk3ljTm3XrG9MVTWDGFzx+Ze+FTn5mRyUPMp8ZJN0oMDz9mnmouzkAbYSDgpoXHjclrrTdzY7Qp0y3Mo7p0EmEWNWO0rl0ymOzoxQz94J1eznHqs2rmyDTmaD+FjLZeWiOo0YvbruMizuaSur7EBlZt7C3b0XClvhujaq5nzn19lhGZKOmxWoZ/lUssAY5KAc8ux1bGdZaZobLGHeVsUyZsJQbrnHmw5fR1RbV1BENfJEI/vqxsmTPYKCWvt4taXoXWgQzjabgwEGL2RK/29Bsd8NlwzEdZOUc5rN2sXiNn49rJih36xOgimd5TE36GExl3qNGyGXvBfWr9yVivc87IiYycnlmuGauyMTT1YWAjVsRz2732g2bO9Lpae/LHlo9068eGhdNv27nyDj2tY+JpgxXEftViNomBG1p17i1Gxu7HaOoGvGUMd8Fb0XfEWW7u3fJ7kZ1XZ8zfg7bPGHQSOKNfFxr03dxP4H4Cr+wE3vOFeB98z+/xvb/BuvNyR60bLXbuOMHG5LXyZeEn3n05XhfKMO0vP7iP9qnLrGJLl5mRmcsvsB7c8MZqK05jQPeDA0A/t0Nc/UlUORZoyzxLZ5JIh+o+sLTp5VLON+fau4S+amzVESP26AaMUBe0aYH1Rqt1yJMvXNpyLidr1hqlZaL3NaOzhsbNFj8ifpbw1eXRJYtkZmCimjwAhnl2SPr0uKQoPSL3EddtaI0lwtontvJ27dDd5BPhiAvxuuNkMo16ImEN9PTSLX545YO1Fxq49o3gVCGtY3I79tVT/9aw0p7TmmI8DMNF5dUqCZuDS7Cfl3YO/aJrko2hNpILB60XWbssNwc/Le5FTvsrR5cPrVIf6AwG7IU6Qqa+X64Ro02NlVIFfDJmP+DArMVMnzFtdqxqEqLLJLa7udka5myS+UQ4D75acj2ONsw7atwzIfpeTz5ZDfoZlY3WUC5Ip1czZqlVmu+V3LoHzWUQyE93bBp3sBgk+KPrwL3IZT1D89bYjpVG4bu5n8D9BF6nE7i/UL/Ep8WNmD9y8W7Kq+HBbXe+rFzfEuWPRxba+cqrqcSZJy7ixpSZkZkPIuytuGnLcSppTb5PRBR0GmPuRzf2Noi51tTxFJgqXwEqvGJEJgbWw2SU0Q0Wz4TYNbilC7Y3XhZWeAGC6jBxnS+HboatZZnaJrxhU+pdo0RM9IiaWDTOJjVywvjuw9NjtsLGJzGti09e0cTEN+g2YUZHl9nRniPKhY9qA2imAF439AVauNVv+eoUlD0ixTUQF3d5HIaIYAw2wmHv/Axq1ush04hvRR2+3lHbE8WGgnZ4Tti54gE+poalzvBB5Lr3aj3HyNJTeww/tnaAHRQGdRez11KLYetLwo7W4s1bmehV75ikcj1XiKpHjZjtkm1vxk7r7zZH7mQv182mh9HpWj2X70YENU4+HtR1fx3vOapZevrup0g+51j5uVBUU+0Z4ggxeg1PFFdZUa1VBZ3S6ca4kt1QPJs6ukCZ+lFFZPZiPXsWZ9sgywAAEABJREFUjBIE7YjJ44yel1wueoBb5rhBntyTJ08+wTb4XzlvyO7U/QTuJ/BanMD9hfolPiZugm/8TOTT463D8UaX8iZ5dYfdKXHdjgF0XsVJQ78efpJQV/18oF0Gdn7HU5XJg+zYau6YZaeu9mGsOCdzsPSl2cHiJ/BxL2bQ67mrfsf6ltU6wGYJ60gA+my50k1l9x3SIb46uSWSIKa7fAFEnQcx34swKtfwn79Gcvqg9nu2BNTDTiEV7nMPQuN2JHrHsRo0fZVcuJNKlm7SgN7G6zr8aLQ9bggIWIJXgXB59zdHrDYXwNIXXTvzpCs7zA9aSWrCKY0WDRx9OJjh9K6Gs77PEZkz0mtQoarV5xN6gcbdgke6GaplvfbGEQjJNYo2zgGM5C+t42D96VvyYKIbqvEYzorOyVUj3P7Uzz3HarVDPBWOCGuIphX7v6So7GiMlqXVUeMeJ85kbQi6VA3VD9ev0DaRh2c9v1ParpGws7MTAvRJYM37L9j792hds6u8D5yzLirdS0LCgB0z+gJxgy/t2AN3/9m2u0NndJuQtgGHOFySNo6HLcCGBLAQCLADccAm4ASSjAwyjLkIBHW4S+A4dkac2H9gC0QQBoQQSCqQxE33S9VZeX7PXPN91/vtb++zT6kkTsFeteaacz7zmXOtd73f+72rdu1z6ojgdVYmcdFmVwVbcGx4KLZHD4AyRFLXtXYNZWtRYDDQCPYdReXuyLmMoDm1CH1ohtTYWMDeV0FaWfi7MKqNyRxyzdOnr7SASztsgq2x58KnAgnVDhoF0busiTt6Yx124Ma52YF7bQduDtQfwB3Rl/AD4/bj9/t78fBFuRTlq7Fjq00SOBh02zgYAEfJ3PHMy22tyYmZO8fAOjjEXAuoA0g4R7j6HmnnRLdbpzi9pDJyTwrKFSBiB1oLcsy+BvVOTQdijhGhNe3vGxJja54DSJKgGowpJ2RnalAM2wJniiIFERe2+eRwTQIcklZ4diHqQJlZ+USEocJIhltjuIhApWiMhdWkUBNJ3cEARwTThXeuNhokzBMes/moYt+DwjllEqSGEKnqKYVIBcWnjfJnSIa6QgOGxDNoZUNYRgpxl0E69mCYEQ5zdj10pHSIo7TIVE1B2KFmLUym5mFEhBrLSLkceNAy7WMj+OyNytlkfq6jPjsjXEKRIaFXDh4CskshGpWcEiLFl9WFZFbP4B+xy51jWg/FQiLtPKGqxzWMUOtBmLyAwpqxuRZ8pHzGIY5qLLuDCcKBvTS8CNsR1uwF9ahdU2VQN4OmmlLYiEz3sY1l7fPonsnJSDMYi5E6h5blwBxAai6s4SyvISdBioo8cjIvdsjjImzkLH4WNJ3JHfWCWIA8dawgqEVkfYHIZVUKRhAJtyIGQJtxtnW09VnSDq60mnKP3Vg3O3CzA0+ZHbg5UH8At0o/oX7mY4899gyX4ItfL5rgy7oAj9FflnxRtu2IAHLMl23s4sBLELT1qY1/Tlb+Ic58Z6drkEViT+0XDBXks96+ILmgXLJ11jGBTPwt3ICIW3oHhcE9iPjwpKKnim5au3H5aMowa/GEqIMpXJ1CAMILWEcCq8+RQ0KOCqLMkKFLm0Qh6tPR6mfhBeuYSqhYeSphF+94X84kzpLDGYOUrQ7QYCh0G6kfE+/6hZG6z1HWCLepbM/B8TN4Q46b20jMWcOt445qUNceEepITD6RUBuhWzo5ctU5xkiFM0aUXhipz6Pg4Mo0zIjZctN8x8XLlJ+CQQViVv2yAtyiYOyNqBHlB6KQfc1GDBEkr1G8lsLKK+aKUA/U68AIDXMOcjLlyxjg0vShAQljWM2JMKSVoImgKxpqbU2t2urC192rmHNJppYYoGlfDj1nTg6hcsBGYeXpSaT4xEIsIRpjtmZFZGbUPzFbSiNSp11ckU/R8g8pmtjoATRyGPS5aJ9nhP9SVT75yq3uKdMjeMgaEjToiA9ayw9a5ZvCNztwswMf5B24OVB/ABv80EMPjT/2x/74uz7hE/5EfMKf+L/FJ3wCIhv/YAtzXNoxtLgbJht8+h/7sf+6V8XhKLO+YTP1CuYN4MjlQ+bOv5Rliod6I0J0nl4U6n5zgB3s6ZyuwXmQU2kpA57KTl4KFai+W/OdLVIKb75MuiBKSileMdvEZk3MxjI3S3DxZShXo0K81FlCa6FbN1scA6rdpv12VH9/6ToS+lFc0FIvZ+6Rr0fF1IElZdUYTB/duqxzDGplmnuaQW3c4tV4KBBrmzOkNEkKZSpHLkquUuVgKF6WPkdC6cAtvg4cpWdqwLZgVyZrzpk4ETOOwxBjhIagJcMiulp5jaLFFXLajXodQ6XgwRjB/pTHdcgP2hCn9EAh7AkLxkacRLTyah0EQrkEiSHhBlIfosLqJ9XkFgoplYk2YlrKRaS2PjZWRcaM4LUdG4daRGqmcCsfc+fjNWc4OzUOYEtdX/unOsQNtZQopt61Qp9pgeoCNa4ddsxMRwWoB80+hoCqBYKFJtCCj0xfpnpwX+PKZtZkrPaE5rrYv0Yu01pihWSk8qiWmcawETse6hqGeHY9gNk4M4zCpiqnxwVczDjUjpt2swM3O/AU3YGbA/UHcOOe//znv+Nv/adf/c+/67tf/vof+uEfedcrXvmjt3/0x/5hvPJHf8yC3QLWduvGVo39FV/xlduq+qCDzqwv/czSG2kx4OGiEew7yvblrrrq0T7z6CBW+TMAVsBhrBd46NUgnvJTVtCSAQGUyGxuUYqwly2OaFqGXlyaf0eKS6xysYgisruIcogPHQ4SQyEVY9zft0rJQjyOzsU7iUXXCKUPBdvXoS2xUwGJuoyOoxFBDkwbPosBM4QhTveRkZnyHIQpW/NiCSJigEFclIUcxbflyTbeA3HbI7Yaw4CHFLrdFyH7Z0eknkfXyzJC3IxqlVPeZpufYhWnRtURsqPFJpYMChdiT0xAiWoVzh4QQ0RWKMzC1uckqhHdLbwUCw5oahjy0yJHfUiqt1U6NaFETEfn/jETqLHaDDGEqCthIqsFU8EqKocKHRcuZO1D1ezrugOZ/jBIrnJ0k2tPZAsHlVLR8m3PPOwhG8EO2yP2phzuq3BjtlVK/joHsfKxwtFQayyF8GsngmJgW2T5GgoNYeYF9YdG9QyhoSZD4+V9ja+2MmYpWeonMSFr5zY2PXvmXBgKtqttNiM15kJh9QdfOQ5bz8hUxrdhATHN34I3xs0O3OzAU3wHrnugfopf5pO7/Je//OWf+spXvvKvfeRHfuQff9aznvUR999//0OSp2Xmtp+yPWkfTNo3eM1hzcHuWqs+teFRvjX2QXhLHIDV0Te8euTybY/ZlBVvbOqMlKVkdZvbi1mwXrFhkFdRqIk71yGrQeF6PS8vYKYjjlYwtpAcppGK4bo6UqieOpCELClFB0qS5sk40zWrUTQ8crANakgJGAvNxAMQw6AHAd21FpvwJIQlQ/N7fYJCdtBsE7ERhqdZTmjKIUGXkqWrwtb8cBVGGdee2xYGwxjDIkOTbJ8ZkVWlorLLqMzMBtBjhmSrT2dRQ1XTAlj3aWDqjFU6FK3KcdK0X2wM8zXVjHL4rwNUBhIT5evHSA0566bsLYBBTWPUcRRPkbK36xYKI1SnIqFlEhVqQNpQaZlbH8rBgY0OXbhT5JSuyJA/qbKGzLTIicEgqeXiSXBSy3BUvuLdBUfMvdojRoO9itkK2UdbThiR+ofqRR1S7CwaSYdA0jy5wGLF9ENtg2THxFlWOOAhAjxjNozajwCP09Y5E1/d1Z7hTc292vyrDN2fy8KUIeZrkIGPvU4NplBdIkYLl9b2qe6kFW/sqryVf2Pf7MDNDjwldmA7AD4lVnsPLPJlL3vZn3344Yf/Ty94wQv+9Re+8IV/QD+l/lgdql943333PZC5f0P2oaWXfB0/c8/vvMyLWMfQmXs8c7eZL7P8zNLwz77LOszbQ4cy8zYiQQUu4MU6juKqF8YrOWYV2bxE9EIjjARrAou1pWEj4lqLp9nL1JgS+qqJZ6ZzsSNhRGSWsU1DsKCg4aIz+GdolJclWd728kzBMbFwKyTmHIbmoKu11SEuBax9B+fgtVFqTGBRHD8yCYamSUm4pcYWakfgxd7kjs5bYoLljciUNSI0ShjDLeVhJIOE+dfPEbbSFFl7sZtLpJA5MhegBYwKYkvhAWeyOyMyS4PJk2IU5k2SG5WRU4PouCc1OSnTXQO1yJOWt3Uxyx6lQrXWtKApJ8eOQhVERJ8HKswY9UEhqM7FX1tIUAu0EvJ1/XacaKvqFz/ksNeZqRgyglGOe8d2bBhPs8qG472Za7RKaDV/mBtqBk0NMIiGmifUvnTQVF99QgKwBMgilRLaJHkhExyJ2XJiIZ1R7VQXKsI0pJoi071LMqH3yOgcOjjdVVFHOaheo/6Nz+Zahr3Dp1L9qs8s4kTszcC5XFxAXDSs1hTHP8jygTvgN87NDtzswFNlB24O1Hdxp77jO77jk57znOd81DOe8YwXPP3pT3/BQw899HzJszhMX1YmUy8mvsSnbl6mvmink7nbE7qg+JJfQfl8PY/bt2+jt5Bw25l7zcYcOLyplApP63MMG0Ow3zLYFmohci7EACYutXXBuvLpjshUvvoESoGVtY8DU4O5Oni0CbyJQOypoIoJEtg2HPMQNY3sLVjnh8V1SkQhKWoxQLpyVOu9sgffZHv7nk2ckEz2AbNIc5xApggTajVDczWNojuCXXm1VvwQvzDud1mhtuew9PI0QpASYekLIDKUTFZflMzUHM2ZWrwQasnQtk1824z2Fdsw2arVbq1X86hWulbUOFMzU3VjaQR0X8Q3KJ0pjhwiVXdEQaNRaXWfW8aMqaxyVYmApGoIrRIeM1IR98HIgERkEhlTx6GprPwhUbeqWahNlq5WgYzUSDdF86G9Hwo4A+DAGpGpIEmblE9exKxsjmzrARyhWM8fbsI1J2YmNfDlSXlumfDl2toGqJtTxs6X7zgIBtJVwBRnThf1ACDCYoOsLjYCjlRJWZsh+0xfcwjjK8Wr4MGRP3TdgohKFBGWWYh2TyuVLUxBdQyJupw7d+ZYWSq1ukf7lHyM3ni/g3fg5tJ+x+zAzYH6mrfyO7/zO//tZz/72R+hn0YjL9Sh+nk6TD/8wAMP1N/yMevUSy0ic//2zNRXs96wmYU1J860zOKehjIrt/FUa7s1dRvGBm+NXaK3gTo/mSl/HQloHr7bpdaI3njlEtNrphyN40hkPqrUT+tmTBxj2gNl7N0glWWoO6D6I5Q38KQPcxlUArjiVhOT2x2kBQprCmqGmgJ6bbYnQF1YCClezMZ9wExFpOfaTcVlXYkBb6L4QJKorKiWB49UA9Scqfg2NaSSai1Yulz57ts+2nNA0HSklKse/gzIoIaUAuoyUuUyWK98eroE1hQBWOKGyCwPd2URwt9jMAp1NnnzArf5N/KcW3RZsa3didRp4Q7JFl41nNq2W6QAABAASURBVCCgujwZCmocIa1eGTJCiNYQKj4Upw84WoM5+nwVxigxVxoOSkIVKXfnDK5YaHXjNSigvOKstqLi1hp8pQVoDQHfa4NAXfJitlRUZkrKinqO4IUataTUmdPlZNezXHV2zAElgqvgFgAvIRKaZ9tj2cF+iB5qU8lSV37xKcnsFa2RuIRckQrT6BwBClUXVkaEzDWCH1c18X2dW5IMsJAmT3OhYis08Via7j20FAet2yCr4mZr4BKYh3goaj/rmlP+mElD3DhtuQAmCIAntUXwe82b3qJMtDg35s0O3OzAU2kHbg7U17hb/M40h2nJ79Eh+rkPPvjgs+6///5nSB5INV5IXUauzRXDBkcTxEav0hic1W4OeNsdl079dHz7upbflCu06OqRDAutXwCGFLOP4zeAjMak5W19c3deQRoFqYs66lxwmHMIX7roepsIsKFXzTHu65/52++KmqJDhtaqd6Vy1YVRAWry8ovQpYIooHDPMUOF5IxBM1IDNbQQOyMqmFOHtNPSVrgNjzXFNDs/xA83kZRjkwlsCxPQ9cjJ1HVhCPfmFUW1ZSin9kNBXbtGdx9z1phQuRrVpwEnVHstraj7UkrzAFVSRuJUiqaP6cfanFy8Hc5iaj6nqUIm10X5GRPZ161YiF28ig3dpMyEHLRRQbHsRTgGKE7MJreucUShGkmUgoGJ9nQygBEmGfLpQ5ld2jEN6oSgldYIT6qwJgwhbUurC5i9HV+wiOqpuTjATYaXBcb9TV3/QDqoKFi5YmVZosjIyJTIonsPIjFLtljtv0HNby1e2tagDpbCpilLyMwf8jKJClMfEvcMReSp0JDlTREvuo0yRJNRoy5HNkyCEwMZ8hfX5SBTb8PbmJoYeeRbhKtT3a4GVa1SsjMdrLDypqfI7ADCuTfOw1eod6/TBVWHW5ZGZTRB+yFg766jwXzpPVJW55V3M97swM0OPIV24OZAfcXN+u7v/u7/361btz7jmc985u/RT6Y/XIfph5/2tKc9Uz+VfpA0vfQSyawvRtnAlswdy9TXsL5AMwszYRnWvAWOzJ2fmZvf/NZrDjZ4ZmJuOXY86Mtea7HZg6kMioGhcLERfLRrykFLAfHCsY5KcKhjCoDi1ktf7y/mniAYL/5MAGJKOOmpuqREc4irIJjzZWRmEBcc3diDEIxftpxJkAVsUbpouj/y1ncfuKBQMGhMoRUGc4bqUMO2gwy7wBUlOhe+1xA0zbUVV0XbVFNsKvKc7yFwKRHM17UzmxxbSzGZJzONpXwbGthnKfVk0ugQNaMboZiTGivbowaFo0rj4IlUQBBgDi4nI6OaeGXMcb/2ZhAoVs6s8rTIqP8hiRieY8iXrT4sxc9UTfkpcZdR91GGAPaDxOELTUyVTkWqDxVzSMOOViwTBFFKQSGaLM2pPFArIxoCr/i1BnzhriPdbsBRjQkN+3LchWtRmdLQVBOFhHg1f2hqdltanRjXOWSLQo9MUABkbP9OBo/IEJxZFgo/IgNbU4YmkBy7OVrbHjMiUkqE2pVtToauQJKOBYUVV7fv1StkKkgHsM+KyOCX8hRgDjjIVnjmgZ0KnA4rvfcW7ftHPQQeoPJF03imdx2HcJqJbbCGhgN8c4hpu5gE00EbN8PNDtzswFNnB24O1Gfu1Xd913f9O4888si//4xnPOMjdZD+COkXcpjWQfrZ+onwMzKTn0zfJ032bQZk+oHmxYVgrzFs5KoYcQQOGlnttSY40ljbaPJaNp/v7OTLXJHt+1y+eoSHUqcxv1RCDY6CKHlb9xtIL1W9jSnv+eBAlVZXZPQMSku/5EOIuRGRmUEFxoy0rSGA9W8umAqrhgC9fQIG4pfzCPs1YCsizLEGQ025zKeonAi5Wpe0RtHDTUFwbLjokgzmxaZuYkjYGqmYF+RKtR1V0VwXLB/TlhIzqwqccJOlIGgmo0Dumap67hmTIiCZvYDIJKdqsJ4R+HCUPUIeQ2Pl9zWCIqFW/xVAnuhyQ4mhzdcqpOQoYhsNwr9YYTN9pYzI1JwORhAzRxjeCDUP0u5yatOmRwYiV/sUVLAOllGDUtSJeC0OCBjMMbmYIgeaagoH+6KhcgCDTEdk0ac9axRRHMFFH7OevCG+VISHYB74A5dYRE0XoViBujuBRaC1oqEZhM8kFSGWyaiQ+yBFETviSo/KCnnFFBBgpWWq6z4oqB6UI+LnCUNRF1SQdeGGbPRUDrdfmOoJHb5IIlUolWjLk1Q1++Jy71l83WJQ2BFQCUfG0g7Ogsu8EFIt9TgWiHNtTR3KyQTROtEyWZtglun0ei5GZNb1GgwRtWDyy5/jmHpT8DZnNzaYhM2ZcVYwzRt1swM3O/CU24HfdQfqc3eI34/mb+94+ctf/u9+//d//2fpJ9If9exnP/sjJC/QYfp5T3/605+jn0w/68EHH3yG5On333//gzpcP02H6wdTrWvWF3B5wEh5esGdfAOvsea07jorZ7U73vxVNw/dPGykeHyRlzXfDeVssAz1yJMv+813sHIYJw1Ur6ZI/WNYfDDsaCyqbXiGI5m8sKLafElzoBtExfHLGBuG/IFuXzolTquAowxgxBIHmUbmNODrvuAN1TA8RESsRmSytiFPXWqE2HSJEPfdLCvhKDJYgHRmaqRTS1q4EYYh312O7Yz+ySz7SQg4MUKjOvdVSkhGZkrr8+WxhwxmGhpzQmjqsiZsnQm2SKbYo1ziWObwfkcAHE9VZC6tTH5OXGY4UMM2gpsTypGjrls5gnUIiZhBTe/ljIiCxrDmOosHUXNCjAhUhtY81ya6vKiWUQcikYb2OdTE1OhK1iG2aBqxaq7MZoFFkY2NgEhUrteZAFENLGUO0aQcJ8zSBkGBA4K0Ll6jnAnIkh+ip4QCGSErnMeMYLruqOVECBNFY2TKCDVPNOQPOdXZt/QcQ3hhk13rAwJAQtWsQ9Y0ouYb0mG0rKCJ0tfKfZQ7a8rKIbZIQ6L1CSmfEUfay5IWo/LEzdQapMEs5tqqYY0Vsowiq9eKV9jgAmBqnjm3ptT82lvVhikVUaA168wUX4ZYhcXeFNodrAsAoMSFpU/7OT4LOeXd+Dc7cLMDT5kd+F11oNah+ZO/+7u/+1M4OPMT6Fu3bn32D/zAD/xFHZx/33Of+1zk98r+KP1U+vfoIM3f4vE8HaCfq8P0c6Q5VD9b9jOx+Ym1DtrP1cH66de525l8OZ//duUF2DUyU9/raRccwWmN3dJYZvEbv1JvXNaiPL0EzZdprRdItK1XDt04g3EPeFPKTyUhY01gislCDdUemj9xmFfx5hsjt4xZTURxQjmx4Y1J08HHcHhgg0naVigcjPNtUFshUquKXs04xnTPpOlVpxi2xyQta4aHcE1DhkuLhm1Mhi9bGGmhGuqaMLxEhYM2DGJBjKg6tRY4GRnd8INhh1wvSBLOvHCH7TSMH6lRmEZ3u/JJc6wGxRwJ3K6VWp95oaly6AALBxGg3p9Lmerg4sAjCVcovesNOcDJJLIDnvRUkbLpreHjI2DNi8msuEbNCTYmHm5kyHCsVlDxGhXxduoSZYLBH7LRoUp1H3Tl5oVbBmvYWGy2gHQMVMbEyKPCRGeN9sSbSPFSQEZqPO1k1OoV1VzEwdC4/Asp9nB2MRlTPsI0A4KMRNuBUU6KF5ZQS0nHZHrvpNVB0zwsAaqnDwSGLK7UpoaU0NHDGXgYQwZrlto7+9UeKW1fqq9FYjr9ew0zhmzlaOLy2HGwcFOktIwspsYI0QO/c6IbANJ+62zjWvru2NcqeUO62YGbHfhQ7cDv6AP1t3/7t/8ZHZ4/VQfnz9BPnv//z3nOcz5K8nsffvjh3yf512T3IfojZX+EfjL9Qh2SP0yHaX4qzd/i8bxpP6wD9HMQxR8W7wWIDtP8+se2h5n79+HxUFG3M3OPF1Jj5o6veZkZmVmkM2Pmxdhp/sU0feur622nEMbFGgrsvcNQN/TgbKjeVJH6x4AoLE/KLgN+YhiUVR1kioBptTJVjjUDckIbFBZnhbEtDIqRJuWOjbDUGTa+2rU/4bMBeE2BJSzUZLoGReQ2H1OhaBgcPwVkqGlQD7lRrapg1xyxh6Je8jAQ8pJozoCUTQ3q8tSbKE29hL/ZiqvLdeGRcrrLht8uOsnVBax6gCXRwSBPTnUxwUYc6wzxRAgkNEpr4iwraNgh34vadJS7+TmBoXtSdm4xhdwVQ2cNucZ1QEvBCIWH7FA8LTEb6BAid0jKwphiUCiaTDRCxRAe1bwBhQP4WGlMHrBsY8ooTX4qSF80XCDtrHnzGoBgpfIVYhSER0JOGx2KFYaX8pgpaF4DRklmykgzQvcHXgpZe/kpDqKISk9rx2wpFkMWgh2yQ233q36eYHK7ez3t3EmPOxFmvA79mcxbENYq+nA5QMUW1lp25WMv/05hvi+QQuXdjDc78LtwB24ueTsM/k7aCn4SrZ9A/wX91Jlf3UA+Els/ef69Ojjb14H4I/XTaH4/+sNl8zvSHKQ/TAdma/0kmkM0P51GOEzj8/dOI89T/DmZ+cB6gO09PMXwW5qDBrtKEzuV05yON641GcJfxeA26JWQfPtL9JLmhaH3n6LCNdq3Jm4j/MKIbsLbrMRKcc0ZmBRDXZYQNjE0/lKY9RryMAnzzUWKqS5oQg1av2PlXRyXMqJeiM+wr8Kvyy520O3M9BPX6AFLL3XFPU8a0WAvICWHlw2PatNHrVLBORJYTFcEQybui2pb2tcvog9n8leq3K17H+SJqhE21nk2EZHci8GIBJenf8cq23P3grKyRjGi25DRc/sDpXuNP8wzUkOVFLtcxmGPtRLEq8xQLmhstcItI6XhSLnjY5gdouNIqAWG3mfCiqicisRJq9gBhOjCNhRqHVulHYmYYGztQq4icy/39VBBuPuZNbjoyoHY/tSueZo7/UkhK7b1NFicutcw5G8OHPnAgUbsPAnD9WoNzzun07rUp6PdG2UOcYbMraJJ8gSmYnwSxA6Z8WQ2fffxa+35ZNa8qXWzAzc78KHdgd9RB+r5hwk/S4fnj9Zh+V+T5ifQv0/279WhmZ9Of6Q0P4n+PdL8lPmF0i/UQZu/V5rfl8bnf9ryfP1kmoP183XAfljCARrdh2v+2jz//nTm/h2oL8Xt7mUWDpaZkVmCj2zEaYBlFidTX9v+ItdX99SZaWZmaZzOwc48jxM7iF4MYaoMattmkO+AtLpziNvQ0JhMnZIYj0KJFRFfvRDHyvMRRqa1opvWXJnzuhUPryW0ARJ1rrXOY8OR9odidPsYU/CpbVFtJ1UBMYZdOJwdrIVuHb6cqWRVh4fVWqvF3aRx5txAGeC8LWXOrg0ZujRNwHkaEA7LQyNgq4CVr0QZ7Vsb8rDdml5Da2pre6WEQNUS5KjSmU4cmQSosIDaDu9gj0RUd2JY4TaC37PFLM2ODblVBS+CESzUCg9hJYxpL9RscRGyw+jQmBEaY2tDG4tZwL70AAAQAElEQVSTQhNDUjqNKC4tUD0l0MGkSylaOMEJTSylQZHUQLQ0o4Azneub8CSRVUjHCIDmrI9djMvGnZGi4KExu6Zs9TEr6urkdV855CFDQfDS8Nf7qGB9GqDKGVtdgMobwt19j8CF2AbFR7co5oqV2+iHTGtd6tt02+q0LNtTZ9qLvlzBEe3EmVaEM4E7Qpqovw3uyL0h3OzAzQ7cgzvwO+JA/Z3f+Z3/X36tQwfoj37+85//+6X9k2gdlD9SB2N+Av3hsvvXOTgk+8DMQVlxfH7FA/3wgw8+yKH5uQ899NCzH3jgAf4g4rPQ+on0sxXD59c8HvRB5g43tDnolk7Bz9R3aANTg2Nm6kWjA1dmccARYkjmjuN3DJ1ZueAXRXn9vS3TcV4CyrEN1jYA/qpXLvjJy4X5G+awattDF7ITmeVnaK2CMpN3eGTKlynIPbOcjAx6bK38FMicmcrTfm1h4cTKz1LCyhBXRqZwOhp/7kumQF0nSvCxG1fcaGs727CiXhvzdjHlgxnSsHO1JjmZuaAiz6qZOS1tk64zxSogrWqMgEb9TCHVBSonZhOeqQDuVJxryAFCMhWojmvRlCFI1H1NDnjQ2qWJS4m3WyGvZgcb9lQk1kYEvzX2KmN1DsmdMaru5GWCj+kxOzaCjexHRZhJtsKZueX0NElsQytPVP2LC2MqMiZjyJ5dZjHLh1VWjTkzWEkaUoIxNChg2W0Nx/EqA6tkSIGhpyk1vS0rFou11R0LTQYTka2LTvPK3+0k6IgNhQtR+gRS0dxsjJoFC1EKStIWK6iMGhW6bu8Sra+ZxzxI0y+kA0zC/CowFdiGh9SV2jg/5ITXpNWe4VOl5+9+Yc7Wv3xby38q95u13+zA77odeMofqF/2spf9WR2W/WscOhx/uA7JL9Dht38tg4MxB2T/gcI+JCvOHy58FppDsvSzFOMPGz5Dh+enC3vo/vvvf0h266fJRx6URvjyi8zz33uZelnoBJKZGycz/eHKzA0D0BfpwQdrycw2zcmsug1mHuOntTJzy+scvwIPJ92MUDceNDl+AXgAKGlX4Y2ra9zsYkVozpitX0qmTSxTBdRxWS96unqdz0mmIibQU1Cr+MWmjONyM7UvImZKz1yZCg8tJyW83OWuXYtyvVEgijlUpoAeCWBLZybWJoI2uw3XjOJhJ3YSXdZAHSUvCIQS4aSQGxhRDRgJYZku6EOdLQ1DuHOGGMSlw01Bae2MxqUrrq4awqCQI3PtxMvPqJ8wR8iKi20s+NjC+/XlxKY+fP4ITVzmbsmZN2PDXLo9O5Ak+9V1NLSicBuyQJGQjaR1qA2JP2BpYxv8Wdi9aaXypmz7VXMPRSYpMGHF1tLWWEabEG1UPKafaC3A+6fPaRwaVQaMk92pdUBNDYjU7MO6x1T2kBhMRoaSgesYvp1tcIzhYkgcVquguhz1VJXNkS1IK96RmFjcfcuZgl4LrvakXKVI7zip2vJtTWuMjyv+4VaQ0MnnNAmNr3ZjN/pmB2524HfcDjylD9TzMP0Rz3nOc/j7orc/WPjMZz7zw3TI5lc6+DWOD9Nh2T+Bln4+MR28/QcOdZDmsM3/+ZC/xcNaHOz+aTQ/neagzeEbzV+Z91Bm8vdQbx8GH2TkCdd4vsM5F28MfcrBP18tIk4CcKlxAp9xl2933iB6yZlkWxYvCijWMtCC/aZpu7lJXEJ8ir3Jsy0cmtTsCqrjEGfdXoKwTA4FGER1zJGprvDwnxXKJEN4hQ9jRSImJWjKUi5WVH6sTRmQpUBRCPZBJshxwbjergNDwwzVoXT6lCTMKjMy6EVImywkQ01DpgaZvKgxVTqKFG4qac1FwHS8QTtC1SFZUQRncrY1CxvEhM8dFhKeCrjWGlsTTfZQ3FVl08veaw7Ag+wxYMVH5eCVCFPVsKyzgocA9JqDraraIH9OcNkMUWPWiNly83Mi1CpztzSFoR1pdkcc1lD4zhN00vdYXpj7hGp3TBZ3wMAyjMWeK9H9TaPpvMT2PmDgpXG8knH0h1Bk26+Y8Qxm8Kh6ctRNtAaXsfRe76j8SRgLAxM/YSQeUgjWKglnBbChop+I5JK02gu8mcyzcPbLH1HPQTFHqW3cPsYzV5/I2LBmnSY1fnf6yalyd3PesG924GYHnqQdeEofqHUgfqZ+It1/WBD9XPnPm4dm/1qHDs8crvkdaf+BQx2YfZiW7p9e89NqhEPzqn2oFs+YfmrN/yGR351+2rr3vOgz9dLRtzP2GlvtzOKsWNtrXtutTzmZ81u9A1NnXl5/UhZFDYn69mbADn2fW4uqehoj2o+lbdjOlyWCRvWzOYpWV7I6UwVE7JYIISkJN5aQsjIZKSxHHU+qSmBYGrXjMywIEnr7kc2LsKIRlHQsiMTeCoxoHbQRmQ1kJJCG03sELOasKII6WCh32GBs0ICGQVha3aEhQ105dmUe+gRHZIgy5xJDn7+UCgaLGSAWIMc07LZDGoxID0t5NbKRvW9EJypeWRUrO1U7LKEmL6W2vmRjCtcnViMdokAuCHdK187MyMyJnlPKPQcLG7r3a2YGsyKVU2OKiUipFyZDvew1VkioTszmdTY8MQ6tm2ljr1HWmlDIIUfrDs3h2tJBEy1TA/YmXWfHnYOrQ3l0bnRrfkSVYi8ghxq2lLprzE9XRRVzqgcxqncMryIgWGjQkhobI16IRxYyTjAHPgiDplH3VntapsCQ7tXJ3DrLWvG2W2/EC8AWORqe/Aht3ozdjrhutbhpNztwswP3zg48pQ/U87DLgRfpv4njYR20W/gJtH/dQxgcfrXDB2UdkDlA8zvR+M9WLfLhIuZ2DlzJM/l1j6ymc0Z9+8n13UQjdjRg94ELW1C0PrXxW5qDRhq/jr6M3+twDb9kbdVw+Oo+OBVfxwvhU0C++ppyqQ3vdC28vZRQOzuN5iQJwmaHsyL4M1RKwVkuQjbpmTImcaoIgqEmQF2G37W6vzbnoDysrSCOhHo6dFhBkWGl0GkHj54rqtV8FSmEEb8ieJtMqA464UoTCreZtmMAXMuOmKf1lj4zzkNcR3y5KpOajc9QOsDBaq156vec4rhrxdKhGo5QVIWAMEszCtTasMJt8MP8BRmkO1KD6soQqpGQ/OnIMsbQv6qCjRDTirUa5gvpUBM6c+UY43rbRneYrLJrJAbGCrARcvcokfIYueZCKqtszU9izaxRTH3uNUZm8bBNmYbreKg4sb2KMMWG7ycRrrij0x/yXWvMfQaXjdKu0yNUB2NENVxZynREpjvXawOujEFU9evaGAW6k4kxC8k0jbwdUsJQ5JK+hTZjJ56B9qAs5tC+otga1o2tiJ73Smb0btXCCFnMJchahfSVyFRXAL6UHK3f4/mhJzwXTTYuQi/lrnSOdYPd7MDNDnxwd+AJV9ez+4Rzf1sTX/ayl33yAw888AwOvToMP1c/ifZPqHXw7QMxB2UOzD44i2utOL+6wf/x8Bk6ID9d+EPC+DUO/tYOfj/6aRN7pmo7H18Xu+2Vv1zni0741sE3R0Zmajz2U84xevTuhnvMvMLjqxqBcqp5WTRGfBVw5BSbPi8hm82Z2i+eaTveAy8gvz/WPVpscvTyC3NCDUDKffgQYFNrptSSaRjf2z94v2kAlVLHmlXlqRcwJhbW5MdsQxqRcmc+TSseqK4cRWTqqYScWLurF3goPw7NdY0w+0IGA0I6S2FchLXIDUL2Y2+r3/UPnysnFp9DRlkawb3/stUzdZ2ayLCLYikgTCEMXZPutuBkIUiGxow61CoQKUBCTkSQh5ep2nNx+OEmy10x8QeLkx/hIUKaCB4xNMIs4YaHAQtdUqjGMZlTaQlFYC5Z5SvXvKHZBh8kIhLZQmTMrnrqkxCZdrQfFS4vAs1eDFtij1BLeQgOksIUM4oJFvKiWoXDD8CcJ9yGOAR1D7gGxZjLoTkQVUjrGkIyMlNaXfd5WnLo8tRhRchQPNRkKTdAohpzRXSZqi0fQ+AIZ3iM2UDKnLnlqO4eCeVOeFGjbNOwbQjDlqI3hH2FkOFL0jzz9opdycblsQbHBPO8ZCQoVyad05PpnhGqFVJBa202swEiqy3fE0jPrh25T3PlzU+o54bcqJsdeIrtwHZIfIqtOz7t0z7t1rve9a7feOyxx951Wy0zdT6+/2kcjnUA7oMymj9oyAGa339uH9sHaXGfxv9CXJr/nTgHan4/mj90qJK5fTVmbmZk9ov2uGuZO+cY2b3MO3OanblzM+9sdx468zxfi4/oEJrv+O0tErHFQo2YlDtcZH0J4Du4DGDkoQVnFwTjBdP52/ocEFM9Jeoo/5/eOETJdxp1NioMAhJxTg8OHEcUKSVqKlcvKkMXpk3D4mJoguoTlJJPBAnVEdFjDeHmmuLZ0fWZKx0baZTlgCoo5pyYbUw9lcLm6wVbCHniqBsH1GWrEFZJzggc9qtQKNlmMCfxTGEy1LeYjQbQ+kxkpGB91o8FhakuHFkwpNwpiygqXwT1smEhBiKsGMBEVc/c7coRqO490MXuYfJaKof7D8IhU8vWqsHJBB3yKTQ0dFesC0I1Y48bmlhmeYHfJnYsq+SGge0lFI3YUoNEzRnV8MiuOElIoeCw2HV0zNzG11sRNFLRGy9t5QELY0EjIFHHswxHx7SthKQEW+vW/vf8XnNRFUxJRyIyUyJ+ZIDWNZTdKaUZwUWTsseNk3vsRIRYiSiz+hnbnIpeNh4oKqEeWnLwXYOtU32EDN/OCEyLrbk+hYM2ZgT7IGP1YCONrbYwJpfq/vhjj/O3R+ndM56y7+W+lht9swO/G3fgKf3gfvInf/K3vPOd73zz+973Pg7W79WhKXWgfqZ+Ys3vUX+4fmrN703zhww5VPO3djyow/P9kgdaMhP7fmn2gm88i/xUvQuficYUvzRGoHnYyJ18OMhlvFP8Mm7zWp/jgfnlgcHV9svBL06B6xsl+g3RWvFDb7xen/aoiYHAxUeonzZAtQQI+Hr9YgrldSzF2cgzb75B8dAXpGvMIn09wA2Rg49GbHuodchsqsygRPvRrQNoBdW9RsLYXt12fdqPuY+D64ZkGZGpAsOOh+0aBQMoExWpf7b7mLHtSajJ3eZ2AE81/d5XcMsDF9+duGraFi5a2BUuVzYGV4F2NPA0zC5MHYdLQPe11TVUkOxQYS57SGuDo1rFDRWgsTJlmFZe7wCocnxR2BKKukBxhqCQL1aENIcjY+IVxhWAFD9m65JEkFBuzIaPxIYdK1Ex1DbUhjKsFVDPmSvUWxvTLw2aQcMKx7DAWCc61MCQZUaHhjIwRsiY9dm5iQlUJMgaZcjunopqjiQKlvKxUw5ymiBMPcSqiBx1ZpsTK0I0ZlMQS/s/FNFM8iYmX456+TXKdV+8bdETm8q0y4brcJybXsWQXdMMPT5aZQqQDCkIMgMdanzWx3SGfLrjGC1VLIrWrLjb1u+gu8274X8Qd+Cm9M0OXHcHeICvAUynwwAAEABJREFUy71neH//W77lz3/bt33bF33P93zPfzXG7U/UT6o/8W1v+61P/JVfefSPvfa1P//Rr3nNTz/8qlf9y/v/xb/48bhM/uW//Bcpue8nfuJVD0ie9pM/+RNPf/Wrf/IZU54OJrlfnFxryL+q5hY75V3ldwyNnJvvFIdziuEjp7HGXveLr9Obs7/sl1fC4WWg28wbREpk9zatt7RZR+pdv/nr8abXvCoenYL9pp95VViE2UeDoV/zE8X/mZ9wDvFHZ+zRGXsTMWH2peEgjzp/qb3GlAPnIDP+6BLbasxaHXuUuSefGo8SX3ywTYQ/Kv6jcCSPymfNFf8JX/ujc85HiYmzxbAX7NHJqzjXpnzVxj/ElNPzVUxcapmrHMXfhAjrvEcdm7wZI/dN65zgkuZ2rnnKb/xX/tWr4+1vflM8/v7H+iwVdYBIK30Ugg9MeylPR5UIf56IjgATMHWo5bQVM48KMbGUI1yHMxk1p0/CQ4RhjhixxWQ5LK1TksaKygiTA+bENuIQ2h274jXiIx3PWSYbmPrUZx5Cw/yKDgALFvvyvne/M37jDa/XZ+Un9Tzo/um+seePWuPv8qjuA7EScO5p6UcnvzWctvd7WVxiCHEEG2n70cM8zPGq/Rn1PK/yWs3zZ6b8Ny15j8I7xF51psarVKfk0Zn7Kz/7U8GexPwceLOehGHcfjze+cafj7f/wqvjbVOw3/46/J+Kt0njv+0Xfsqct0s3r7Xj5hUH/B2v/+m4/b731goPa647XoG7H9/7nvc+8xu/8Rs//e4zbzJuduBmB347d+Apc6D+hm/4hv/gRS960Xd+4r/5//qpr/nbX/NNn/e5f/Vr/sPP/qy//Oc/9VM+8ZP+zP/n//z//NN/6v4//Sf/H/Gn/9SfjD/9J5Fp2582caQxbLh/SnFscGxr1Wi9xcDEPcdZsY0/ufhI12vtuak5xT458m1Ln60LLtk42DPPfNnMh3gu+dJ/629+ZWwvq8N3/sHp00BECFcPWmsw/BbhP/+//g/xLX/pk+JbPufPhDU28jnC0Bdk5Ylzmtd8559wiV3JVz04m5CPnOJ361OjRbmnazj1t/nF/UvkoS+TO8XJmxzvyeIf5lnwjbdgvY5zaz3wyZmy4v/RJ8U/+LxPi+95yV+KV7/ie+Ltb/2V/hRY5xw5MMb2OSm0/LZDDbuYctQ5Yg5nHSI6qPBT51AEHB1uxR/TtmIQ/5SXyiXEj8DTBh9xrKEIeoJTgQzbWDZqKFA55a7jCXNyQP2z3I36+GPvj7e+7ufin37rfxkv+6LPjm990Z/TMzPv7em9PHefmrPel8au0nfLv1DrzBqpedUaL9T4JF3rGZk1+Gy9+bWv2fbqyTJuv/fd8TP/3ZfEj3/Vp5R85dTtP0H9qr/9WfGet/zycZnzM3IE78579E1v+piXfOnf+LbnPfzs8byHn/PE5Lknuc+9pM5l+HXmPZ3jsvXezRwrd7VPa69zrzbrPvgn+7DXefxjP+b/+NZ/59/+pH/y4he/+Kvv7g7dsG924PwO3HcevrfQP/+pn/qDX/WVL/3Gb/37//2n/fN/9s/+4Jve9MbnPfbYY+G3ll6gvCgtBkJN32rgsoy3jY/wE1mwlINsefLpSq8fh2EATFldaky4lAuV6RHyxJjLc4ApOBWvdXnVwSZ9B8qqtUy7VfMP62hQJM8p3Z3Q/ElfQ54ffP1pnf1m4Mhe55iQ0Nm16MZkGjz1AV1DAfUL17PlnQSNe1AFxdRlRG1lO7E3qBdggVy3cQ/Ft+mhfMbN3QxtUduqAwcBwkXjr2LMw46euCrq7sH7QrGdfrROkk0Fk4GC3Bob2fzNANV0ysHaPhuKqwNdEOMaZgrxoWfuN974+vi5/+Ufxg989RfocP3n41/c+vvx/ve8248ZHGRJwZ2iWrKGr1eG+ylTh+SiKYqBTFOq+0R1PeGPAkba0uH1UD9mq4zMnL60edJCaoRTliCVxLflwZ7CaM1SmGvY1KCgxu7rdVYk422/8sb4sW/8ivjWz/2U+Mf/7d+OX3rVP4t3vPVXay4Kd/KmK3NzbUziGprQ4SaYq6HXuPIFX9q71gUCBdagbKBtTy8kLIC4vY4NFda2a7Q/9VRNOa8vI018qmOuQNYtdcTbWwOy1TtivX55XbgmMagtdeynReSfy3WSYtt+8OcTNaEgh+40rDX5gwX6ZCmF7KHHY2x2fYDL1yMn/LYEXxml5F/sa32ip9fK9yw4JRBs5AIPsGUlCtveRbLX3rU3bCm6mBVegAt5xdCYb33Lrz3vn/xP/+T//s3f9Pc+/6N//+/7zc///M/974Tf9JsdeMI7cE8fqL/u677uL/yhP/jxr33FK37437o9bt9/4Sr9gPcDqYdI/QIHwDwMCRy+sDrNMRwCitN5qBcXyLJhGAgouegprodNfInh6luNSP3naFv74Hi7ymON7Z5q5mj+xpsAsY0/MXybqou9ivEFaH+jClAP1g7G3qBjttWGM+FdTYLXqULqe2xa/aV3NkY+MrlWIqrrVSOvY9LqF5bAfrBm+BeCSqeThzZHRvsyw+vGQJow7XY9B5gErK9Hrg85YNirGNOw1V8mbbP1mmdbeVw8yv7JAI6EBtbm9aiYXNL01nQ/ZBFrQFRSowZxASKCtdrUoLq//ku/EK/8+i+XfFn9p/qo1odJsTQdo0pETZCJbqz4PfrdTpwwohzYHTckJ4VLRSYZoGgjIVBzxqFpqfZhshKczERZCl98JWSWL9Mc30dZhcpQz1w9VamuyLGzH2953b+Kl7/kc+LHH/n78e7f/PVwo/ihhtF94HO7e9M6mXOiVl1L67DvYeUb6C0450Scoe8JCrLmUPNnSvrCboOdivIOhVkg2OS5ZvutZ6yVOdNpe1sDODXRyKwxFYjFlAmue+t6Doo247KC+pu7xM0Xofdb5tV9KzJpp/6EgzkUc33p8B9OzH3riE+uTQ8TkEpJ98HiEWfrAVnsmFiAIXFfDGOKrEXipJ3EnLpQHB4xK8XWhrDNwVj8xSRyQRzX4NoXopcA4nfkNG9bM//da9yX9+XIvP/xd73znU/7B9/6Dz7t3/p//5v/S6fe6JsduNsduNcO1Nv6v/Zrv/Yz/+7f+bq/94Y3/PL/4f7773/fuD1qrcnDsj4lbYPPdEPyh4QvPXyZ0do0ABnEpY69iegZmfRwkVATQH18a0H6VgrqIRs2cdH3FxOYBJ7UEWdOyWm+eXNwngsKkF65jgn2WtCI6lmhJRtfNvgm01fJsMnQDhqiMPUowqbqwDE5jse8rOlscwqfkKzZZ55rngR9PRObiksLuPidisaPpTEn+cQW2ObKXW2C5KAvE/iu6SFi5QMRDzXb7cjfemMiqNdGNSZSm60FbZ1raodc5BwPDlzWtj0zkBElqEdoUK/5Y2/G5EJFqCHX3TENrq3Mxx+Ln/iR74of+s/+k3jvu95pSpg/QiwRJuSbNspRBIs4ZSbojxAYfmZZHEZFd51CMMkerrgPhXGpxVN8Fs8UQljkoWKKyNIsQ7UmR9YEpJouFqlCQmlBU0qbWi8eqLIxIc96mRRhpoi3vv7n49ZXfm7wO+hmK1S6DXksXOrQqXkA5FB/wzt/A0RQNzwx28LWvmFwNmdhgF/icl0ONWfNn9hUpmkPrVeagTND57VeKcxrXAM2MdeUj73dFTuXDOKq15KcrBsnquvJZ2/lVlyGII3qJE0H03PZUKz7qQ8uTB3rKAI9Z6Pybc45bGsYi9+UXpxDDFtACfhSdNdffLCmNmx/OlPpQw1zignTlmqOTPdT32uboD/PnT8xJzGc+uKpE4n1mqEhZ/fb7PODczrUhafvdU17jHz8scefNuI2f7PX4/qh/vjxH//xP/jH//i/8bOTcaNuduCudqAOqXeV8qEh/zf/zTd/xTve8fbnZubtxx9//Om3b99+0N9+fuBOH5K5poat9VSpBzbSdmLAl6bWUFB9f2aFEyZmzSABhifT63ACDiBBbLR8am7zCKfWDMnbOzwvcIdsgTtftbZ5HNkHauJZq7h6wCU3aAa0VGrIn0qAHMWa17h9OeqUubAs5lFa5atEd/LAvd4JUgNz+/ICgAR4RjpErTVMmheCIRLK8c2IYF5cdJw0MGoq1WXWMHgQWEHZ1DqQDeiypxalunz2xHUK8biWxHYcQ1GlaNxrkW9AQ8dkbi81YzOXtVKLa/L6Jo4yj0REwMEHQwQyn/Pxpwh2ueluClylmHbDMMDRq2hdr/kffyh+8Gu+0L/+UevXD8VUOFNFnFN6CKvUaRmGMCKTHEWXz02mCREozRO0wSDBJ05QbkhziT6Ey47Z7CsflxlSsSwnMjPAgpG6GWoaqC1MjnvKBoILDTBTnhyNuCVZqubM+LXXvzYeeelfie13g8UP1YoLbSb2/sDT2movJ7mxpja36xGf1ADb/M0It3bZLAAuDL3JNkEhp+sABUMf5CSPWM+FbQGYPEywrjVhlm4h1tcIl3ivGRwMorXJx6Gvq+PMQw1kZXacWsY3wF5seMRmnlIInGKslblW3LbAXhvXQa516LtBwjqlDKMRpYQBG8ULNeaQ2gE7ZwbyPPlO7XkObHgTmPT9M9jAjLdquHXjXq+cfp63+GYoSGfOiTUXeEKY0dfZGCkOaGhM5tm+xtumXl0/h+qH3v/Y+5/5+GO3H3r/+9//rDf88i9/+Cd/8if947O1bsCbHbhiB+7JA/Wn/Lk/931vffObP+qBBx5497h9+4HD+nmQ+qEgwBcTPnhgAErAeaCNexCoblzaHf4SaxNO237Ap2OlHHVKhx9IgepVbgbAqREEEHAz5iCMODwj8q0ZxDUurQ4SrhMR4OSFGusiTiqCTcwcxde9wIWDRrCRtmNxFpPwJuDMAdd6Rrb58CFJTxV8acmtviQtZthWQq+9gPrSFxyuYSOYOuAzp41QE0BY1rELBzBXBpwJyVO/AAhTB5ZyZ02e1N4+gFMXLtoRHBta+2GiCaImvuXIJ03qME3HiZHWsvnTmOqQy7403nkQeg70hsuAixxwOWAKH7pgShnb1giRwIif+cc/FD/wNV8Qj73vvXoHD1HnUVOfVR+fm6oCmIhM8bRlGoecwhjl+d5H7FMJFxxSQtWzzIhdK178NloHk2hIiVbDPZRVvTCKAONtNUQAI7mwhCZUiAKNbeA0MjN+7Zd/Ib7ny/6jeMsv/Iz53JoZLp9Ry0PtktNUQP3AX0JFAhBJ+1v+yUjY0GbY22o2rLV6bRU9jipfQJPLOz9O8kqldpMdJmij0aPWnh4B+EJQpG3X2sCMSV3oPTfUqy7QcWVvGoPJhF3WoXSs17xhMxcfE93cXgdrc14HW2/Eq42mt95u6rk0FiGcOaVMnVAvB1ifaKkZQG18TYLvRFG2LlB9h8Xr2Hx22z3qhddmz+ViFEWOWfbgE0IM9LAAPbchJag3q8orACa14RH33R780C7i8cdvP8bUSz8AABAASURBVPjP/9n/+vFf9VVf9dIl/tQ3b67gg74D99yB+uu//us/7Z/+0//5T9y+PR587LHHnrHvwPHTX3hG8CBKyVCXwZcUWNCUo15fFPgSUQ7++o1irjh06qCDBAKIgYiub86Ch1q7KwcbvLVoW41QfdcBlMCzLxz+tj4FwI1Nniiy6nKwO2ZQgPl2ioOpMqhNNl/8ngsMwd++nAxU2kI1gG/jisFrUw2vaUlos+O9H427JHkTmIqlOQTfhjjWPTRRfl/DnhSVJg7riW6qoR4VjLA2ENVkU2tba6EeFbL2oLrWDNgdxBZ2mFO+60nTm9oarMUYQ8sM4E4zvOaottbFPp33wn4ozZy5TrmH3vBhvgMjXvOPfjB+8Kv3Q3VFK9FprEPzYvunuEXQqoVo7qGYTuMalaMOZyhaNEdlKqCRD/WQVpr4MtS5PWCx5cAlD7TsUMtMppEFjiImPVWhxRG16gtkPWJp6hGZipfjUWAYGRG/+aZfipe/+HPira+b//VYmIKThwKQnvPJUvrEcFRbgKyF4LCGBaqFTWCqylOqqBrVN0P27GxaJRfg3JW32qJcGp88K5FcV/y1OyZAYY3b8rwfHXNAg69bmt61zNFAPjeYGGKucOw7CslnSK4h/LplRPW6a5CnxAs15lwKXfjzMuYSUKpt6b5OmVf2A0811C/wm9MxfPZsLqn4CtpvXWhwTayJHMdjaeIu3vrR2eGVM21qTZPyzjvUxmmCKm38E9yJ4qm7Dv9iha0U+wzk4m8igvrutqPamFJbzPn6aI5x3+3bjz/4/ve9/9mv+JEf/rN7/Ma62YE778A9d6D+2Z/92T/5vve97zn6fPNuqo98jbqaNqbmofKDJr8fJr4QwKxJ0ZOjsCx1jClTCYxobnQjOG2llzWx9q3BkGJUHQXUWYIezxmQapr1JFhpWOd3XINgZVWXG+Ehrm5KUi9qGyd5m7sZKgkXETZV1ZDvPRaFNcr1KaQ5gjcfuy7alnH45c0RAJnuqqhZk0YwV8xmugbWYY4GdXN8z+WoT/Z5RS6Rta5zGFSbmEW2uteOjx0aVppcQhZwrhmdYQiXlHIYFVTHMt72BsjwdUjTu35rsIOcCTTkOppAvVKmYVwIPESm19l60nBj3SMDDCtBfteQWV3AQvnpf/T926G69zIjTeWhDr3gU76n2vJS8RSKmjoUzBAmHTxNGeS4hmLyAjt1f9PxkF9S7FAbwlLnmgwZETUoLFzQiG5lCSpAaxQpmA8gQzNlRPtlVE6oZSR0y2/96hviO/+Tz4y3/mIfpsVTWLSlnwCixFZ80k4oYV8DXFNknOYYFwc9VVRiHJrzNsIMyVfJcmRjTOULO9TpAFpJKPPbwEGWGC6yUlab2CpeowBzGM7UYk2CxdIS27Anf+pVnVC2EOU3B+MUuEZip6zPG6UuiIhrObkbZbU3cBq9H3ZFVLe5Ds0hxjrw9XyslGDPggYJfSLkHCAttjGZDnXNtcQ5mzzESRrgdA25dZMENgYXISYYZbGtQd0+z2fbBjRsebMYfq9TYV82IfIQ9gfcooAxfVXoUJ333ffY63/p9Q/rB3z/ocM3w80OXGMH7rkD9S+89rUf8/jjjz2kz/bjfgA8yEPrM18PoI3l8qaP4iFBO6o8Hjz7Hox6wEVEqZpGawDjYcRbbfisY8MxJMandp4A8phb8LEr5hoirA87JNZOTCE91iASHCkdIILa5qgGNhjSlJChHp5Xhvp+bcqhDBzXsBO4HlwvYp831MhxkbLJg2eImGD8kK0enlcY3TgGAfQUcoGQ8FBLBJ+Ug2JOAyKoBwu2jsD0YJ9h1gvaak8fCMGFTgHfgwYJSA5rnzGuzaK4uwqoh2vE0ibfiGxqIZsvo33n40vWvcBdpfeg85jTovodkxlgrNF1AWwInpp4zLZCXZeUlkkr1eTyzo4HSsZP/6MfmIfq94hO0dDsk+Q9D7UMpq6o3R6k6YpHykCahZaP0p5ZiRHi6cgb1RQvYx8F7XHB8g8fPPmpGoq4sy4bGzamlYIRfuodwkZUk1bS297yaHz7X//3/LvThWsUrvHqTskLjLNgaNKodkm8gk9svLTkpQHNc7exq/gqd2m/JK/h031ufK13Dlvjl9p3kXhYxyV5B3hx+nm+dB13EdjWsdTf0u/GWPI3UwbfNZTpNesRwC1RvIyrx65xlr6AzetqSyhOY6t/YU1L4rY/Kto5FearIh9/7LGnP/rGN/5fFb3pNztwrR245w7Uv/j6133UuD3uu++B+x+rF976RGDrE69eV4cxxQ+H4mhkyFbfXj48MFCNK4DdQbmey1hVDmOy4Utt3ZwOTrQxa2GbFs9rEUanFuvAbiGOLWrYlqEe0UWimvMU2GDZ5mxA8Q5jc6RdewZXe7vQGRPVljW1bQiS7bzFF+oOrrCXY6CH5q7+xOB3gm04MzYVSFDbhgb2T8pLbtsO4Il4vxpjAol6IA1bAyDrpNgS11BMfft8tO3cZRDdS1nXy2ReJ0FxXU/axInhWlT4FDKu4VBTfnfqKe2wNh9WKeRAM6+nSWm5XsblLC2BQ/UPfPUXxvve/W5fsdfpDCbBEEkq2SdpeiF1WIXfVoiTQWMUS2oIi01GdLtoCVEnXvX8vpSbzpahnhL6JGIepOOAcFK5KWeX3/qVN8S3ff6/G7/+hteFgvHb01jbb8/M99ysT/ZWnK13FnziW3HZs+6KZ+Y6A5l6bti4m3GOdU1MNfxdI/q2Zp4F+XfTu0bn+Ptyc9pYtObFmwrz6mftZE2n87mAhoU2xsgxbt839JPqX37jG3+/ojf9ZgeutQP33IH6Pe9594M8IOP2bX3E1bfL0BPEgzukOUiAY/OqRiNOJC6BS7pxkW1PjS3TXVRrcsuY4xbQex1bsuXJoC4y2eF8cUJtZGisDkd0O9ua7KmutFM0NKfrkKfwhe5rh4wQVa56/6d16yVk3zXhIpCnttlkMARfARTumis4Nt9OuC2m/QvDLGaebPULlI5dCKzAmojd0hz8abfpuhPjs2KRD37Y45kARozrnJDYEdy76EbApAYigJDopji1jHkIcwSXAWYnwoEIK+A4adQBajo2Yq6GAy6fQp0Db5WVu9orB/uqGPE7CcsQ5zX6SfUP/Wf/cbz/Xe+QVx95DA62g3X2/Zi60lKRIRo6pddeeIhBBIlzTTR1Rebh2cScWUNaoXN97GsMPWtyDyz8MbPHEvmNN/1SfMcX/vt1mF7wD765roLZkuFyOaVfznyCketMII76E5zg+mnrVtxxvjsSYt72OLZ1ko5co1ZTra/LPzPXGcglzw0bdzPOsa6Jqcbpsi87rJ5+Fyn18kkIdmHsydxqL9gMRdPbP0Pp0KX6WOO+xx9//CHJ097+9t/6sEtzbgI3O3CyA/fcgTriPj7aOW5HrY2DDA+kXm619izFiDlkoOHJDDQ+Nnn2JzBVUKvz4CFwQ6C6D6HkgbfGRpqHbXGCLQ+OY4EzIYLdmDQQc8lcXt/TFNdzmmRGrafMIolDvucST72jvn7jIGsAnzxhHZfp2oSoh4DhQ20e/hZTQD2iiRE2V27b8JCYjZQttgZkE5u0/ddOhDdmPX242xesAzV0bby24WI7FQcxIcL77EAcmnEhawibOoK9Z3yGsBFiaKQ5Mec55RmeCVOR5po2LhsO5COp12u0eZ7IiGuzLqSQOYpjugZ1g63tPDnDT/+PPxg/9J9/cbz3nRyqNafKZu+PdE1ZSNkiCGe8KByQT1GycoKjMuVmWXMcjteYthnYksLwJHMvjYmmLrCeOhvL0LFff8Mvxnd98X8Qv/ZLr12iH2TTC2SOXgX2NeQ8/RqJ16VcZwJx1K9b8Unh3XG+lbBt7hOceq11nRJ3y79OzbvgPNHLvXTZJwXnM7Wt6CS84Rj+Xu/CK7ExSCdyRWh/l5zk4PLwo5GTGpo59RPq+9//3vc/jfCN3OzAdXagDq3XYX6oOP7JtF5g+s8thyn9oIHoo87hzqaeAh5WQxrkKlMdA1+ah0Ym9EoT5loCiTkAJuHVizLWg3jGPExQNvMi5IjiQGsm4iBlX8NmK0+uDzjkOZ9M4ZuSzbq8RkAJPPLIkRvUsz25YDJ14eoiwm/MOI5wclwbEAGXgEm5Q4O3hAtvQFq9roGIEyJ6zlBb4yseBBTvPlOjcdYB5usLNfHBZAV48/CxHVPA2uDFgRhrUKljUAAxg6phzSAcRWyauBdlzVG0XeaSe+wdbFSFqc81NHROm6OA6HHgCuhYqB3Kz5g/Px0QxrqQ2siZpLhChswXjEPtzQe7hqjUpSzV49c/fuTvvDje9863bzSmxmmNfZTzRS/yG0EjVGmtRwJ37l8fx7syW7IzTfQ7+AJWIVdZY/zVeC//0s/Z/wDi5H3Q1bqIO03WF3uWd2XwbMbvfPAOm/s7bcvucLmX3u/te7oZXUh63SM9/2Zs2Gb0w7lrE+ew0CZyPdXzma21WM9hXTMP/4T391kByZ905pugvzAKvhnviR24dxdx7x2ovVc8Sf3Jl+1ngkE2rzTMjScjASSE5ULhXIAZjs0AhwQeNlzjMJRnMiA+IgweppchHw6Uzus4nCAuwzHZ6gUpwfbUoribJ4saxGVSHlXfLAKVUv4cBdkiF5s42hO1I4B4F6O+42Qq1sq4HPSEAx5l4rQ1OPVU4XnE9f6gO4Atoa45Ky4bnPURsy1u98a4T43FJE21wRjGGBAB5Eu5t22teQ3OoV3HZi57QbjnJgZvwwkigMohjouQI4jLwi0RDwxQprH27WggT8q96zWXeRvzHijgfLE7Jkhe8L0fbgAIxBYFMKXcN1sG9U2X7TnEAMMFl3vtTs5VZK35p/+H749XfP1L4j3veNtkrpOUnTOyPQf2K6YS8rARme7YiB0NbaMRQbMff81kj+3WJK73hfsnaU7VKB7/B8Tv/fK/vP890wXfe+O+qR+CtfVOfQimumqKq5ZxVeyqmh37YO3nB7quXt+Tqa9a0+E50aRXcRXur5jYjYMZtH6fYK+8q2rXF4MzLgzkIR1Y13zAm1C6fuX0sJgK3Iw3O3DFDtxzB2q9sPx1lffd97jXvX7oAYg2hg2GYCPYPGBt47dNHjaHhsZ5wOwTAJRsGLaEPCk/35st/mYryJx68fpw088hdW2LK4oPCW3iO44hYc61nicTTm98tV1HAWsCiHzUlrsEWR9hpOMOa2AdXju2C2ipIhoXBmRbhtepmMzqsqlNHA3oFA0KheeyIVOY/Tg2wsiGwpMDNk0tKLy30Y3gtDfO9FcFzfcAEEcaPiLTdVkT67e/BQLYErM1B8osteVDMd4BHIn6oQY8hFrbugCmwKeE4xPj3tgkIAOO1F53BWSrn/7EBbrldE64DvQwIih8AY8PuOklFf/bj92KH/0vvnweqmuSuqqyaxKQ8vV9oKvHHsGWRGAjMRs2Uu4oNcfCawRKZcNApwDsEBZqZctQ338sVWjIFkapAAAQAElEQVRunLY4TN/6yhfFm3/+NeIvvRIW4LfRvNNaHM8neYFX1PN8T/J0l5W7YhnzZl6W+duHH9Z8xWZdETou/trEY9rqHda0BmT3d8k2zWYQlMx+nRrN4f0y0/zdupWcxlQbxUYn24nj/VXCSTi6rXhfyxYjeFhMR270zQ5cugP33IE66mkYmXk7aHyu9Uz4gIDW6zUSkKCkD3HgFmHEzZXdGNppHhTYCCc27uRAob5dDxFWDsSxOSCotUxo/UxiO1mGuqL+vgjWytqG8tQjNBCXKkIEULgRQOwobFJpw/KtiW8GjkQxrwUtd+uTx/xgXC+adc0QrvcfA94aw+4FqrQWI5YMcqXkFIQBhsDveewryNqwEblsCWpPVjHmLlCwfNdpQLpzZW590srHmaSpwjXlqBdH42ZjKAcluPZg8Y0xLOL9WHzXVw6Q68i23gAMXU+pMiZB1JhmHOrMQMc6NSaAYh3oLXbG6Dh6ux+qjc/enknZIHM2r5a9uDZPOQI5VP/Udqj+LedpRiKS2X2t2EOrIDrkoKX6GjGvElJO475G6hBEsE9J5VdkzPkLi7muX3v9z8f3/83Pj1/9uf9tBlCDIZQQhzbhA3bqXIdzmnMdn4u4qjbxS+tclTiTrkGZTN/nS/fmtM6pvxX5IBl3M9/dcD+g5fbNOTMhoTNwTbcGIBb6pIxraQrynW3NIFmnW+0LN17c7l2ja7cmTg2k7VVjl8TxBy1xbJ1/RMtb54qDE/r6PAKVcTPe7MCVO3DvHajnAyBVB+r+WOsTzqc8eKkZ04ANHrJDGSh0+2gweODWvR/wEXxpFFxypuu3gOtvQYwSapnnpKA8qRZwXt5oAlBsTwObeKgBSW0dnLiBzbAX1PJ6liT4oQYVGy3X/YItoL/ATNDAdbDoxtf6oosx+3RQy/SkFmGC1MOE54AcbCmWbwHveYghBNAIccS2B9+KOWzKhsMUV4Jt6UOfMTCbTbIT9WUsTD26tX24FvgzgELgWxOTM1XtCQ6y4DId814r5j0AlKx1LuAKqou1dAFdB1Tlgj2M2fxZMOhtmmj4eomFmkrUerBx0FOkDr1zAG1TGwGQzPT6lw759MawW5QyHn8s6lD9Uv2k+re8hD3Mz6TXJQ8tmUJjgtgy5ZKDGl4PngRAKrY9VD1h6qASrP4JNLYgr2Ct2zjzlK0qwcfhLb/4c/H9f+uvxaP/6idIXKTyC6gc25fAjm3rXvgOzOESeEaPaqsl+E55xBFRz3eCvXDshXXiLpErTCV1uXMsYuv6Q/xzPLA1tNkYCISWU3/iGyyj52T+GdYdL6tjeKsNV6nAB1k5W+AccQuWsVLWGpvNhEU9jJfAEUugazAHEt0WpzkOCVe3eW7o0mvOyucB6Rg4Qh1rhin+3iKAzKJWxG3UbXA9OBJsKXfTGOR5vpkj9/D9g7/tR/MNLoNwavT3hVwHNZ+qtmfoZrjZgTvtwH13InzI47eHPtr3abivDtTytjX4482A6ONOgIehH5rmEvaXMhwEIuIARgkPNjmuIchUD3LUiUlVX3Dma9clPUTANy4fO2Yzhr0ZsXEb2vQ0ek2hpnIalw5HIAr0VIMFoDjsA8oYAzh6yuZuhgJtjwh57kBdBxsh4D20wRCetmPMHTQB6lhnZb3WJmz8OSl+76ntJs54u2f15JDX8a5lf8ZtL4P5HZOjvkUb9gWDCui4NYNEXSdCCGEq/m7EsRFEjmh5ql9GOD1ocBHZVpOD7evD6Jg0fQhzDEciV+PSZ40F8W1ceeQj+0KKzX00Xm6Naz3ZrqMD7e3H61D9DS+N975dP6kWuQ/GxxLi8hnb5lINLwgdQkcUfwRv4UwmKBtfoOIjQDNVyxY+SDEGJAmHZlH8Ti4sIzMdych46+t+Nn7gq/96PPozrxKWEnWuWerYZ+wIhkrEobk2yCV8rvNcfS/OA8lTlhqLeWFO2MQR7FW2kmtwtUU+uFuCAlf1Q9JOXOFtLxTe8DP1t1jzxOEzfXqhxsRhD1EtW74M9YZ3PcHDeia2kTTnOXuFHSfvAujINkDZnMVY51/gO5rrdF3DcxwCSxkHpy9b/XTLZrAeFpyua5uhRXNsMQo13hpMst0bcOVsSrGeHBO8NXbHsLuG55s1wPE7hk8I8edDBnHwTTSBMcWMtZajkMabfrMD196Be+9AvX/w9X7Th1t9uxq/WOVtH3QFbUur+02osLtxWejOk7t9K8BnrgsvLAdEO9HOncOaQ/1JnVHlAm6eDBHUFXAXUL2x8mZMIPV5yNFyWaa/S/A37ukcMwB/muHEiFbhthC2Lx7VMqxBfaeBT4C55XodECYcx+JxsZE00S1n+p3b19pwa/Nnvu0ZWG3XmBzChxgAMQnrx11l4xJfA9Mm7rVNf1VK2d3FIYfAqnufGyO+yunazvHAkDUP+4DNdRywhcQ8k3J4VqBsN9bO/CxOm5y+hgmdVezVhQDJDU57qrEcqt/z9reFbyWD1gmFy0BitnUJTMUBvOIclCHtOlYyNRWGm6otU10eHCnmErB1ajemsPG36DD9g1/zhfHoa/jJdEcVgix17J11RM974lJO6mJcgXP1Bce8puhmrB1pX+fZogpe0k9rmHauxsTOrS1mzLl3O8xc7otTzy7IkX0QR739TW/YNGbpLY6xzYPTco7YsanPXTfTIJOyq7Pg8flq8rm6d7ufl0wXZ2tr4nP8c5ioAX7YHgACUzZ3ktq39jCJM47XZoe9zgYhtIBNEgrZQjjEN6CN8A8zCMdspnmYwIny/Bs2Ig+Hhy1wY9zswLkduPcO1Hx+eQDG7dSHOfxAhNqQrH3zUygi4PgwCFf3i0X6tDMPMVIPeQAiN9baX2yaQyGvy76diJkS3dqnvjEB6m1aMxjzgCehvnzmtIktmC4zGm+f+mD4FpHUa2kUMKhh2vDXlwh7oOjelazuwxaaQNffNKCk4zJrPhlzmu1tsc6l8HYvsU+l67PGLdYFpdf5Oi54mwuM3HM8Yufq+/pnwlS+FtdVkrF25C+mvMPUESbHBtqdCbYVai1z42Fva8NRTvNkbjwwBIrFwdimjdl6D9AT2lTPA7Da+LNcUJBc703s7TD3Dm/Wlr8h1zLWQ/V739F/pV5Nlv78UHj6rsihefrbNcAhOFg9RtRnDR4SahUbM4dLNFnhoSg9DZTFyN6njLe87ueCw/SbXsNPpgXcqQ+y7kTq+ORO1ag/h6fYFryG4eu8okBf9B1LndYgcWKYF/Jn7AJ+HWDmTnWdjMs5c3FTbbfWvofYsFjbNSefJbbMu7rnW9aJcVpU4SdS97TMqa+yd93P1hCofrGW9jCXgB+2yTKs+HQv3IM1Tg37Ii8pfjYaV2h71htbucQbZzJqojcMwjm5I+Fc0g32u3wH7vJA/SHYrVHfIJnzVz76c+0HQfPzogDbHhqcxqct99g3Mu/ICjFN1xonebjGMIoeoRqru9ox2ymmlBmZ866AIp5DmtqLwmzItodZvEtM16FtEEjN5hhfHdnqhj0szmaqBvviuAa5Guf6bV1jUDHypHw43zIA5LBGqWNXgnpsFy7H65DesKg2ywRx7uOFeuQU9Ti/MHL8jSw7ZqE1HwghbFyOOq7pS2n7DmgAR1xfvvtMBLevwTWlSW68MdM1rD7XB30V54m3YQamJxxXagK76ro7ovsKWcC67nO5olzZyZmlruSd4fSh+se+8aXxXv6eampRRM+8Ta+7E4d2bijqiGx0SgvSSAQJ2bq4oLWP5jgO1hm7TRRP/2GslMaMt8yfTL/pNf9S/jV7XpN3Fe2qGr3Uq/KvjKnAVfXP5irHeCe2b/A4XBa6DD9mX9/req0PmVonuNQpHP5sxAfWtrptaDL1KtpG60IPI2kXwoAHVjyhpZ6Waf/CfBeAuLR1jdYmylG36WFxDt9bC76YTmneuaWAbfzNcNpxX2ZsqiJcNk7SVBvL69CE6o3lzU+neytu9DV34N47UNf/KXEcHxiuhidAMmSn9Hoo8gtX+CEJDljEM57xjPi4j/u4+LiP//gS2/KtFwwf+XjF4H6cYvgtxhTDX+3mkUdskyX/Qkx1DjXkd50tH6xlqUWceufyN2zlT5sccq+UyW1O57RufNUd2+bWms9hnbPyGuPayUGM9Tpaq6bxEw2/67WmVnM3bM07qXmWI/45nPm69qrBkRXDBkOwkbVm4yt2GedwTVobvE2W66EmsvLbPp2H/DPYH/gD/5d46KGn18Nzx5EHcpL2R66AJVTA5SOH6le/8pH4sW/48jpUm9rHX5xZ3C8+/HnwtbnbsOrXOkYEMQmY1OHb4egQbcktxB9A3H8ynU34wPQ19+Thhx+Oj/mYjzkvH3sJfhn/Av6x5+te4K3znObIv2wdd4tfOe+6hhO752l9Wucy/JT3ZPgfu+6HbNdsfbJux4R9KNfHnBfmu8P6yHmiss612tRb/bZPtXmXrK+5cKZ89Ed/dNx///31bG7fEXKxD4/u8gCuuG0N6s66r36gl/Xjb0E3/WYH7rwD9+CBej4B/bn34Xm9EAU4QEPzq08+YbDtkG2AQZLx8To0PHLr++KW5JFbt6xvyUYeeeSW/R2X/8j3xSOKI7esb8UtYbdkbxrbckv5iHIm55FtjsJvidfz3HLsluvtvFrbLfFuOY5/S3XRU1S7+a4l/5b5FXdsw24519jGueVrurX55N0SD8Fumb5qPSIuckv6ltd1S3zxFLtlX/ZJrPi3imdO25O75Qqfe3/LNWbc9q2ZD7ba+CWPuI7s1s6T35rajs182bW25kwcvmK3tNaK39K9kYBLClPO5NwSrz8DjzCH/Vta7y5bjvJvNQf7IM3X5+YCrvkuw7wO5biueK0PfHCJsTnPzLslrNZ3S9fZHOkl/r3f+0i86EWf638R1QN0h5573M8g7nwmCU0T9KIcg+Pxx+PVr/zeeCWH6ne9Q/ShJzwjM2XPbpMhIw2NCMXL1s+k5eILjAgdyPGDthlyxF7cOo4Lm98fhN76Sz8fP/Cf/vW41q95bNet0munkP02pNPAlcMLX/jCeMmXvSS++b/+Jsk3f8DyTd+811ntb/6vr6q95+y8q7Bzsavqn4s9GTWeWN1v+ubKa71fc+EfKn+9P3e/lt6/1qx9t+++Hvmnstc77sk3xWX1T/HVX23qnfpg15GXfsVL43nPe96Z50rP3Ir63DCBNXT6DFesxkn/YKub+k/9Hbj3DtT+zyz6HJ++eATpdRmhl2cQswDKMDZ1nG96tVY64e3hGSrlyPLvofL9n5qJQZYMyXzZKgFHYlBa82pcO0hHeVkjSaLnTVEl7hrkdWkWOOCBIWMbRJFTPTKVpzVSlz+YBUtuhGBqxNmWCqvAFsPOzWsD1LZC2omTHIEENdnGwxcrLD3G0maOEa3YrocIriNoVFMM0zLjuuqItsPNWyjLHxPiy1qqQtVy2pYqTDbXo9TZ8YS7RkGibEbXapbrVTTqO3lEjzi4AwAAEABJREFUJhkS9TFjKLmoMCaOtZCuKVO9WRE1R7Pw4kKrXMFOE3fT8OUrtN97+Y4LkUloaJ/QlonVhx5HssQfeOCB+OzP/uz4K3/lry6HanGcvA4nmK61opq8QzILm+PqN2e7qVrv47fjpzhUf/1L4n3vfle4ddwOA4nbjkQ9A7OwrqPoxeFz0vFCyN9lZhmovIhf/+Vf8GH60Z/hDyA6tA9Nau27vFbZqbqx01GcyXdg4q0ctMNh+ou/+Ivjj/7RPypfeRq1Kxp3jhx1fETm1svfljbxzK4TkanPyykhLraiVL2O7tgR7/hFfco7+tyXqqkrtME6j5y95jm8MKf6PsAuDEtVrSqOucYU3QPaF+LIkQNymbB+Yq3LZkS6DlqfVakjTwC0E9HtMQIXu5ZY3NWGVD7XURLBvQ01dOXI2TrPAg610bsUt+vteNddEe5R+2veip/L65wIrivUmK9tue744HaW4RxG+Cyu7wBiluOyor7z4mI75Ykxbo9773ykdd30e3cH7r0PDH8Ykf2qZ3V/MtcPfJ1oFJvEITKCeyozT4zwwyRDvb5+VUdfdeHGkyyDWIa+kCRyq6fUjMvSvGIp17YH+DZqUJiUUI1E5EtF1BBbO6y5SKlgfeHJUo+Zw/QpO6Oml5KnkYDUQFNCdlQkuhn2QPZER9utJy5lqgfFrAW6ZjtpD1Sr0V6CI4X0WEiNhaXo+EjbRGS7Ijh+a/C2C+cysULr7wi7z1amaziqQSigrDCuO90JoaZY8VNrki+OoChKylO+xrCEGpGUDn+MNAZNVaVystI2TIri7TrMGR5DbUiKIWNDyyZGZunC4NZsIXZKOprRbbd0yizQUGrNXE9lbHtoRmqUaD9lqBdnPVQ//elPFy6ORncobJbWYL8HY9MxHeL0TxUhcxToBU1s3OZQ/Ui84u9+abzvPTpUE1dtXz0cpYTmzmCPMjL3a+MGylVE2ORmpnw5qjGt0IaQDN06aAr++hteF9/3VZ93/Mm0UgmXiIThmjYigFQ7rmpXcghGbIfpf4PDNMV6YuLIKYa/SnG2pS2hWl7VyyxeX3h93yxkmRtFdvfMyqtahbY9/Pmp+hVh5B7s2JC5zpWZ0Ye8zCRh+9ja0bDyL6636lfqxfzhNamI+tDcEfBja5mVswEyMuGYLE8zVqLt0yHzYr4yJq1ilZ4BFangkJ82j9dnyENmxaeamKoPmx46hkYAS0OqfOZHiI25H8UBOQr4IHXC2GCadSKohRA1R3EiWofaRXvNE0F95cjd+mV4E1hX79t5Luu6OF/lEyurxsmbe1MYV3w78775P5dr8Ebf7MAdduDeO1Dnfbw39amfH3QuQB7KAtx+awI8WTxptjXAa19uhr4opYFl1vs0IzI1bLwR8oJWbKww1g8wiwvlWNfrOGiVNzDj+GwWk0BFsSRy1GWoV7IMPchaS0ZiSICKJTi86IjQ9DMGL9TgIDLPdLGEnsQFbitzcVHUBQfScw1PpkCQTwSNj13LyMoQeIwVniI1HpEpPxBhqNhbNr5DJ5buitIM6qcQxU+5SAfkbh28ndXWklZXtcwSll6DPVlVM+XuWyRPvT8PKZaqiZGSne/tEhKOx2y5eFxL8WPkjE9/eoWumJB9Iaol39zWdmrQPrPGFMvry7AValVCgGy6Pwebi1Fz9qH6RS96UdShGrYECiKzevFDc5bPCAYJjb+KMELhQcuT7/DUUmPc9q9/vOLr/ka8/73vjlDtjJSO2USKFkGY8kWTQx+BPWT6+oJciXztPMwAWk9wv/nGX4pHXvpX49Htb/MgO8K8UMOtEnK6A7Yt7c2d2FS6QAXUWZDUOicu8uEf/uHhn0xvh2llKd/lIGyi1RvXsGG70fzRxgwdp+7cuphMdGOVMLbPJOvoGBpucRidiqEdjW2jYmm13gYyj/mFUxdrRObO5xoy2yev7MzSWpn5ZLZkwht2bcpCIzK3Tu3NmcY5LJN6mmlUzeKUPdO2NUCZ9A5Jd77M6HXvWGZjxBFiIwJzE7ByMk/5x7WwhtA8WnF0U4rMEaVlbn1s1m6sWNlVUxVt1PyYSOdht4Bho5G2T/VlsVMe/rr2+pew2hNi1DmIl13x4HNsnwGB2Rp78vodAHQjNzvwBHfg3jtQ+wkIfeLnB70vzE+OMHWihsWKAAg1Of3UyTTcvqL0FJiZ+maQJ6UuIyKzrXAjPaK+OMIt5eVmYeB5SXLqhR2RKVRgRsbeUl7arS8Cm8GBNZM5NFv1oGUK4wKllSio/LRTtqaIIC4eyj5fHP5SyKgLlJpd5cVcnOll5ASnEtG15MrUSG9LczvYmlicVKh69dIJtcodWmRh+IhC9FF8zBJiK1Y+4+k1xTKza2uO4pCPjDAUe8sEb1bZFZWta9NYrmyMcWF9oCWZ7EPZo5TGrUKEzP5cxJlGLFMkxerXMbARAVvXHLbBa5ZMbIF2NQyJ7qeVYHcgYcEigqY6xpQLUQoUE50bDw+i+M4fwaH6sz7rs/071Q899BCEEmhYFOl9asx4MtZml7WMM9YI10QuGqzD81D9w1/7xfHY+96rcygkCEiRUmsHJXVgD2KL9NoMKWi/swxGKPk33/TL8T1f9pfjV3721bG33NfPdcqtmOqUoXEDZXdfMXHVO+Jt3cIV4DD9JX/jS+KP+jCtT4ZgPtOZEOXMZJYwTSliUu7NGVyK9ylT93BJKJOcoQy0Lg1THnNJzT5BLXRor4bczOJHlC5XgaAVFo411jrcim/zwkD9cG6oUWvPzcQX7F74ATK+Xwfusd4xJg+KZa9TdQ0uQ9UBOI2zr+BIx+qeVc19zdQobERpcrSKgWgod8aqhiJC1xo7T4ELfegeVU6Fah5yqkYmun202MoZNomRhzaAswg4bulM9PB6MQ/vM2gScClz0LuQW15zyquxMTQCiq51smaQlnR9Yiuno5GbJWNE+YCIfF1/HJowSKiJJz/Ym/aNutmB6+7APXig1qmQp0TPkN4MEdh80NHRDUA2z4e++M0JnIkrFPZDbcGmmZnKwtGXGAybDNQIZRbeU/qF41DhHuVnagg1UlHS6rLU2/BTz8UIU2VGe/1QU0KSxMQlLTMnDS+IeGDelNfh6GYAbjairRsw7WtHwxR7DLwUqIYtUdCe0mV6bzLEkWWtdbHmzBR56cOo51pQZe6eKPYzyVVNgA4LcmnNAzTMHDIV0Ni9vDlKea0Kts5MZwraOnWpFI6UFWrkJBrCnFfuZhEnhXuusoR0fRGZzgquWIO6agLJ6mTnui5gBv+QPGQ1p/MdE83zKO5cfEnIj0Mb8tg7NIKLzgivK0vNuQeYwqjopg+BoICYQRsyy8JjndYBptjAww4dqu+Pz/qsz4rP+7zPj6c97Wm6BAW7eOudLou4lC+6auBZFLqoBTZNpuMeCvypVz4SP/yff1E8/v73aZkQCsdC8Kx1/Zm9T71MIiomZZ4G9lpUgeriv+1X3hjf/eK/GL/6cz8lQF2YJpKhLr7GvTtRoPWEVdvbhutcDEC0uGCYQLoPsZP9ax4cpv/IH/kjmtKE4KCSyXWEmvI1rl0hcUA6VnpfEj614KwyZh57UzY5mfDB4JYNhIAcRbs3QIqnLK+7uI0JpbBohcvQZyGTuJMBnGdjGUgzTXxgPx+kBUPl7hwYSOMjyCXH6Aj7oUaO1OZHHPeXeCZzKCKtHtXgjchsHdMOteJXrtytj806NVRG+SFJSWxtjPLHhdQUZwXHzOM+YA/FWZuU96x85qla5TuqOdDEdIcwL0jFgMc2D9i6p46q+FC9MVRJAgccAUMj2BUbrtd1iCHETjFyiLXAafucvhgfRUOxfeVpFKAeYIdJABReO7zQBa7YjX2zA3fYgfvuEP9tCvvTnHHhSTG+r8lu1hMddvYYliHFsR03IG9E6p+Q1F+xFRHLXCMi9BW1feFnZnTDSkXx+4ugw2hEC4pJkc6geaQwDkEBuFJGPCgZv+sGvKCBohF9kVqRzUzDLKWCChjWmeRgSzDNUtj7EJGZwTXGbDk13zOpCC6a2TJTLqJaWPYxwsxMYkhUu2BS5STXmaJv3CFkbABWCPGKcZDAC6EkDemYjfqY4GjF2vT1bo5yys5Eawd0wUMpuNZihARfH4Bwg3o05G1gZGKPSP1Dr1WyphGhWIYQhsNaFBOekRqx0VGe1hRuQ37hqhCZ2FozdfxdPwRL8OE7HgFDQyjoLsOd7ONna801RXwwMVWLKzCqufhJ9Wd+5mfGX/trfz0efJoO1T0nWnTztkEAZWoRG7oZxESxb80gUP2ylFe/4nviR77uxcuheohKXi055dHZusxUaYn00NplhWMasJFQLNTe/uZH42Vf/Nnx5tf+tLzZx4iOR7fJ3/D2RY0q2MzYfYJRbTMhl/OCF7wgXvylLw4O07qKyCQmS2smaboRAX8oDjo06M6wRvZenjI8Nr90Tr5D09Yng3TlZWYFPBqcnLINi1e6x4plVq6XEBnTFYl1SQVYYmyPEE599noNEeRlNu9YW9GgZVa8rrHsDYKwSCa1h+pe5Cm0MDHhlWbc4wN3kbHUq7oEiz8wt7gd79nOq3VrFLX2q2yNRddYuAiyq66i5aq2wNmL17FULBVBhmyZgY0MnKhatScA5WOFYvC6FvzVDzXypKLw2HS4ZRY+lTEG7jH/QoiNEK91N780scKxwFhDrYccUKRr7dh5HtxN5vOzLXmbSPN0odYkOV51cS31L74CHTR0M9zswJ124B48UOszvK56/TxvIT0Y/uISkTgPB7F+kAT7mxwa9iYC4PlJk6EeskmPpaWwkJSOpelLZvVOEl1OeWEJtUJkqF+0q1oq1r04mSs2Ywql6kppFJYSWelrnqiVAwQl2IjMuV+pHLySLOVRtvKPU48D27Q56NVpq7W+Cs/6hafqpOPHYa2/xhsfomd4TYkt173tlDdtPgfyqoNnZDnLCLdXjB2RmZFRrTQ4Ik8x1i9LBDBE5uzgXa0g4rqrvidEQYVpbe2BUDM8q2IzoKyoNsLTljNHSEi5GRn8ylDQTJY/cBAM+XAQTN37xFYYOoxag4CJR2sI4hPvHPM19KH6C77gC+P++x+IalnqdGy4dcfxkfY3fRbcoqF1/eSPfNc8VL9/w8nqly6gaCjJCPZ0jQncOrF3vPXN8R1f8BfiLb/wM8KHZPa9yASuUCzgsvBaBx5ibsaHfdiHBX813h/+w3/YSLDauYRDmnMYEN2V+dnKxEdC7VQL8j1sHL8kEwxpH42PtI1GMkzHlIw5t0z3PZb2IzIKmxeiNZQfbpk5tdXJULETcHGJd92GC8tEF5a524Ws4xpruzV7C3f38SJO/VjaudiO1VLwM7ARkksnpuXoF16YwxpWLF1LoDsH2IiMY7uTv7Nrnp1ffsXP2+e5lRGRSRyJrRnavN0AH7ql6IjKKTuWVji8AstfeXusGLNUOXxmV7I+kxVYRuJaxyFPX7DpL4+sCRf6jZfp1EwAABAASURBVHmHHfhdHL73DtSjnwA+4boz/jgzyOezPaQFh2kyCIUwYmiZfjDwmyuaO1xEPEJQzXUQT6JuV5yKTWAqXsQVZ5xgEec4cYWGkIG7yKm/h45HM+Neq61QqdBXfivZBFUNJc/dtrBiGSKHS5lOVAhOqLWWeSCtvosCSFZbrnoh1CkrawJF6MlwRuAjvZsXeUSPicWpkQhWszIyE1AChsh0X/Gy62yOvfJM1gDe65Ib+LsmA/G+Ck7FuXPDuvNAFDQmZkrkDsmxK2CgNYy2CWCDYbfGRoihp2xuGyu/seLuXlsrF05fB3aEt3ZS+Z8nfMZnfIb/AB12PJltznGx5L4+H6q/9kvisfe+15/Yimi9PNAXErsgeoRYzglZb3/Lr8Y/+PxPi7e+/ueiGpyyPtgjP5n+8pd+efyhP/SH/O/9PZ/3uR3r4XEdTjl12Rd5oWuMC+0c7wLJQNW1qaHyTudW4Gwf+m4eTln3dLU7bceuV3vnV309V9tcXfOc3vOIdi52iRcbV6+hOCu/7HVcOSt+Z5u5L67r6jz4mXVt2JexJ+Wy8Ale9U7AzaXW6VxgEFpjr5zVJnaVwEVOOZfVPuXpE3EROiDr9V1xv0ZM4rnVHAreODc7sO3AvXegrqXp46xjzyinHpL5+eZzrhAqaoiwFpmnzjQPcWx6nW7PRipDkjCUhxKC4iiExPRLiyPuKS40aIW3ByIRX72qeF551SuoMRQdjoVb2sekFoKNrHYCbAeDaRgru+Jlk6frdlT4nAvUkOarvS0Pd4+BKacKaexI6YQMZdM4FcOKDc/wHA55UC1BM04UD86YGH7hNeITL40FPuSipQ4dDCHeAWz2ofQyTROkyZFyH5MypmflARZix8MQNyXoKK3PYUbIbkn9vAO71xCzjalRyXAixMFbc+0hDr6UZ0C3f2rjL7LSlLu7zLHwZOYhLmDpHKQ//dP/PR2qvySwK7RXK/+DMM4pfvIV3x0/8ndeHI+9591aJfOM0JbLYH+lDh1sCEFL6dP3trc8Gt+un0z/2i+9FuBDKi944Qviy778y/w/m2Ji/xAM46zkWXQF+7pX7Lxde3A+dg5d517tc9wjxpqQI3q1N7+aTFptA2eGqj9838s+Q7oEOuUPHcqbOkZbp3rdg9U+5Z3zLy16IJ+u6xCUc7q2lb/aol7Rr7eWKwp4z6+KE7tqPet1nOOdw05zVp/5dtG9OQRPr3f1xe3EbdI13sEbfbMD19uBe/BAfd/xE7182dUlLeH1wYHXvikaeEgaU3JmP0A6AsvkMCuWTinyzUt9WUiiX75K0gvYIRETd4oyyjK+RwrffZM8r4h2ToYzVM8nWmuZs7Mu1VGOemE2dlwXs+Oi4nj6xcjD9RFAkkERamGWH0JCLacOa65yFg9aMkjW3JO4KR5cQeSlw80Fzz22bQIY88bklR+zUWGaU/VacIubM3PnJkEJiKS6/MbRY2YJtgXW9qkeAOdlpuWhxik1J9C63KpaY0VqrOjpSAwuuj8N+No7Qx6UNLwSGWf6uBpT+P4HHohP//RPXw7VXfdM6gcMzdpTUe4nX/HyeMXffcn8n79wr5egntlYri6nnRHxtl99U7zsiz473vqLPyvviq5rvCL6hEL8PdNf9mV1mM5kNbo/fG89oWokXW+R9QjVfGRp1lJXjHN5ZxlV72zoCYPrfKv9hAsqsdfZWpD7qb/OV/b19tXFDsO6x2ug8SdaV3dMqbW2tW7bCrZ5R91rKeLpXhT6xMa11m5frHX5dURcFltxaq9+3E27bKs2/Lg/cemK4qbd7MCFHbj3DtR8nsdIHXaXtQkc+sSrR2CHmh1902DK9k+tFZPrLqj+e2phqicYUCko6imUeqGpR6YcMehw2zON2ARIhYMY8rB5kfpn5VCLaAgPNR1rPPqdryHlnXam87wdOBRsEL0HXEcueUQQuaiSDghkTeY70pYC9kMrLRuediuqgSFCShV8ydiUYw3l6pqd0uuxwxrYmS1rsuSzGeaQG1qb9JZLHlJ4LI1qHLPqM6A6zoQwbBHHK6ka/hwUMMchXTEZTFxqrs6Ohr1WcckS7L7aAM1tDYac7tM6RXrFmn6CxVWW9mGtv9dMBeljZip3hO0tN2ZTDSyFUVMq3/s3kXB2VFNYPfid6uOhusIf9JHFat2v1qH6R/+LL4v3veud2+pY1z4/xN37zUffEC9/8V+MN//88gcQ9/DROhY6xp6Ax2H6JS95iX8ynbkXX8y7rMq17XUuTx5xd3OMy0vNSNfTLZjIddSd616nCpx93quvv9fZmlw9CdfYj6rLs4JU3vXHfX2nOVW30LvZj6E1j0o7O651LxIuX0+obqhdVVvhrR95p3WP+6ydnvTLcMqe1jj14ZwK9VYe/iln90/25sTdeDkXuwGsnzfCAtyYNztwhx1YDq13YH6owuN28pSnPs+hAWXNU7N+6NfPOjGeB4sHrVbJ6s7Hg6NCfEFmKkCHKs05BRPBzgRUknrmtBXkIbYn21r1RNGZTYAMavd8co1nillhh1I57YbsEkI6vmiCqiFWxt6WGpkKzAKiB6RyhcvJVB0uQqBMIbNPR3BkFpcIvnUbOLHH42BHNeXnBbwKZDEULSuT9ZTNgS8VGRJ6Xauu3RdCJJU9JEnYWoM7aEw01MpnRASoU19q6RmkuHxUGwJGmSdjKjKhLUFr32zFdC1arXjC2WNB7ltBjKWOg3BtzEG+ahYrKWc8U7Yq22HA3fyuazDC3Ah0IT2q9lwXGSJENcXVsTOnEVNPf3pQLHVvTlGHtjUz1YVDdU08iR8kNZc1xu3gJ9U/+g0vjfe+6x3LZJPQ16iF/sabXh/f++X8PdPzr8Zb2E/IPHudZ0H/1Xg+TP/Bj4/MXtsTmnVJWuuczlu+Pmbirzy57uewyok4xqpGnLTmrvCdsGPdNfNu7dNfk6k1npv/tDIcPSOo09AZPzMjM89Eroaul3L1Ouqaeh7WgLSP5iIQ7JZTv/A7r+e0duUxXlwH6PWk5z3WCO1pXNouy7mqxmnsULwvbduaBmBtoL7TVpzYjdzswN3vwL13oOYa/IT0B7w1gSk8dcAWBuFTbU+rD98C1RWdfSgMIB3S1NHLNjPxJGPyVqVjGuvJCNHE3jm7FW6ZIsnyqCCusiMMRJQepaLbsAEFfiYWUGtXiEqCK5khU+Xq2yAsxoeoMtQFqg+HahjhHKHd9bVuM7MThnwkJrfsEWKOUBuypHon2BvcKQMfsT80DvGHp+8ZBLr3lJlExClUY9toJFSjBA+6VhN7Aw1zPJHWRsWYLRMPzpiciPS/kI2ohkbwpOHPa8AEdV1hY1ZI9AAdkZmiDElpLCII60QUVB+BnVk8ASEg4O0iV+sfKOnCcQoBIrtwsBJGWOmCQyOfmwEkGfJTWl3XoHH2lTMhJpB4iYJgSB37LKWixu+/f/n1jwfuN/ahGvjflHOo/of/5d9cDtVD07dE/PobXx+PfMWL4tGf+UnhT1LvPTiUuwhuP5k+HKZZ2yHRzuHWGDkOFT+Xezov/oi+h3sV3c2xe0eLnCOCd1qj1lDcY6wwcnY5YmPEHjprnV9czbkmHOvWOo7Yyt7t4hR/R7H8vYVxTbm4pmsmXpN2fo1rsr5J/B12xFbv7uzze383NdgThJxeP37b4KdyLnYu55QHp2udxqJuc4W5LGTDcAihNzAOOcG3q36wJ33Tb3bgbnbg3jxQH54QffC3p2d5AATrvb9fK18uOcEtXz64WLL0E2MZS3dZAsYwVF+dxwmpL9mMzDQjIvUPkXBLjxGEyaYeOmgOZvBP1REIQUggvdZQc5IHrVEvPUF7p0J7KUNfpBprFWWDBjWjW9UqT1H1cFyGQl7Gsnnlx9LEcxxdMDNxneE6Pbu0KSoas0FasGG+APWwfRz3q4UwQhUl2FKHTiyWCsUZE4mtFb65mwGOAIzQiTpiy2081LCJT71yBKmLwyrhxBYNN2FCisOOGdRQiAz11YYvSDmxCZg4KGFWQRPGPUHhKhaLbDCcqJaOl83oWtwfHPNgpD2G+hzsPlie1ABzqo0aUqp/Uv1FX/TF4T+o6MkUeDL6HWqN24/HT/zwy+If/r2vive+8+1aHisq+fU3vC6+76s+Lx59zauejJVcrDEuQo3wt3l86Uu+ND7+cJgmytrQyF5guzXAZ+RO8WPKOkdHMu6uRuddvcb63DS39DnsznNnJZ+Md847Sbjg7usndH5tzH3kwb1M1jVt3++XkS/B1xp8o1xC2+Di1xq5hvK38BMyqFOJXH9Z63ico+Ze46sNFznF9jkqcuoXWiOxroFd6Acw8p5dL227BIHEuvTpZBuvCTf6d98O3P0V33sHan3OdRnz4yxV/g7pdSkn6kAUauLwMMCTKWB+NwHgFYjnBxVu4EXgEzUUNDx0SSY8MKQwj8DBoOOgk9Me9LLEVzdX6/3f2XsTQN2uos636tybm4QkQJgJk9oqT2VsWx/Q+lTECQSnRruFRrBxZJ5BmRGwQSBhfDaN9tNWsUVtwW4kICo2Aipgy9QOCCZkQAIEwpTk3rPf/1e1au219/edc28CyO32rqxaVfWvf9Vae31r77Pz5d4Td08zWC3QXvRNmKqYSSPuHpbRnKHxVQceApoyNS7EaXXdMBqOWSJIU8iToZqmCukr32gz3goCSsYXxElZgtS9W3LUXZIdyxWd0o0RG8FBE3c52Ai23FgX+mjiq/quBOpIKcK4lO2x3FNyYRcHe5QlXmzr8xQy8wqxjZYzWs81tcrLrPpMmtfi6cGkAjo/o7REaj15GQPCnzTbhLMSMKqZ1ZyyzIwcVYjzbRgaspORVo6ZbfFnqu9973vbox71aDvp0EkZvFpjm6GptpR9K01H9FL96v9ir33BU+3yT1wm7mQfOf999sqnP8wufPfb5R9jrzlHeu3BiJWd21ReatXg90w//vGPt6/6qq8yd907e9bYVoDtVpGs1scssclPvNO6AY504GoY+bK43/pN12cbTZfcsazBNXVIXxzM9tGsyoc32vjbZNs1F4Ye17bMn/cWHrHS2NuEuPucVxzwbWsdsdE226xhakuOAPGovWVKgiHEw2jD7M9nqrD96rT0UMnnHITbh8318TnP80CsOYpbPjEka2OZVQxu2Ta04m6LJU1zx89WtJCwpauP2zzGwJXSab765QgVOKFP7MA+O7CzT+wLExoOdSxg7S8OPo5Y3F3caWi52UlUfMAmbqDmc8MiZm7zn8njgdHyjAeDBhOGAkbLVyQsk005QiEM8TLohAzeJE5A8rIrhhGKQQyKLEkwmsCRydqlfFGPtU1CN/vUYV8GhasLYySGlqu6uR/YozBH+i5OWanH0eUMtboHLieur2z8bUL+yMFGZm5eF7zcXYs1zWss39SSm/n10ie4dfCsY1HDhlax0oSw0SU1Z9bIMTlpM+IXr/JSe8wpjnoijDgINuIaEFafWkBkmkbFbiimAAAQAElEQVQQNALDFo0oAkjNsvFHAXdVqwo+B0lrkUl6GZj4ADqUe222c+CA3ec+97GHP/wR+b8p7wwZRZJJ3yrB8Qw1te/bl5YRC5Hmpfodr3mFvql+ql34v/7SXvnMh9sF73qbRVM89GIYwWbXnCMv7s8CGq+78tXjeIPJvs51r2P8melb3fpW5q7PX5hZFo7L62SLlpiuIngBaYCvz6SCQujre5SwpiC0VSoGb01YY/gIvNLurMPMPbVtacXdEurQyEmbi0WSMl5Xxuf9cK89hLu5juITxRYds8uIEcu5cm5iEMHKxtfsqdpIDE5zQ4HVzw7sANvAPGabay0MvjtxPmNbtRGDk2FysCJNBuspTG7reV3N0a0zWa3RbK5VNSxazVcacLTxUzKvYpPA+bOptbhvYiKqJ148Aa1Tp5lSxN2TKzc62LbPhGDGsJC6Rmm+gZYCTWEeALQQ4lK9E8JRQV2hvPZDF+yEnNiBY9iB4++FOhZdB1lnOnwG7LoR8CXcEA0y3YBCsg/UBBhFFM5DCM/dleJm6hatjNRimygtIkwdRzeauf6pm1v3njzYkyXfobWwm+NpmJpGhQSAtS0IXtKIonlWs5wn4+4exmTS6jmxW4P1o5sVB6UPLot1S6njSam7z7ZcdfyoLJs+MYTM+eFqIJZ8OYaFYKekB2v2a20Zs8iyjZZzwVE2qvE8tDBluGTZJ+Ny5hlgIGaMhZsavtSqF1p6UhwbjVirY9GI9L0XMkVUhrp+NGgkWlayDU6Yk5nsSYK23qZmeUQsxsTc1i2RaeAUY2rGUiefUO7F4OeGG6XYQyJoa80VmCRcEZC7W7hm8R+O+CMfvFQ/9KEPs5NPPtl6g9edvQzVWofGvGkVDLoGdSK7+qaal+r/8tgftgve+edAKS2eThUZwdFO1vZxxSu36TOvc+biZZoa8/InS7uRCQ7Ci8/8fKrAzCUXqY8nGVOqNo4xuPNnJEvBrD/nCGqZFmvLHIs2x2Z+BPRUST2OOkVrWg+7ak+SDjTbO+A+2wUmlHXLRu+9LjKTH1YnjrVZBz5iWkfy3dO31tx1r04WcVOTyyhZd3iTeGt89KdwWA51+AzQARrzZjx9RjC0GTzy9OmFbb1N8l2iyNRBGS5Z9xnLWnNO+t7rMF9mJ5a29bhFIzYJ8/Sksk64i4F6xBAC+Ag2Au6uAjhbhDiSIdecuXYw0tAZG0beC+KMusBJMnZ8cGH1miFz0d35UEVSnwMnrBM7cNQdOA5fqPWfWnTm1VenWQiXg0JM4dCAEuy6u9AKC827LwwnIywGPUYVk0WeVHXdSjIncbmnZLbOQzBN4WF4jpHg8SIxBZKjCoQXkwiKLOkGDkqgD+7K5FJmSFw5iZGUviBNpysqNwnAwl2CSVDi2GbuzbBqijVzthoglRg5zcIUHtdn6WgFQtKWET2xzMF2cdMjjIcehahn2bqOeEDCcWWjFW4x2ImMI6gHkCMmGLqECFK+4nQJSH3erBnf+szkIBZttnBnLz5vIEksVXWJjrhCi74ZI0OJ8cNhQW0OsdyLvkUxGZWIIdZWPklTr3zrzRXBcYa9ZBoCIsZ8wxkSNBDMDuqb6h/6oR+yBz/4IXbKKacsYns7mmRdaE3ucXHXsbZPvFR/8iMfUrSTZY99G76t3pgjexuFH8qtHH/M4wlPfILxzbTYi85WTeJOUSOGHs8Yrhs2VsnaJ3/GJvH1WU+cATIm+ehZJs1Znjv1vdzgCur+aIAj0wQ65+CZjf5k8JaYtaa7Z7IWt942+SK1KPNlvAHmlj4cD5B/8QjD8CfLeEMElb/W2iWRRNCYNob3fPjMD4rgm7llG+eZAsq4WWmLlteMmTjc/Ixq3e5Zs+ZyT5+cWldC5FrUn4bP0aJlziRK1Q04BoGhLXKtNZ5pWdcWuLXmTs05t9bSwitV1ySWUkhFVqRwwUtYb4BtAN+GESY2ChhS2NrGT+E6kPSWI7gWDBgPMQxkwAnjCtan2Sw5J/qJHTjKDuwcJf6PH+b46gmhm0bHWl1GLkIBuWlvGRU20xAcaWwbm24Nue7ETFF0kPVEsFUjZuK0uJm5F2atzTEKhBdD8hpJSr66mQZ122gjGAU6Ix+AYzzttpT2+lD0jAVYhAjldRvzj+WbXdGIWzaHm6ZGl5gQEiTqFi1xI9KeiC7bWmPtmGCT8EkOtpQ8RkSoelhNW0TluFmYZlI4Fk2R0O6JuaLsP+DyWppXCcGDlWxPcxj1A0KgemDuabnyeonY3G0eWEmka3BJdnfZ6s1LNYxt+xqidS+BhpfqhQowLdGquWfcA/SCpWebleYuCG6dzytxsyyhdVi2WM6cHmBxw2lDYOKldjtw8KDd9773tQc96MF7vFQH0+am5NmZrVjA7KZV3LGGsNFN4pZxG0m5MLeFwBEo6ziYYvwFxJ/+6Z+229zmNto/DxGsPiewr4iZ27rpkaf/PA86xnQm53SC5r6MA5Kb8BgjYuLb0KrYJq9IW7e6BTkjzRxU1arahMr21fzE9heupRjLtXjB0tvt5G+PKUl9jMlVJweRGT33Mcz4PObYmDvacEffV9fsEBq2/DxrrnmOoA5D5gIUF7uEvMRnHjH30Z/ndE98/BwbRFqT5KRTdn6eyU2bePpYKawnLWvXaxttnbNBaMBYC2jtg5VsxOYl6jFX1wBbdsSkcRf/kkKg4doy01dk2idZC5KdaCd2YL8dOP5eqC1+XY0OMsvWAeecYyLcjYJ0l+ClgGHFXSUy8fg3T9ngFZdNSEq9xcwtwy5s3cWJIC8WsrOvSc131ZE0r9ZHJhBL082JOYvDUlGQQcEFQtxcagjKi6wGhTsO0JGG5ZweVYDi0dBz03ACgySaI3Ol5Bhr6wnFMYttsrFNHWMP+DDjI4kXUvGikLSpmHpYTWOXQMtryPnBoU0YIVTHAzWqWTITCzQGYDBpraGg5CZGJfBkMSLErNU1Na5EqnWuySPqhUhXHhVnW4HooGFoKLuyk+3m7opmTwwbC8FGBhuzpeR+ASDwZlnPN0dMc0p6iq5TdiupQLOE8ZmY2rBEedkby0bNb//Il+oH2amnnppERtWyzrT927bJekbNBqCiuFJ4ewskoluIFSK8TbbEeZl+3E89zm57u9tsyxC2nmfti6K+7TITg4+I1Pvob1mUznmnXgUj55sTRn+0Z0ZZrGFcU+GliZe91mNstpfzURtZ585+8vfnzOy0yEHSW47g4wv+HJ1stvUU0U2hPkKDzXqQhKipjHTauMTm61/zkr5Za++5MyPrY2eu+zjHjGNtn3Pkj3ZmbJQTPK5ptBVadGLb8rdhi8T9nM0lDuzcgwB4gIehYYDlmdcHP9m+1eCekBM7UDtw/L1QTyyNH/3x+mf6F0WJqUVAmvONyPemZcaxD1+UdDBmgTP8kOHFgxmYCVLpsINLbTxXNZcxSefjBs/Cw59sOeIJUndxiLIsRJCCIGHJbtrRk9guwW7iaIbJ2AcePqaWtaYFl/XPz4dJLHVSpcJTMm7YwiyLYOmbmI6aXqW0LpgR0pB2jJEja6YrrpnZSGXK6b0oYgvTqG7BUSRsU5OtURNqBKRWYRbsmNIsbKMpzBrFxGu4POHWPYvGZxzGtkH7YcFXrnTOLiQMBsTUonDXoB3BUSTXH8Zi6OGGxkyxV1mhx2VETOtIasZjiQkMJzeBZKRde4TnrmIYSJAYBkyVxrrz2sVRL989HKr0VWEMsGLUltqnM1e+VN/PHvCAB84v1XP5ORvy7F11K/ZWadtqC97sexC3rWMbpoL8nunHPu6xdrvb3U5e1ltSwRCFe1/7PbC4F+c68JGZZ3wYtl9b8/XJbvm45jm2x5lhvo+omUVmLH147sTDYjgmGefPhKxX9dHJoTaSrHlM/uxv41R05O7HKz565uU6wFJYG5a7m/riswOfxWdTVtUpLUi9OHuvMfnFU4ruZTM35rZo5CLhtKF8tDcMhY9GRny0iaXk3Nhz3oyB27CO2YbD+tCmduTIEfvMZz5jn/jEJ+zSSy+1D3/4Erv44ovtAx/4gL3vfe+zv/u7v9uQ97///Xb++edJzrcLLrjALrroIvvQhz4U+dS54orLbXd3V9WrtzWi5h+KGRwvr54XREZc/rQ7HX/vRlrXiX5878Dxd2ji19W0TeOGQMLlxJcjra4fARFJrfgUoDA0IrO6wmZ6FVvAk5CebdEmMx4AiVo0XnbMKDBpnGzRwnXhZu5u0QLDmkwzxmMvhklYcGSoKyiAXo50KxHzyyVqELn54+HQCWaBW7RA5yGmC1fR0G0IJSwIMbi5O8j8AyFdYRi6+liHG9ci0Hi5N5pwdct0LMAU2HEN5gnEXJj4yJJPxMTNWsTNLJxmW2vNdfMGoNyC2ko6kMQdC1EAJaw625m2W16Xpysvr085DVlaDiMj/bx5+uMYSUs8vMVnqJlbDY+qkRRVsFi+h+eKuixESnvpQrA2JTITdhQDmPUM6qqEbW8zn7g+fVRIVgkzh76JYuk6Ih5DhseRP/5xv/utXqpHAnksTHUCxg9DQ2Ey9+5KWC5dVGEat/f9YhRaZW2BeJl+zGMfo5fp2y/IXMYM5Dx7X0LGLT6dySoXftm2asRWUHOnplHYCHbKtnqF8XKYX8qNOXyupjWNF5+2O2fX1NKXoecHo+76WOBYB3ztg5lq29DgUA+dsKZZccAzzprNWEf6Fg0bCSeG5GFSG50Sy9y4ETI3Y/DSx2ItaNOcpua+rCdo0XPe9frM3Me8rD/PN8dmLPe00mZ85ppa4vN85Su0pWducsYw6+FzR494riGRbbGMX3HFlXbZZZfZJZdcEi/J73jHX9prXvMa+6Vf+v/sWc96lj35SU+2Jzz+Cfa4xz7OHvXIR9nDHvowe/CDHmw/+RM/aT/6Iz9qP3p/CRpp9o/96I/Zj//YjwfnAT/5AHvQAx8UeeQ/7nGPi3oveuGLYt5YXz2X8hIDmocRHK6jcpIoUsSkEzgxntiBY9mB4++FmlXXWY7jrCF8BdD1BODpEr7wsHFk07k5BhdoFh4WpoeaxHj4mJow2TKsVBhtLhcII7HMyYelEOauh3LNGZhFm5RLmCWZjClQBlnqWAbHVq3HMJh9EstFmiTVsREqE0NnDK8tPwFlR5SAECpaYEIb0b0FLVtWNksYT9duNHiS7AALgamqwkTQNctQx5bqPrawIEvjbghBhEBpKhe/NHFJuAwSXdOcoZgJkyrM8wNpq8lYjtQXsXePzCnGDjbDm56ksdlVdHNVnYi81omxh4VO5g5Wc6YNeWlNQFEtrTmafoTb0Oq360uw+NJKUE84xsTCjIGosJjNDEum0bCJYs8Cooiug5kDB2r7L1gQgNnBAweNl+oHPvCB7c9UJx71vdmZYDmxZSssvdqsWQeuNaBRmhvTFkVs1SACtXkxRwk4hoYWP914mX7MY+z2t7+9+TKUhD7uFazaGc/nCTZiVpecuB1Dq3pF7SgPxQAAEABJREFUpQ5SPhp/5M22OzF9gv3cZCzg+IDIX8oYY528kLP1iVMva1QWsbLRs1+8ykEjsEYZeaY9Kk5pHYmi2Nzc57gYPcB6zcaYqaVfKbnGsehoi75Pd89aawp7BTaGy64Y8eVa5bWpi5scRj13FHNfzodLvbwGPluRoA8CZ3D1L0XUKJkjyQPPdVxxxRX28Y9/LL4tfvvb3m6/81//qz3/+c+3pzzlKfYY3Re89P7I/X/EHv6wh9uz9SL9y7/0y3auXqzf9KY3Gfz3vOc98Y30RRddaB/5yEfsU5/6lObW+uo5ME9tR44ctisuv8I+/elP92+2L77o4sh/z7vfY29721vt7W9/m7GmSMtlhmn9PKer1ZchDVFzylrieJNr7w4gET4xnNiBY9iBnWPg/ONSpl03Pel0A+ukqxvSluBoBgRbgskTQwlmOKamnPAxZUsZMXimFjQeMAZq7m5ucRPpppZRXbhuKHmTucMQhxteJq4eYwImxQU0tSpgihhc0jDwWcZksgjgqEJ2YTI6FC6Dm7vWq72I2KRpzcUsMXlajXCQ4JgaDjkyswsQh+z0w1EuXuZb80xN7D5Ogee4vsbRZ788uK5cOuuWniRaixELm7gMKXKsNwHBA5Atiroc2RrpWImVxxXNCCjTVJm+Hwp4BMSPD8SaZ9GqQnJcWCEyo9iMsWZ9JIESVcVUNUaqt/ouNABpE4bfMgLGD8OysWfND0XcIi8ta82FYTpDFwd1uf3CKaLPV5DVotH4CFx0CA586cjXWmKvwMyEauGqRSwcDbI1mmVUewJXCMqyRQlBBw4esPve9372oAc9SC/V9WeqISqIQjJF82CMAL5EVI3qW2Jai43XJlbvQY+hQdgqRk5DZtViM9Ct/jL9z2/fjz7ngQVvK0WslpTxqs0+ZlniGVOVZpBnpvVZNmAkudRIXBky9DktXh7GuBgkimWLetSe12Bq1JZq10UcrzT2WAt/jLlVPhGkT4uzIfMai1daszS2N40abXxkanPmdbjPnLkWPAROxtd7SzQFTlqM7vDZ2wlXgl+2XPXNeQTqLmBE3MnHKhl96hW+1O5LntyBUGtAe98DCO7k5XW4VywiDJKMyWifs3a7XYTowFEv92jSC+0R++QnP6mX5wvtDW/4Y3vZy15mT3vq0+yhD3mo/fD9ftge9ahH2Qtf+EJ71e+80t7y5jfbX//VX9uH/uEf7Morr4xa1s+lp2+sedMMJLgVL01e2cEyA7JqOJJO6YYteaYLbSKVjvJYDxc+pNnkfuTIkZP0Wn0gqP8HDScu5fO3A8ffCzXn23QbcLgRDrpVIygQBYSWa3B4IOBbDERTBjep3hl67BhYymT80KdUgGRPZul73Ht6DJnHPxbNNU7yCU6yK4+6uCXxYBKZJRZGXUFmGDY3OB2Koi0mO9cXWZZzAGp2JckSBncyd0Uns2BKG600tiLuik6S5qP07zF1CXrQVkJqmGnB1Jypkq9aWkIgMqWXTHJjcxWJHgBWM5oCSWH9WYMxwm0CfDiB5ezDWok0EZG1xGeG0WEQ03KoIJKpNaVCctSbP2mf5GWfUo0jEFVyGWFlBmuVS3zmCwjijDpshzFhyZgk2b0hqWY8zpIoay1IH0ry8goDaZhLe5SKPFcsqVqRDHUhc+/nIiHoIobDpdm4n+SKEDgMDmlohiaqp641mLn+OXCgXqofnL+nuuqR67ZqAnrxdUixDrGQ5gxmQ5oiMOY0u+ZvLC3RbI1ZtniZfuxj7PZ6mQZZ0rynxT5DiI3zsNiAbfy8PO+57t74aNacAowQTA0eHkPkM2/WC0jDyCk7ddZw5eEjorfuPt+DDZJKjrvLrr4Nqxi8jIMs0gC6uNag3dHC3ZmXgDMMMtcZQJnFQ+vkBw3bWk1TG/EgREwB9YrJ7J9VcrQcgWnLiJ5Y1teKA9OS9eiYVLNw4LInHMVCtQEMae6gqlZCU8ub0t0y5nq0kqDUnKa8siNgtKwdlobEwZQ98C3+PDLfBl904UX26v/+anvOzz0n/ogFL89PffJT7eW/9nLjm+bzzztveGlWySwmQ72ml7nZh2Dk5FpmHnFhqAJHW6H4qCoWjsDiyMwQhkQ9/TbynAmzEtAioQKPgW+oDx45vPvZ/C9fo9CJ4Z/ODhx/L9Q616YbZJp2d3SX65MQwE0XT45mC4Vj/JQebwKFI8TQ7YFAHSOQGBZzhIcTcSrjqEgENKibxBkEV4fVUgytR7OZK5+AZQNzBzRDmZo8jfAGYiAWnIlrhdyI6ZsRpJ5Fa0HZUOfL0g8kOYGZOGmI1eYSJEcMzV8PFmEZdTIIm7tLg6oeSh6IlClo3Y5KAVm2OaIZBMnnemSZsuJajEZRBFscqTGWiCmD+cWL9Vg0eEJUPmOEXMwItoGjgQlee4bGdwKx7sxfpZreto2WPE0jhznSkqPu7nOabEGtS+FrAS4zc1gtAtLmbLHcGnCA0tjKzGA6MVYNM/fGDQVuJjB/sFuA6Tce125q7q6o+C5He+Dy6HghzBnnYlrCETRTeswRhqm5ZJKgpVSyh3QFIGYVi7rpHmi/Uu8hD3moHTp0yLIVMb2eNxstIMU6pbKPCxCyKENMGHwWLzN6g1lvX2cE9h74bR6Pfexj4495xBmsGlFknjSnKt+Nf1HNqnz2aTFSA53Si2l/ExnzzNzGxhzWsTkXLC+z+KkLyzmX6yDHhpa1qZm5Q0hr00lKwggHDrAOuVeN0tptSkOWzPzJ3IszEZFkT07FEstxyXN31SAyr1GQ1mYNt6GxB+RXDiFnEJeYSZsa9iQ7Y1q9sOqFlZ861zulY3DKVrZMdzd36jbKQlVMRPNFJOuO0GQqE0DqKWwGPufE8FLIT2xS3ljb7fDhw/bxj3/c3vymN9tLXvKS+KMa/PGs5zznuXbuuefa373374LTKqUaR8pNADFgzMJ9z+QghOFid2kAHLjgen5aCI4EWyp60CmEJx0xgeQDdRGGjVrEAAgoN1TT2AuZ7N3vfueX/MA97/kHT3/60x+zCJ1wTuzAlh3Y2YJ9YSHOum4Q39nZ7QuJm4GAkH72t/k9aPVSZB2SQR3V1uPWAtfThSr58JFFXAH3sq015QrHgZv5bg6AtJouZJKQDh0ez4cJzgzaJJs68AmxmODEYObuQCk2pS9NPUXVZcVaxRNuau48oCflSEy4lFiKtC6oWaFwWVs44uKHHfUEtPoolVbdjMYIGEYbNnzRC0NHcQbVjWItj3XK1FcBGs3c4Vg22ewRn6O7cKVGQBqXHP3nOFNEsEbh6rJzFBJXopU0jlHKaCyJzwCbWnC2/9RVLZGjlkz4SJo54i9E/PC1ucHQoC6IKlKKu5dtVqYs600cbPfGwwnMxaeaRD3XTdDDZHCXHVcugnLwgiE89hPHGgolfBmhVSFCGiadJ6kGm7v85gAjuKlzjCrigWO7C8fQemRl8fBhmB08eMD4n7887GEPt5NOuqpfBEXFLGSj3aCuWoy1dEwGsPYnU8MRuHfnf9ryuJ96nN3u9rcLkrsbL7yUMMO23hTScdLd169Vexf2ZMTM3GjupSe5acuwBsv0wYYjqHV3l1UY9csWvOgjPqle5rF2aLl+LGqgTRxT89BzXJC6O7jL0scZwbQFB5bDXAs/aDoD2EhxS4OZZR1rzX2uIbOhs8qa+DMPT6uSciOnOO4ubNmJuRc+tWDqjAHhT6o1zlE5xFPgY5XOsiNvtjOmVRaZxC6TLETK5hw8JHPrXBEvIYrM63QnlphmwzCgmpZnAS/RH/rQh+x3f/d3449w3Off3sce//jH22//5m/Z3/zN38Qf9YhEBspVsoUDuhTgiAnW82P4yM2Y3NSCI917Xa+A4si04pUGK4mUCqADMOv5YJat1lGxIdT5FSOjlcofFs6f2z7tNa/5vW989rN+9meve51rX36nO93hrx75yEf+v+ecc853QT8hJ3Zg3IGd0TkubG4A3Ym6d3X0++k2kye46cKlwY022vhrceO+0ePIZJkGPWeUo27VXIbmDwiy3LkTlCfcSXaly42ulycXlrXJdpNLl/bUwFguSBfijhGgmXB5UvJ14TzsBFk2IsIFeEjO4u4KyyYUlgbFswtUWF3gBKTF4sGXaH4FzKKGmRFimKw1AYrB7D94BREMSsTwjCwNBHmYR1S+ujhGIxQsYi4LjbiiaKnGZT4tVEB2dzgS9kRKbymmAhaNmNL1cclVpuLqsukKiDj7WMLIISxXq8VqAuDKYHbxGmogDiZLWqPRMCdicjRzjBq0q4pojimdYLA+oYoBSiIeDJtkC9EEVElMjkWihdVHKy4IVJ05Mzd3t2CijKsiKIgeMYzE3CGlnTmuDOLOMIg4qu8tOk0esRzD1CCOugxrNIsmbBKg9HBjmGK2Ms20jqzlxjfVvFQ/4hGP1Av2QdvakrwMLTBNUFHVLvOoesFdFFyknnnmmfbTj/9py1+NtwhxKQHEPRtWDu7eYvPa2MepuaUbW6oFsGZTXnUvI3TOV9ikudLmfs2Y9jwmSTyS+rDGpohoyaFzAJtUt3kTepnnPvqjbT3P1BY0+bEsaTO3iiUWkwhz0+ole/fM28bTPRBlXHUqX/dXYCbMjZb5WEhiZqnnGD6iSCqrWK2XvQZz9x6z1orTXKm2CFnu8NOfeU5EkriM1sG1IwH7Yp45t1G3Kg+UtU7Trl14wUX28pe/PL6FvtcP3svOft7Z9sY3vjH+wl8QtbbQfYiJbTGxqaa6jS0XkwgxBK+lY25KkVpk5C5CBBDxAm+2XGO9g6udAp0l+OUOzrhea3hTxU6dxY8cOXLo3e9615f/x5f+/I896YmP/61bfvmXfvCBD/zJX37e8573r5J3YvynvgPH3ws1PxH0qege0SnmdEvip7Nc4f1mwVXI0OBhM8hRsvESQKxBmefm7iIQsLRxEQOTkd3m1vAGKCwLzMz1T1mm5u6MkuouIxmiyl53PfyBGgXTVMOdOvKaiqV1jpsrFNcjzB3PhU0WprmiiFT0Zodyc5eYR3qE9xkcXoj1sa24+abmkuwqLWOSzJic6FNkTGHPQ1VLJLMYkcRiVOFANKgLYpzM3Y1/TKOp6cemRm+SnkVsMgtt0WCEEQMeccQGlrXmDfPmo6aGmTQ4gm1z09pwIsJZxIkP0pRj0YhNWOJ6oHjznjixwNPKK3Jz94gwkGFW/iQLGzG1SbLuFStd8eQmyohkLKfLeCKMxBvWFIgWUF/u5BlrYFMWt/fwg4yrPXDggN3nPvexRz/6MYZN9asmUf2qpRS7rb3cteZl+olPfKLd9ra3jX+fG+PDZei69lpD4uxhCTWw0XON5IFVDNtsxm1o7iOe9hTF3Nw9mO6p84MA0m73681YUtKGMcsSS94cnWvqVEbNGEbCyp7rbdYqKuvLOlzK3rzio13Xi651WPNtaMVJiNppXf0x10Zd70Vy/7vb1jHHzUab60y/allvbol1IIzt2OOrRAQAABAASURBVFwH0jYO6+L3PPMS/cAHPDDutZf9x5fZu9/97vjz0uRtCnUL9TLMBnPlmC2DNrdF0nx0IIzT4O9VI0rEIJaSxgvlA62Qolerq+Qirz+zQXvx3Z2dnSsO7By43PUg++AHP3iD//xLv3Tvpzz5ib9xi5vf9CM/+ZM//ut6uf5uMk7IP80dOP5eqCd+y4c+jDrg3Cxh61CrWx30sMVzDOngNE0OMIItmK5HrhREBcARIfG+rhuZiMUgUD1NcWUnnoiJm0+FKayyrbepW9YYRguYodUUFlYMcjoXjvxQGohLcv3CowtQz3UB4KC3iEpsoI0eoRjECCwGOdUriD/a+LPMa6t8uNj6ISkalsX1YSEWbbaKH/D2QZ99+8gUJ5McxFplMGvNA2uOVPJktC1zzJApmPInXGnUIAF3fzOeoZm1wRCgLlqOFvNZtELCaYMPcaDaW/D1LA6hXZFFXjGIILZqikfX0POgFLc02Cj5OQZS91zMJ0Qp6jLUKdscfVwC1OUDy1KXU3nyagm8SN/rXveyxz72cVfzpZpiTebJGrCPYjkRXiXJvc51rmNPfNIT7Va3vlUw+mXL4xy692QhR+/kHJ2VjKvCzQzGvdajz07XE4w9KDkfjJT09yAHpWJuuQ2eaKqws0aYRx2yhqlWFnBPbcfcXLmb5M01TFt402ZiR44WI47YUDd9WzQwZAZzbUssf5bMnLTgIHhrDVayjPE/Pfm9V/+ePexhD4vfxsFL9F//9V8XeR9NHd8eJ7Q9YhYpECR5cRYt8LCOMigvfxg3nvxmWRa3bCrYQzLkJt7Gq3x2Wt6oFjU1R8Z2dnd3D+mb6pP1LymL3/7xsY997Mxf/ZVf+f6nPuVJv/mVX3HLCx/1qEe+OFNOjP+UduD4e6G+qrsfNy4HXncAN6NUlgCT9JvLdUvmDxbdDDY1HNsU4UHmphaDtDrmZKohOyjotUQYpgJhU2m2ZbVvthQMWgzAXeISuofBOkc+/oArlOtSLXW5mkNjdA1QJVm3/NJaXwbEsOGyFFdX1FKk1KfOmOTRNSFqJYnmmKHZnq2M5Fj10jPNs0bmdbQIhZD6TCxbi6Yzjj1AEpLB2Vr560CGtbJm7KmYqJJlq+faMfTZLdYLVoVGG6xqYJdMmn/GZ6vi6BEd7YmgZMRkZw88z5HMja5c9RFW2uwSWwAtJGw4XrkNCgnWWJ3kZrf7EI8//vGDP/iDn/1L9XIySh+DLJOue73r2hOe8AS71a1uZe7EtFPbl30MtZMSZdLs4yaWk2ziPUX3+mzvbWWdOb725wgW842fGz74ZyPHXqP2dlzjaLOKtQ+WMq47kRx5ti/XMNdY5vD5Zg7jfjHiSyEXGVH8ea6MgCHpmbnl2tyWLf3lGmCs8fSJzOLx557f9a532zlnn2M/dJ8fsuc85zn2zne80/QiONOOam2r3ZIWofU14kNAGn/x7Cts0PzM7m7lUaeDaWyBMlA56cUY3Bgs/3OZDa3hgQy5i3VEUMPIlVt9wY0aep3wwzvu/J7A6cILL7zhS//Dz//YDW9wvU/f9a7f/qfPfvazH1ipJ/TncAeOw1LH3wu17+gUx0tInNTcs+2mmXB1mzSomzKtNwBJfzLpoS2Cu5u6efDc3DWXh7MaspibC5etbmFbbzOEpTqq34PNmB/qVQduBlkRVkR2d+2iiy6yN7zhDfG3ql/72teG5m9YI6997bn22nMl4GHP8T1xuOeKJ/65aOWfK3lt4OfO9SteeuSKT865galW94f8wPaLrbn4m3yu49yoRRwpTulzYw/OjbWcq/WDv7Zh+CuJ61lhi/p7xV6r2nvFwNfx0Zcd80q3db626XNjbnBqIKONv02OhbMtD2y/3Nfa6173OvuzP/0zO++884a/wa8TWfcMB1Pu1j7GdKTVO023VNhBiSFc62+CIoz8Fo276+DBg8ZLNf8HNL61rtim3lZhk3V1EH6bB385i2+mtdRWwm22G3S11X5r96NWHdeRH1XWG3GzZR33pW9b2jFQWlbO15zPidqce73etT9Pu5mbMfdtOYlViP1DMiOPaMUKO3adtUc+tfkZkNix7ttkuYYp02JM273mSN9MP3dkXn755fGz4zGPfozxfxB81ateZfrWVLecgvaP1Wpt43zCNpYwAIMZWfws1zXNdlhWkFVT2TItcrrXjJHQoP3Ueh0G0Go01dM353N9xgd3p+kkab655r1q5/LLP3PKn7zxjV/zzGf8zAtufauvuuhxj3vsOb3GCeP/yB3ggz++Low/8qEVuY//GsjhFhh3lWxvJzyUBnU9Cs3AFbbyTQ1MygQGbGMTWV2PJIEtKl83hfy581BUegMgyJTSqAcWY5OYaxJVtdRB3ZvBDbq4EeGZXXDBBfYL/+kX7Pv/9ffbPe5xd3vAA35S/4nuoSfkYSf24GGf5z146EMfYvf/kfvb93zPd9vd7nZXO/vs55m+XTHLM2tjW9wTU0bqXwhNR1w9QcYex0kJaKgLP7AYkhOjfH77x7/5Nz9oj3vc4/b54x9UiIyjD6rJ7bdJJFBo2rxM8xcQ82WaOZDizHqxHzM8WFkvnksDmuayZjxfMnCVRvJyS5f1jl6k1rYfcz/OXvOtc0Z/tNfzVr3S6/jS57qXyLF6Y/1cD/uHVIXRLmxvPdZbs/RTRVNQz714pdfc0VeSbqg8XyN/tOGnz0vzq171Snvwgx5sz3j6M+wv/uLt8/8xENoXSnJ5Ofv4ozyQIdj3JgK2+EZ5kce+2NxGd8ETZShv2ks7lrbIaQnjHA0KNc5HHjxk4yETRP3Hgd3d888/74YvefGLHvwlX/xFH/nxH//x/xJ1Tgz/x+3AznF3Rc431MOq1jccL6WLwxuOEnSyMaXyXGMIXjx9hYUvrZCpNikIbvzwU8hdQwJ6YZ6glSetmLpJPIfENIrMqOmn0FFPXnMMeoiwK688bL/xG6+we937Xvasf//v7S//4n/G7wG9Qt808OuMZrnSDos7+4fj28T0FTuMjNg+NnWuhD9K8cGaDY+6wR2xZhM7LDviQx7YXhI1yZEER3mR33ziaz94LR62ckIXtvYL30sPfOZC6loWdckfuBuxPeLUQ4o/2oWNemu8zUuMPen8hnefNayEnLievbjCh5r8n8wu/8xn4m/3v//974vfP3u/+93X/tt/+12dsSM2Nncf3Dzfzr0IGvcUBqJYUKc86gGVPeHlbZHWMGYsSsrkm2peqq/SX1RU3lBwNlkPMiPNGkG3epm+9a1vbe5jrNEH5b5/3CzjU1yQ9TYNayx7v1LF2bZp++X1CWXMNeREz7WFuedwLJx18jJnWlx7vmCuM66OfyzXPQ37zByjn/Z6rbC2yarQipK1VmBz917nfjVzXe6ps9RoJ8L/rvvXX/7rxv/i+4UveKG9973v1T17WMFNrsBj7/strap0jubqtoLjZoyf/WiLtuhjPoGRi101Rx62poY+iyxwKf14ZWxSYLlj4hAbzGAyd1HXsXZvB48BHoKNzHxQ3rEkKij8Ix/58Jkv/7VfuefNbnrWJ37gB+75unPOOecHSTkh/2fsgD7o4+1C8uDNN4VOYR3gurkiqLOKL3pcAXYYew2qQ9eDqr5ZI4Uvwr3qb0l19wEdbeCpZWZF94qnnqB0RjhauevF+TJ7xjOeYU972lPtogsv1Ht4+5XbJEQNDPilsSW4iKooSUDOEz9suRhwob0Ht3nYQY8hwdg7AnLDRkugALMWtKC4jLKLG3GRmbticMsGL180zJCKkw+AH3EGHIFhyo4aaGE1r9y41PDLUZy+coFCwBcXwQRNIhZDbGXyiclqcOx3t4VXH7G4npZHHJ84gs+iy0YTB8dGhyi/fJmkBAyG4Oyl4cc1yoATezcmCMdFiJfGjr0048Wab4af9axn2ac+9SkYKXCw0LXuKlc+8Zg/jHno8UrIUHgxyG/zlyvE+Kb63ve+tz360Y/e55tqmE3G5AaFYs1h7D1se5nu27d32lEj/dIbc/RHu4U3VHGmtj8bhM8JcLQNOlp8+yJq7RVd+4V/tnrasryaq2LlM9do4yPbMHDbdp5tbnvnzZxNa6+DuslcI5dccon96q/+mj3kwQ+xl73sZfFflPQV6Jp29f1jWVrnaOO7zZQLB6CJeM3aUL6KLXzF+gYPtTEV2qy1gczP8wot6lOoBQazIfuoNjkKWTOrVh0+4ty/+ndKmbvufuSyyz5+2mt+7/e++Wef+fSXffd33f1Pnve85/2wYif6/+Y7cBy+UGtHdej1ilrHUsC2Uys4umLq5gPdZNdhHnHVVURRxklas3DQpyiUw2gHAiA+Sn5TsujCpQLTfPWf6QIV6Joh7uiwRVT/zKc/bc985jPs13/95Xa5vo0WpO5m4zrF7y9SpqZw1EEjpmHBlw8WIr7W0vlylzZA46O4/oKYFCz8ZjQF1KVjWig2a0GTDwlbIQPHH4VY+N0wKxNd6zE18pEiEBccLjbSHQViTunApXtXoGPNQCGd0xyU6FGWGH5oGeqYKXLg4bDfcuPy0WAIcXwkfBnqmL0+Dhhc7JK4bjnEpII/2oWNGlLVCW4MMFJqnXiE4KIRsBCPc/mf//Mv2/Off4595vLPxPHppRfcSNhjSCJTdMLCybI1Ur/z2rWzXL6p/rf/9j72yEc+Ui/Ye/ye6p64xaBILmVLMCF+mwd/Znr+ZjoX2paRpKOOmXM0GsvZztmen88Us6OtZVvdwsbcwmzR5g3aL76MbV/vouzn0RnXMl7fesqKFb/2c807nn3WzjfSv/orvxov0r/4C79g/H2bY3qRJvlzcXFbP+753GxOMSSsafo5PPPXwTmy76Ef04aphuxmjkRBe3HHnzui9ecS/DpEgWsoLqX3u5YxD64Z447O4IH4WWHG/zjmlD/8gz+8o16sX3L3u9/tLSderLUp/xv34++FmgeA3nOdr47XG8tx5CSGJihDPY4pedgB6y7wcgDa7SGYdLyJpMbRdI2kHG6QCVc2qiTciaxEJlQMiamWe5AUEF6mvCRgmL3iFb9hr3rVq+JvYwciamiGyqFO2STDqZsYHj4aAYeLhM+Ag2CvhOsboQVt4YystDfCG0DyGMfQaK9j+OP1rLl8YMQ3cBJXsuaQh6xoC5f4Oq98YkgkdMP4SKwaXD4vfGw0An30wUafOAKOjLHRJnZ1hNqLz1pArbPqjfOMtuJHjhyxX/mVX7Hf/u3f1iewqy/op37Z+oHALSRW9vDTDJxbUUn0zBEwVXzQ8YWNAupCh1F8Adll85cT73OfH7Jv+IZvSGyvMUsso+trXkbDu5e+BZ//zDSQVqZ5sbigbiagvRC6BlsMtdgPAbNfCyytoHrGVx+AcM1i7ttwgssam7RJufBSarnFY87CGiNUxZkboDjo+ZE8KTSvixhSObMWLbqesKSEvRxYx4jM/jKh8NK1zvJzTuaJvLFks8En7Umue7leZU/QYpBRddCnRh/pAAAQAElEQVRy1ed55OhkZz42ufAqFwwfjYw4XLBRMr6sn3Gwj3/84/bK3/md+J+w/OIv/qJ98IMf1PnLHBlJXI8trNlMF2xbW7+AThZtsHtc8NgHStQnBobk1oKYjbapVT14/MwSlF2AetoaR1v7LCR71at41zJ6TDbseu7hlg2+n8CDX5yoKaC0zArZyI1rISipa+xEYdihYsDTtsmOuuky6su1k/74DW/4Gr1Yv/hffd/3vOEFLzj7+8BPyP9eO3D8vVDn/vG3ZvPIxYFN0OIuFazzaL3Jx64nLHbEY8jDK8yVO8FxOeoozr9+dJo7XoJgFm7LD0c2XSKWamqMnCDKsWRFMqQZnyJiam5///d/bzwUr7yC364jaJLMVDmtgzezK27icrA7pxsVtX7DV6g0DyhsxNTWuuIKbXS4yBhY+3WtC3zhjNmzzR7sSVNQfSZvsfbK3cjbQizOllDMVPFw2sDnDH9bLCgKVkxmQDV0vxsVmfU+oZm0h8W85KODgoMhgHVjlg6bYYso7YorrrD/+NKX2nnnnW/uym+0MGdXsQzwAsDNUfFOkaFunEuVDW3RhKqH2YZwo4CpbnhGO3jggF3zjGtibpGoatS3Y2qN37jXPOOMxVwJz3PncuYcfPc5vsnXU0X03A8bartsU3OJdkocDPfkYx9NqqZZ1jC18eOUq07hZU1NEXjmEzdLzFqb6yWQ+cUpTf5yvqnV4SWSnCnTNc48bxyBq+7ugVAXo7kyE5cR3T1999QBxlA+2jWPB8owzz91vLAsk1yw0Tdzc+da0FzXnG+tKdwslGtApKKnTV2ztE0Nnzy0XL0PT1IVLw0W31zGb+F59KMebS984QuN/zFL7lHGlWhGMas24mUvayZTMfU5tzhEB3tRW7EKlRbEjwudYjMwhAtDbNX6fDLg8fNrpIAplPXWgeZXXbgBkSCjr1N+2VMjxTyyFRJTXUZx5PUetcVTnzEcRDnUw+wLlENthYJfWnDsR4AayJOK/Sk7fIhIJQIGy/ViffLrXvfar3/2s579sp/4iR99eURODP/b7MDVe6H+vF4eB80nr69DwtWE49lzgfjOMMSaG0ez2+KKEgc9bpxwYmCKqcKBmLmvAKMJo0vwDF212jwodwIIXjBFnW2+7cvfopAxBZsxcwKgRBmEwo8hUCOx3NI2NoHqcc3A2NSJPDnqwLjxjKh9BKwYduRgSMCRum5BkY8uKX7wCpRTOBA2Uja6JPAYCkm9BYp1Z9Q21mHrpjUAjR82NZHANTSKrLkvMDnF53OWG8TCwqlBwcJlFho6fAW31RAcnBrCjyGRwUygjWs85iCGgWAPwty4fJZjuOqgG84P8le98pXxwx849l2GXjOo0CTJ7mikwV0JU47pg5JlJh2uqdVnErrQplFRUzzlMMb8YYxDVrXi2NFa8WceWzF7Zn1a48XKtjQWB1x603Znnoxn/bTrvoyw0ojxLJK50YklP3MrZ4llLDFK5LzJrRi4mTuxWWd9U0ve7AvSZpef2iPf3QnqTKCwp4ZbaI1Ga7TGA9mUrGstz9SynoxFz5fJhCqH62WO2RcyOOsY2WBoMfu6wDJtypBGfHAzN3e3ZSs/+YSR5MxY+oyJYSF81tQ3qzrW25Eju/aOd7zDnvzkJ9vPPfvn7G//9m+1zjF/MyeTR3y0iY6+bHXQLpRHOnA0A7Ik6sTQEmTXRsT93OB+nYoDLWIAEkIlcqNritAxEAyjDUfzoYlDDSk8i3UA2LLFmrfgwerJ8sqGK1tdoFnkd8eOrbUa28jaH/2XiTN+7Vd/7Z5f8RW3vPCnfuqnnruNdgI7/nbguHuh1jFzfdPkfat48gjkAZgYjgSGVOBh4yBioeKQY+MES+c+iALT188L2cKSIlu920ucZZgJs9aqfriJzw99+dSJJNni6N887bWvPdemXQXU2woUGXrhocExEOwtMtSPKH5OF671NQpUN+IZ0fStLrjFIKz0GGt2blZlD7rFUesXczDyKDvalT3iYN3HacKawXGjBsYgIwa3QoX3XAFlF2ftg4uGYtkhOQSkc5k6xkasa25uhBioXRjrKjvqEYQkCTwGq4/BqkFrIRuDhVHX1OBJLXpxFuDgkFvnA5tQ1alrApP8/ut/3/j1XBFmkPi4nrgmEemuY4QurK1DPyMCLVi0NGWoW5bLl9dpTTa1IDUdNWMQcPSeE8Fb56x9rX0Tstwm1rYZnNdK/VrkbBOflFY1iMyiwOxssaoeGoHCOlKbFWatjX7ZqVlDI0klJmPoieU6E3Z3Uw+ndDiLgWvwBbK3AzejtZ513XyGZr3ikOE+Y80UnJiM3t03sR60MTbaZqRNce5yjfi2alOGBnRZIwMzNtdIbPSxkcxhnOziiy+2l/6Hl9oTHv8Ee+ufv7X9scCNSSHroKb6nIwsD6FYTBcD3iAj1sixXwOlwYGMz5ARj+AwRI117eYfc42hHuaeeaqrDuWoMtZYk2PNDezXVoVLEy+7NFhJT7TlzxVTCz7vZn7RBRfe6MUvesHDvu5Od3j3s571rAcpeKIfxzvAh3ZcLa9+XOjBmieOpw4WmicaulYMbjGYgSOmFjoOpVmFw2iY7ICDZ7Y40BHQ8yrmsrkFPulnc9bQ+uaYrAirrky9t4oDgABI+OMe/A1tmZa0CopraqiCSidRwS09+J2YBK4HPL3tI9cVkSG3sIKoExwVUy8zdHG0E+FXPPAYAo4h3BjCtX49lWSWkDjqRiuNjbAW6Ah+SfFKg8NFI4sHopLHWMQ1CNZouQbL1uspGHYMGQuicHUL29QqLlC9tmVDQyMeeTLUdVAsXFs3gg0jL0xhox2fWQMUCkoMzWmhgGqSEav9CLoCoZNt4w8MQeedd178vnSZrYuPFWvAaD6m6qSXY01NyBQb/caIkO640Cyr43L6FOQGQwOE1RqF7t3hR7Qb4dmwGE1ltNLYa3GvfBaTdodW5MLRyDKcudbmz3hh1LbeMtbdMDaxyo3w1mEzJ2l74Rndf8xc5l6ueZ0Fj89xGj4zsDUP3516WCk8Z6eh/CocpG1YBDTsHZtsHcOfhjUqfdGJL4DPgTNN+cc7zn3NufF711/xilfEr7GcSy/3Y8avgqU5rgJb1G1zrjH5i2es0uIGR6+Ei1xBs8viVKsAXJMfukD0BgCYIvpeU9dzpRPhprP/OE63vs7R77wqXFrluyljzFEo1lW5yzNnXL5lm2RPMnff+c533fLf/+wzfu77vvd7/uicc875HmEn+nG4A8fdC7UOUJw157+LsWHcjBwpbJ1LVL95OIjEA9RQNnxEkEVBUwPor+t6l9HLMXxg1cEUKboipvnDZiBWU7s5kI3xWDBohmSVUdrsoosuzF9DNkMtDUCi3q9LFboNjo+wEDQCztqxkYrFjasAPkKsipHjDAKbkqW+cNq6BJtwdSzM0LOx6fb5MlTThld1cEYbf5E3BHUZsRigkg0+QJPgN7uvcwFWMDU109oca596hDqIAPIWaxZGB0dGGx8pDM3awGoO7MDbUHi4qyBLIA6MwCmNXQKv7MUHIXBcO7mI4N5HX3U+8YlPxPnt8Z4/EiuqBMymMJFgxiBPMXUZ6t3QvSk3Pu/QOZDC/ciWJdJGAs08ZtXnOpaMmdwvt6cdy+Rzfk9bGHvF59q8TC5SFs5e+QtSd/Iaqvax5C45mV/lMgaWa6y6y3h56DiyaxqBkKwX5nBWM8cNnbEaR35hOjkBxxAg6wvDPFWMFR+xCMSwOVfAw1D5A3TM5jKX39Lx/ve9L/5ox/Oe9zw7/7zzs1Jf+JKfwTZuX34LSvUasuHuVWqNw1XKMfV17iJpLDTaIo3uXhsORz+Xxd6jD5Njwi8mftn76UVOcyp3XNd6HaMfP2/3mKRqVXj0sduUFd6id3Q78I62oyPs+q/b/gd/8Po7nv2857zksY999Dlb+CegL/AO7HyB599zej0Pthw3QeNBlGscfJH1hqxaAFI6hYGHSYIetkas2VLuLkTiIknq/V1e4Oj8YRGWCvBjXUS5iauIbJE1Jl73lmt+lqQkxbJfccWVxgM0vJY6xpViWcta66QFrQUTY9qcqMHkAMrV9WmcO6F4EGAULFt9/oZejvq8DhxxxzkaJLR1zVeYzADXPmDUUEA9rhWspOetgoHHIKZi6jIs1hf1bNmgFqdHBHLdgU9mha998MAWhva5QNUhhADhovFHCSyGGV25Kho9hrgOis30pbVKDiqYDBTk0thI97sBqumUg9XPhuLqQBsSuIaWcsklH1a+fIiV32JAXEZEFUsNqpRU/SOPe2fIGxkdlkG9uKdlG59fq7NUMdMK2oJZw6hV7JignE09hyfTJa0IU/hxLWnFOA5z/oiOdi0ma7EP65zNeckvfuUrsydWDF5KrXF7reQcy5j5Wb+mA0MyX8/HDMud1yYneq1Dqw1/1rh6YlZR3IX0ogOa9eeaQ8jGWpVbWrPueZbGGmXPeYWY6qtKHM2an6UjtkcrnkWuReN3vL/yla+Mb6X/6I/+qP1PWQhpzthU6eJjEjqajIuIGkNCblkCY70RJzrWwB9lHdvIbQD1kcptcLg7B80Pnmo7J1/TDlzjunbwtBvYwdNvZCedcZaddM2b2KEzb2EnX/dL7ZQbfKWdetZt7dQb39ZOuf5X2snX+TI7dO2bB+ekM25sB8+4UeQeOPW6tnPKNVXzFDOv15lhwv0+78Uam9NTm29bWucotl/9+vxEM3hj3mgTHwVu+fVSwaET5m5HLrvssjP+w8///E/c+c7f8Lazzz773oJP9ONkB+oEHifLacvQqVHXE1r+vgePQ4+Ix+HdhxshUd3DIkFnXFMIU5ffcDnq8s3cG2ZqsvWoNmLuA66QqmjMjj0pri6g8UiS1/t8k3TIGjUBJWSBdNcjD7bid14DiHV+w/DDVF3sUQIfgPI7VYC6sUAw1o621kYbToNn1QixThVSn2PNmhrYVENTxfW0GoloFFE9PowchImjvrEE8lkz/I2g0ujkoYMjo3yZFuvGQIrQ7HJjDjAJWF2P3PjJC4Y9SmAaev1h0jJLj3lhK4/rRoW/GsAR08DaYj0qJpc0Y5C7yCJWALHwYxB9yv+dsdYa5SofXuVIN7b4clpn65uZeNSYWNkCtkJiraY2mYlrtEURAERx04woXNaErpzywXpNnCad1/ymuD4W6q67XbXTJ6g7W35YTbtrfgDWEXqvoSUonPXSzxetnEeh1jPWnKbAENyaEz/X1JehdWR9eMTN3Ee+HXOrOqmzFsms2Z0159xm2KbmJlj6aN2DkHW101GaIXGz0tZa+XAQclI3Qijq1fzuuSb31NZrTibIaFwHGiEXrcqp2jgN52bkE6YOUjZ6uzBnXYPFlyr8Xw2f/jM/Yy9+0YvtkksuGdIm2eJOTdtkAswEWTTwMCyP9+ADd56cqDHEwxe+6MQRgU1ZXZSgzT5OoOiwP/LMIqxCBw7ohfkMO3j6Nc381QAAEABJREFUDfUy/BV2xpd8o515mx+wG9zxQXajb3isnfXNT7SbfOvT7Wbf8Wy72Xc+125+97PtZvd4vt38u14k/QK72d2eYzf9tp+1m9zlaXaTb3mq3eQ7flaYePd4YXLuLs53nhPYTb/jWeL8jJ115yeo9mPs+v/3T9i1b/V9dtotvs5Ovu6X6aX7+rZz6AzznZMsWl+z1hnrFSoz91P21g5ha2AA1xx8pFHWz7Ah1PetUWcFqRZpO7u7R046cmT35MOHD58y7e7uvP1tb7vNc5/z7LMf8YiHvWTOOWF9IXdg5ws5+da5OUOL090PVNLjYI5Y2ZHYOCj5PEQ84/IAo7I7GIhbmBFpg5up27rBNkWIha2hP2RlmxrKiyNHP3KE7tP75CJ3msuSsHZZ2ce4kMgrTHrkRkwcrlRlsExrMlrEBHa+bPAuzVfJTMEvBw1RmLoloat4cWROU4u4dKQ0p88pvEGyWg+ibAKIzOq1ZvwKBV2Oek0ZGh9eCXOSH/wCmx65o02YHPReAj9qxmA28oGIm1rY5cjvvTAR1POnY2EilVlaUO9cUznkItt4cOCytn7PQEaUoG6mQT3nt7kFJhcqQg257HGY9UOp8TjniVNpoipUMlJPFhj/JYSluLdEg+8ZC6aIwujuTlACJhswRL66tSxqGq3WhB0y5HQzEiOag3z2KB2Nk8W0k8zW3eulzCJm0bJgv/+FjbZccStPu7OoRzTFPeukZ8pZcuelwUPYjuLgu3Jso815Y8jl1EKw5caejxo7pZZWuqGaj1zquOyGeup5D2qNuV6i7o3U5nRnf6gDx1otfAQstfVW+SZu2u7onCtMqzaJQ43Zxxr3pfisebZhkTfWnAJ0Z71h5qMuTOaHb22+5Fpr43xA/MX0V//3V8e30m95y5/GyzW4KqSyrNccwYPfSzcjQgzNjyT8MMy0Xg22aEUtWvjNaWq4OKUGQbr14jTX8PWN886h0/XyfCM77WZ3sOvc7t52o//n0XaTb3uG3VwvwDfVy/AN/+XD7bq3u5dd88u+xU6/6dfaqTf8KjtZ30QfPO16tsPL7knXsJ0Dh8x9xyhpjGmYyeaZUStx27GdgyfZAeUc0DfTJ51+fTt05hfbqTe6tZ1+szvatW75HXbdf/5DdmOt4aZ3/bl4QWctN/rGx9n1vvZH7YwvvUt8y8285gcsWp+rZhHanyfCelx4nF9hmEiPdQNUIl9dxvY+xijX5xOdC455RCImSIchRg0CbUfwAZ3dA5dd9vFr/eLLfuHfffM3f9Ofnfjd1dqdL3Df+QLPv2V6zkuDBzMRHaM4eNIJ5Fi8gkMLVI9zKRam7k26PD0wNfqkgaee+InIX3QFKKBkdUXwLWskEOfcy26aWmDpykvDNhpzU38dAKdAxPZIjn1QYmhx1I2VkWu0ALS+XHOUAg5DseK1cD5I5ahTJmjBbwPzKE0FG9AUdcBjvYU1HQ8G7CqKvUXIB6YWuoS0WAiGSKiIdcOMeXHRtmpg1FRqlBnD4EZgBGVTa0EOQJfdtCjZ5bMnUSeRGMeS2BHHUFQpGuda5AegoWIy87OQEVjLZa3U4ppifQ1HBU/86AIWfoAaBDJf5MutLjjKlV8aXKWYtiDsWoJOdcBJ42VDiPgOqX/uZn06iJKpxWTGtG5qFDUsSYsLzU4ByOlpFEdj9MCb31Tg6yF4AkvHzPKZk/qYIVnEnesxkzJa6sRm3xSfMestJ9EPO8ULLJ72KMI5D9HixRaYW85FxMImrgNjCBziCDaYAvNxEUgMMWPOmMxoCqGazDhAxpaYRb61VrWSA5850LUGiO6OkpSWqTqMxcscEGq5keLuABLmkRp6Xj9A8rFm2Y6Nc/TSShrtiXshMOakjsVarDW489xavShghN3JwUpcYzpbR7iTXXTRxfbsZz3bnv/859tHPvwRpahg8NFcP1oASvVlmQFba2EzIMLgSVm7DhXE20fIa0lNWc2zyILXgOJNZZj5gZPtwKln2qlnfXW+POsb55ve9dl2i+9+id3om37KrqNvok+/+R31knsL2xFXGdazqaPys29qbq6x9hqK3LwcAuGYedmhNagbjWJhywgtEC1xd72wX8NOvvbN7bSb/gu79v/1nXaDf/lgvei/yG6qb8dv+PWPsGt95Xfbydf7cts5mW+xD9lGY3+RHlBhTdXdvmAQxVAlkTeSKyAdMeno4kSqdPgaKt6fhxAQxXrX2dq1HT/gu29/21tvc/Zzz37+Ex//+Gf08AnjH30Hjr8Xas7MpPtJ/0kjdmNxYIW0uKzsxMU38PnWVYEGBp5UxrxxE9SPN2XIVifWhZo4HGrKULy08AobuNFageCYUB30sMFdvq2a5/p0w2dAfhoalRi4tLoA9RYHr8m50YgTQrCJBUcpujLGLnDKwUbwQ8cgT1pdhm0sGpw5CIS2bH0+XEjSTRn7Jzf7kDSYFrYSau0JaH+UJdiiRhjG1AafOcMwNQGEZS27cIDgyoDTIHnqG4AwdWCp6KwpJg1vHsCpCxcdEZwwtPbFRA1ENbznyCdNajFNxYmRVtL9ZjS1yGVfCq88CDUHuuMy4CILXA6YwmMXarE0Xb97Ehi5p3CxmT54LRFbG2LxMZoYCWCF8A3zRLJqZmjmEDOBhFu5q6dUMhJ7oQICXQxahvzJOlUe60eNGLy67mUsa7unNnPj72ek67bZEnMfnxmakQksYxbazcONwUQ3s9GWF+Bk1dwzjs8arPHXGlpMZ2OrOqndqYUUZ7KAbMbYj4wSm8JMDibXN1n5zFc20ZQplUb3rOue2qy09UYN7ZQVJX2X78FxT23G3KZW/mQ9pAPmvoy748OBj1jjT7ZXY2735M6cKb6F/tM//VN71KMeaX/4h39oRw4fzjBckqxySmf4qGPRS/c62zLbupmTMDkN0uWDNAFE5KKC7+aHTrNTb3grffN7XzvrW5+ml+eft5vc5Ul25m2+306/6dfYoTNuYr5zIG5XZUZ3RgbqYA8auM+Lo31wxzBDQZ0gpCHQ+Jg17N1VonEmy0riCgybotQTFH3H7dA1b2Jn3OLr7PpffT+7mb7J5o+b8C8EZ976++OPivihU818x7Y2p+rU5sOGJX+cAyikxSdpKIFhIOFoUEyjsXKtOXRB1tpIb1AsQLxpd/KdnQNHPvbxj535whe94JH/6vu+5zWdcsL4R92BPU7MP+oaFpPpPLnpwLrv7C4Cex1Wcc1hasBWAUMDkTMcxAhZe1hKm0SezuUky6JNjCoVX/ugVQtO4MQkgjTShcKhMC7zNZ0cPRZ6LAKaq+kkyFGBkaOSMTcrCg6AaNSGF5h8YKXKyprYFQtQQPDDSQ4meeiS7ovPHOBgCD4PgsACwDKWRsiqkVr2XjrWphqxpiGhzIpTPDhjIfIasal5/g2gJRYut65hTjKmiYG5rBrzYFcuWhhQiGxq9bUGmINCaTCSh0awK4gtbDGn/KgnTS9qabCSwBhKWgC3mZYXZtHGutjreTf2Q1nBaeuUO3b+HQ6f6XSy5zMFOMxLdr1cRY7mDkw8dE0bU2k/AxMnz71Ivbc7LydMlKRISHcxwisAXtnoMYYfIlA9zBgmYxlm8wR5HVrHZK2lAc99xiddRyPoMpKTPvZcTymCwaTU05cRm5L4JOVO7cnc51xYtelw8Etjp5CHNTEMQp0Zy+uqsMc8ayzn8iI1PYmLWfiEE9fsztz4mzFICqPENdUYOTpNcSFgiKmBSS06tbWqVEMNSJN8YhNOSJQMyyJmanmNNYcAS7vWBrKUuZ4FN/2Zj+82+9bbYb08v/zlL7cnP+nJdrG+oY5AEMmRF7b0uFC5e/YFTzXUN7jFqRg+Z9NHpoLhl66YwFiTmx882U7RSzR/TII/unHWtz7dzrzV99qp17+l7Rw8xeJDVHpcuGc+06SVYWx9iiiz4DCQZJZ+qkBiUJ6pac3uOksyi0c4PztA8RJojpk7fEDmsGh43dDiynfZVjTlwTmob91Pu8lX23Vvf+98wb7HC/Vt9sPs9C/5Bts59Vpmi5drKqmAev+3CCBTQyMys8tRDxu+rs2Y3HEsL6SZ8tTlBEcmPXJjkFdaZvXJdnZ3d086fPjKUw5feVgfjNnrX//6b/zar/nqvzj77LN/oGhfCP1Pcc7j7oW6fwg6V/EzBgAbzUEctXPAEBHqEMZBFRZa5OBIq5iT72buuvnEl5Kj3gxlmcJmjGAA1s58BlRFQOsODxuutLsnWXimurlrLsV6dyyiEvV4MIkDGhJxDcQC0CDXLAbbvylJPallrPK62w2VhIsIaypryK/9Y41yY73FUWb3scfd0f5mjQi0gQJIc0dFzUpgrooFXQPrCI4GdYPDHMyJX/xtmlxwctBI5DCoNn6IbPW4Jnxs0zDS5BIKAa/5Cwcru0hg2OBl41MbHdeBIYEjVSHMpRRhQAuKOppAPaPNCFwIPEQmy0aFbrTwxz0KgCEJ/BzCcxaH0/a1Uhorti84SWYMiTuhkeHyrSk/cLF146iqo4zSkaCAuzD1/oMLO4IaRluuCkQ+ppEXRhvW3IAFqmPmD+vmAEjYNvfEUPhm6duqEZ8hOFp8ALrqTJQ3Y3JW3c3dhU3SUos+yUOkWg+qFUZeC3RVWHJyCSNWdiXAmzH2w521VxwNBz3z8KjtDjZp7Wh9DBORtN1TwzNL26Lp048P283dA4kzEbkmzKJlHmBxqv6MmbHWydyTY2qYmSsn+qQRnlTvYOWUjZ7rEGU/shY4cVCL+ZjHhgb3sssus6f/zNPtF3/hF+3KK68copiqMZcwk2vVRruw0ouJRFSvUNfFIcaC8dt92jl9QkgzqjdlO/VGt7Xr3+En9S30S4y/OHjtW97NDp52PXOHy6LR2n/SMIEQfAQbISbf3ZUrQF2uybFozc8luqAE9OkYXhxtDGBEtrsGbAmmxaBUwRrlylBMPRbormo4gonHgwkDX3gcPWmgUAyI8k66xvXtmnqZvtHXPcK+6Htfaje+8xPtml/2bbZz6AzRKSAFN4rIVo5GM0KIqcW+y1Gfn184isUFSpNHHZnRCSPhaCAuFXXRa0muLlQMN9fL9UHf8em97/3bW55z9nOf+2S1dcoJ//O3A8ftC7UeSjoeXLhraBIHjwER3HvzUdyh6Igprw68zhs9YA3uOoPBFUeHmxQshVoX0gB3GXIJyEJJlN+dFkTBjSj3tH5gqHanCQe1WIjQuOFsbqyHmELWYzhQVJzawWm2ake9olRuXLNA9YiTHlwMgVEDWyLXIi8Mmapt1bAbTj55rCEgYuLhR0x2zCtNDxyj8TARcoEQ8sCwwbHXwpyBiaBusVbLtvBxKJSh+boHnzACBD1qASCATRZrbzGuLaRxIhdbhdSxUho/HNnUQrovo/zKCy2uQrUlmF1qDyqPuY0k5VRMpoGzRkJRKAzBTRO31kao6lKjpNFSJZmRMGUihbkgNE3cFHAf7w0RSEKEy4seXFEwGTsAABAASURBVHNzl4BEXIabqVs2wLSso4qOsK2awivkmFz3deJkayj9aVEvsYTqo0hMe9Co7ll7avs0ns2pcbICI9wE3bELG20wxBdr1DMTsGFZw8yN1kvhCFv6gG6JZZ67AzYsTA1giMzefeD4jLb8Dshwz3hTIEOu3HZmM55c0NnPtS0xvBT3zBn3tEFJ0IiPyGx9zEnbrLQ+qfaZbcuxPdrf/d3f2YMe9GD7H//jf+gdbl7zgj5PIXhwxsUr8ln1vuih/paCJ1/3S+26X/3Ddovv+Xk761ueatfSi+PB065r7srLro0gUQ5K4sY/YehTa9fYlELzjy9RrO0hOK7Bc1kSdRnqzCVlkLAVULeYWMbix6F8BbLLVk+71e0+aDnS7j6vy222zdIWxvRGw25658ApdtpN/rnd4I4PiJfrG9zpIfFHYEz1MhHiNqkiitUeyMw+xGJDEo2R6wiDAWfkgjXZqBm4H7nyyMl6Fhz4+Mc/dp0XPP95j/l3/+6Hfy0iJ4bP+w4cdy/UOqO8heqscgtxmJDaB2wdLvVEMJooMW8++dg8mBo9uThigLcDLGaEJh3MsgOoIVPS20IoaLJmNRUJkwn1EBub5hpdY60A4qctQ93MbdEiT4EOyw5OBxb0dIojXfMQGO22F8Ahos6a2gXIjrzBD6IGcIVjOXLnXtxC8BH58CshbGG1lkYBMWqHoWFqAVTZlaPwosd+FcIEEnVDCg4NgFA0AA3YkqihmLpOjkVu2bZqosdSxvWSEOskKH7Ukw5iw3BDVHgNBa5hUVN+deopbbE2bpuoH4FiHpsmpWRLBssj3ENywLovg8sFU0hedv4iIktlWcTYFiJhA+I0CSyGBmxTY/Ft8c8Jttcke+Gbi15/bLM/15ixcdFzfET3tmvuysMve8wCxy+NvZZteUuOflgvgavk7Tf3tkIjf++1ce4qe/ueVnSpM2+ydU75pckabXwk87F0F8rhd0o/9CEPtQ+c3/4nLRk69nHbJD176lY3tkA9tjYalx+wfuh0u+Yt72o3+86zjd+Gce2v/C476bTrax9qj0u3IiuX+7mVyxw5sXR4sg3dUsMufxWjTtHQhNFI2FEUTyJAXcaqAyI1B+Fmx+MQP0RXHgDkAFbDjOuj1AeaYVAEjz9bfcY/u7Od9a0/Yzf/rhfbtW91TztwjesR2pRKItLWg5myT7BzRw52BbBVpVyZFpts2YTvHpkO7O5OB90PHPmd//rb33WXu9z5DRk8MX4+d2Dn81n8atfWgdBDW6N6L6JDxM3FSa+7EJsfyGjExEcjcOXqK4KxgrkDFqRvkWQmovqyKYcKUUDrkKmYet5hYQjDS1u08Odc4R3MUB/BFQ4fjZAIHiCGQK4h/NUQ1w4HIQZXuvjoIZTXX4B4zIVCK9VsjJkavgIoeTbGBc9+OBZtMMPfGFqx4MlW36BUbCMwAmMidklx8JtdZtRtGNccIh+cvZKZvSWAEeO6GxTx1bnh0w+8BrhI+cxDrcBiMEoCpwEWE5lFwCwUsK0adYCKjo0EV8MCl0+hyoE3ysgd7ZGDvSVGZULjtQcWQ0bYpnCHfNd6nHD8MJPRYoE120hUKLAYcMqQ/QXrtcBxAdswr0sYiWGPH0Xac376QctbNc19xzFnJLYtFOSSeQ45q058hPbjjry03df5iW8b57XqZSam2S93W2wbphMYteYZty1pnrv4c62KZd6MzxVXE9g2jlnmW/yxjl942S/EH/P49Kc/bVetrefaK3vLGrZAe2Wz2JOv+2V2gzs8KL5pvf7X/pgdOvOLBe9IhkKDmc8rVRyXqLi6NlX40EdKz1O89lqmGYkjcbTN4gvfgqBaa/Vjb8T6AgCRxu1zU2jEiVch7DGGHTECEnxEJmsOU/VcjrtG3zH+YuN1b/9v7Rbf/f/ajb7hMXbqjW8vtkuqK2GLmdAePIJ9HXAQQHTVwxZWrszYOPQsOzJ9d/fIIfbj7W9/29fe9ta3etfzn//8+wo/0T9PO8Cmf55Kf7Zl26HR4Y2fNItD1mpD4VCh4QGj8bG5k/GxdSOE4nSVHTwVkIYacezghGekR0y4mV7ARSesHw95P8vPl26L1m3hSRActnT1qFVgaQXD1MCkmktIdhYQObiKswAEHJ4bgRRyA8ftSTgScoVVXGbsrSK5VsXB8GXOsQZETAF1Y15rDbxqApUNDwFDRl5xwLkWYmFrqBcvcLlzb8Xgds4cXay36sPFjlQchBwB7NXGHIoFLi2KxuzY1MFD9/MogJhUdGJhtHnWvIBbQlNB73nhbRkW5GW81hto8WKiQGJfqI8k0kZxgq5BPcDS4ew16D4gdExciHm6TGdGM6Kst2HtWU6jeo9/wY1Y8WoV27AVZXC5xNp6bNM+WGv8meFmWsbwtm3AjMGjXn/W2Lb1HCvGfNu44FdF5vWxtspkrZv2zK1Y6TG3sG16rEt8W97IGW34ax9sKce+J5deeqk99SlPtZe//OXxWz2WdY7FO/a5jqXamuMHTrLTbn5Hu/FdnmI3+fZn2jW/7FvswKHTzN1D+iNw28fili10IzRlgWU47IbHI294PmuaRtqixhoKk1tQlIvBtrwvEhATZa2NNtAiTFCAOiEkzkz5LQyOFIzdpYFQA5PvuvCdg4e0v3cy/ucyN73bc+2Mf/bN5vzFTcWCxzDsB249EdP2VDWu3ILHcoGNNdm4ANugGno+8Luqd47sHjlJPwOm8z9w/pc+9znPfubTnva0JzXWCfU53oHj7oVah1xHYctV9sPDcUbE4RBxt+IqMQ+cHHCeEhGTLyo9C+tlQNxEJ6Xgm0G1ahNGss3cFjFTczN1Dco1tXCMGS25AtTNFNdcUtYbtcEAk6xQkA0oBuL9es0MHnnWeHF92G43vNaOfeutT7Zvu+0p9m23kUbKvq38ssFv0ziBjbZ4EWsY9l65FYt65DWJmisbDOlc1S+/dMSEh275zBH+Ct83R7ljfG1zPVFTPHSP7zPHmINdOWh86iALe6i3J69xiJOPjDb+KBFTTp9H9hgf7C+6/kEdRB2WOD/SRtNZ4QwhcUrBiEkUCij4DV+fP2CJ2EGVWScRM2SMBUDdMNoAoZl6uJcVukKZolE9AldnqGJXJ7flcPnN/CzUciFs/fa62y726Bj13LfxNpesH6yb4GeNLK/P4kSsMRvauNbRHigy97qk7XunBHVie+UpvG8nd1/CUYL89o4nPuEJ9qY3vUnHer/rP0qhz0N456Rr2Blf9q1207s+x2709Y+00866ne3E/0Bltf8rd7GUxSUtiUvP4gSYWuI5yu3PjDIWJSEg20CwuQysQbYEGhQ/HhuzQXomptUfc4oHwhw6BChBm33PQFIr7K5q+heXU677z+wGd3xg/FGaa33ld9nOyddsRMXTyrES09t73I+3uNAVsbm69/VSvbuzuzudtLu7e/DSSz96wxe/6AUPV3vh3pOeiFzdHTjuXqjzQnQapt12AmWHxSCb2xYziPgyOMzgzcWsm9ciJk50CFNAUWLSfSZcr70aq08R10HMYBQKtgiTRdCygVLezQPADoNBVAq4ZwyoS2G6kVsq1BYmUTmohoQSlFqGei3rX3zJSfYffuTa9tIfOfOEnNgD+3a9dFscKg4JYhautdYgA+Qccs7Q+KaGDQdc7tiBkTh7Y0DnGBzZiIk3CaSslDz1cKRbj7weFNjnTiNH4cfSs9gm8yhFdAk9Z7k8rf4ouT1xYdRC5uRl3QX5KjhXfT3utRY9ZublbMw57sFGcAOYa86hxIbpIrRf3f1ikdyGdc2E82K2x5JxtHGZeyx7m3NS92/+5m/s8Y9/vL373e/B/exlLv1Z1do5dLpd6/+6u16kn203+L9/3Pi/Enr9r7fH+2w9S358M8p6CsOeI2FtQHBHcG0TV2ZTsoYOKP7GC+9AWZjilt/Nbigy2nKrj++g9cgzDkGbP3nTvEu1oF5PhnrwdHhJm8mBmu8csENnnGXX++r7xq/gu/at/pXtnHItu0qt5ogJWuZi8cJqbTJtHbMqoODkO3qfOSBrx82PXH755af+0i/9px++//3v/5+FnehH24GrED9OX6h1BToDGvUTIMZ5cJl1VrDlRsdGcHTQrWz8LgKHgzcFaepRjCnibu5upm7VGm2GZqtTggMuA1UF5BanoPCZo2LcHN0mGgUwlnuw4EymO8QOHXQ7+STEmsaWgEuIH9IXlyc3O7mKR4608IiVL138DW7F0JKIVz4arDT2NiGOKHbopGHNDYua4PiIeIlpreALX1hxSo/xNYbPXoyc/Wz4zBlac+3FJV4CB3vQh7BHIY40bCPe8LjugbfVH7ichzhjUx2UPEJ9jPPdPQuujY08nT31EV3YdVaLwzkuQmHjA70mUYzqi5AAdWUrqHHZhSnIdIucJenYPJXajzhewpLntndMt6bWt+SvPV8De/hjIf1AH91VRq5nJIz2irxyM3cFNne/WKNcLbVf3f1im5Otr5O9XWObWceO+L6fddbR1y+6t972trfF75d+//vfn/DnYvSxyD7XtUfID5xsZ/yzO9tNvu0Zdr1/8cN20rVuZr6jh5250W3ftqWo0nrKaDdwhjI3xwxqi9JgJDCTQbosYDlQ614PG6aM9WNrvB6lwbKOiR+2tLpF6yQ8oepYJfGMCUcBTRZ0maZC65gg3fhm5joLptbIoeTG+uW4H7CTzrhR/G7rm377M/UvOd9p/MsOlIXMEyTMvJ5m1GqmFVY+vLIXRMA1GUzLnuyAvqk+sHvkyIHf+s3f+P57ft/3/reMnBg/Fzuw87ko8rmsoWOwOCZxiEC4Q9EcHB3kPid4OAQROcSbqSMkgN4AJpA5qQ40YwIwacHhWrUC0OKYONYbYDlpZz3sIGsG7OKUFqYeHjqSZOgmzvLKlZs2hpiCNKrjIzLp5KC7iDiGwQXFFDEIkK9R29KIqMII4Eu7C1TXRcgbuuLuBExLlKMuA8caHLbRiKFD5KiHmelaQ3j6T6WpN0clFJegXLMBCN/mNoS2rTuIcJBwNFSN0oIit3xx44hJE0IiFANeE+IlQNilxQ1XutcOAEJKuGM8JlUMTGruAoLcELnN6vsZc/BhjLFOGoyKo/t8Ko4/7vOQkiY/SILUP7v0Mpqj6qShSnN0RntQ8WaXGknYJRW/urqusefP6+rQYBR9rQeKsc3p718rOdvHrK897SV8qLvO8QaUxh1t/Fmy9uxfVavy13qvOsnT07Vfy5qZgeRVLLHytunkb7vOed+So9vgKOWWvG1r3V6APL2MxB/veOYznmkf/OAHty31c4TVtW5ZC6ER9h079ca3sxvf+Ql2/Ts8QN9If5H5zoH5zx2PXCN52xL3wtfcuRj7kdE9chvs6DnNxiWMcD63zMa40db5YEPivA4Cg5CHO3BxjQmIgaNNZ0YCbPxMFRY1edEVR90ixqAYMKYpMF/bfA4rRqnk7NhJ17xp/EsOv9v79C/xFUZGAAAQAElEQVT+f8wPnmy9BbF7Nn9wtmqacES0ltldOLZPDS3U+MZ6R+3K1//B79/5Hve4x+/ZifY52YHj7oU6DuN4aXWGOLkIhy8wDdhgnFoSBRm6fHRg7YbBNzNS3HSuWgzYLVtpQgiZ/NqvjOrhm8ZqzCz9ZxXh2MpUxyJfUwmvLlR9zzcR7mTiQe9GeEYhFs+CbbPF/JXC/GWLOpjy6ELEoWStJR4UhBBi6LUoLaAxjo0oEEqDukVtq1aJzR/cMJXAx1mXNpEc19r4UhGX7j0S5cXCJxnqTcnKDgdMmq0tsNvCAwsNUZ7smAtX4i5AcK2teSDx8RYegPgJhpdDJZQWGjTpzm1AzAsubqxRmq0ASgFIK+YtF3LZhMOvogBN2CtiuPChoOsawya4h4gf56yFxzSgMYaf16eiyqtzttddFNejpFpe94VlnTBy6CS5o11JgpedBSwRW26s0XL9yeXa8NE5f+JMBw5/Fl1jmztjyc28Yi2x5FXMbJ7HemMuaozc2c56+AhJyccqSU56ZesTaObMb4CIMyan9VybaY1r3uyb2szTqluhVJu8WrPS6mhgyl5yA+x7mx7jmI+/nBuENaSukZziKSrYdU1Siz78bAg81zNNu/bHf/zH9pyfe4599KMfjUgf8iK7m0bmpb3HOFLGGt327YkNPnTtW9gN7vRgu9E3PNaucePb2M4B/ee0lqFPOS3u+bRinHpt7cAedhDHoa9Te9M+C2MNHbfmClBPR4a6qbEWpioRFL0vTTx+zlJyLg8oETNw6egqUs9Joj0mJ64NQDZcTNYSOEBIC8rGIhY8HCaXjjMiLQrpKG0WqiuLQHBiGHyLFtdGYcJofWN98plfZDe4I5/XY+yUG3ylmdcrGCRrDbJ8XWfM0dANNW4C64ZATmjVKDsWAigRTM1pd/fgkSNHTnbz3Te+8Q3feLe7fcfrFD3RP8sdqE/zsyzzuUvXGdAd63NBH2ydsTzOGA1XgnFCTK24hOOAwUHM4kwFbmoNk4qUGKyqGE0ha7C5/gEzabdloyQPi0QrKq2+xNLrI8XhIIBdNyOui4CESaTmDkcgagbNfQAGM/ZMdBOmPmc0ZyKv2XCCgN9ywsdGwtFAHDK6ZAXHRyBsv+5DjfiMGtmbHlVi4yIqSgSR3xRl5WVvGJeZgC3CRluVjZQYhmD3hZWNRgTF9YYdQ2w7cIomUI+JFR6vNeLCiKHC1zCul1RBm70CkLstGj4FZZbCtEkzRCw8W8SMVkWwm4wQ6YJ9kShCdnPX7at49Yn5cFxDi2GKLoA+3z15k5pq2KLBN8tx3tTyzUx1rbcB7xiG8AUPbFPcxTMkY+66nljsjBFxT58fxvisq67VnRyESPFm21R/Uk33jJFrvRUGIJJpf2IPCwcjhiTmnjqQ2cQ191pHuHpZRbtw9CjwsrZSGs86j/XmOt32a8krTmrqmVHf1BKD5562KWYbjbUgmlXKPblNBdu9aooghJpSrScmSvgVc886+O6zHSQN4FJGqGwzN7182Otf/3o7+3ln28cuvdTmlvOEP5jhK8/0+aW9x5hL2AyygE20IwdOubadedt/Y2d985PtjC/5Jjtw0jUyNi9as1dx9qkWN1mUnpJeDDw3R0laUFZf/vDA8uCJox73LFpEpo7absGIcZEnhJgk9kUJcbSNNkXOhElOGHKiYDq6EyINIhRFMa3XUF13D4xYCKmaBxTTAUloDr5SsoaKAi8KCEtfEcgmTQ206sb1UyB8BeBDQcuNBStPn0CWkb1z4JBd46b/wm78TT9t1/vq+9mB064npgIao5PPGqtugBrApHrvc4C0/KZALPJljXnYsW6taOJ3Ve+etOM7V7zlzW+5w92+49tPvFRruz6bfty9UOs86Dipc1V88M3EjcOLIRKqDmtoePAzYFacrsuAaNnEV+dWSJ+xhzEQQMlohp31GOtc1/nt66lFBF816Bv2AISpgUVRDC03yqDxqYFwY6AHiTC8hoUZg1apDgynIHwuPtYPCAetQFNxKXJFE0IcB5E7B8Nprmx1KLHuMNpAfsXQ+KrcogY/xGjx+MTYFHJHVL56It1It8pz3Q2REinmTlOj5bwF2mZTSr1lYG4ShPR0MdSjJlohw6k4GDYCbq2BN3OtghrxGHKvAyxmw3EHEzfJstiEysEWNPdV0uhWTpHl821S7S0wx1FwbBE6MA0c485TzYz5fNVKdPGyN0u88ONgttUXVpmNGrxxgs7rRlKOMm5sx8CPa5DvnpM2JcTMnR9MWiPXkWGrplCY1C47gGHghdx9ldjj4K45LMSi4XtY4+C+xnT/MLFIhNL0oQ5rtoXvntdiajLjs5QZHd/Mjcaa0SOGjySGZTbapjb6o61QcOe6zJPCuuGi4SGjje8O16KGqRF3n68l6y7Pg7ezJXrP28vmZfp1r3udvfAFL7TLLrvMFgnWGktAmjurraA2f2Z0S2vudjeW67adA5a/Au/Jdp3b/IAdrP+jYd0D26ZTCXcCMnRODQlXvmH0yZoxYGWS06KlIgQeeylPndq538WS1jTOPPBkq7frdwVbD9NhWcSBWTOO5lBXzC3eAXBsbq1sqylFjqgwMI06OE0inXgEBaIRmW6uUY66yQ4VQ+HS6sQU1lrDkbbW5MeC0EDSik6QQ8BMl+F24OTT7VpfcXf9S9ET7fQv+nrz8S+OkmZjm2xIt2hxIbLgMqdMC2wLlxgSXAYcs90pvqk+xd123/KWt9zp27/t216fkRPj1dmB4+6FOo4Cn/e066ZPWScvr0uBNNrYfReACIAvb9F5ujZADMsDl0D4MjmLZcuNPhk1SwTJnKToOU16MSZASAIisnp/sMhWIPuGPQKVKyxMafVIRDMPOAD+cG0mnHAsW3ZR0M3VtcvSxZIKTk7wASRRrmkpi5jRJnMPBKfL1KzSFpQYWmSpqn6fN8LiVwE00vHmNBUwkyglbOGxx/LV8wUgjLzU4ODLqOUHnxrCord42BpijaorM7peS6RFUrdWBDOuQUPwxeg9csVQB4vnm4yApZVipliuw7Y3xSvQ61MAvAoWoTQ4cXx0TwRo0tYf3mgDUB+di7N+39mWJq7DG0I+2HGN8juGoRxB0XNPw7S5zECwakoUrNH2XU8vIqZ6zo9hx9yW26FJe+Zod3BhkIsswMHZjE1WWOmkT6HGj24Zj3AfRl6CmZ+2aY55D+Y6M2fGrLcRG+0kZK77XDfx7ePm+kZe1kokbXfPezjBGAUtNE5h2Nuk4vXSjO9ea865zMq3fRt/ZvoNb3iDveTFL7FPfOITMzfLDP6x1ZsTtlnrouJwX0vRTzrjLLvBHR9kN/y6h9sp1/kScx/mxKz00nrWk7dx78AlQD6c4oOtZc+YPivqILHGmUjZ8IhZ8YTA03wJx6gHNRO2WN64yshYnB/xYbSQ+IqpixQwOsqmlyNxLJVFlQADoXu9CAYiSzrmm9fsKk6OgtHD7oP3rZVl3bFssf40c/RUseYw3dx34s+83+BOD7br3/GBdvD0G5m5zS3mwgXsDoAt5qsQtChQgFnyyi9t1VxnPP74x87OzpVvfeuffc3d7nrX11bwhL5qO3DcvVD35a9/y4e3g1B3axwc2CPebOAtQsr4w9y9kCmOYKQImmTEdBiyo4cdQ7jckNQSXT4WInOuZO4ZBd0q/Y5rvKaCO9oBtLkLb26EGMCFRclmAyNxLRjm8U+YDM6wKX3ZqpdREbudiArRw3HPeMwNIhfFHo0/IaGBL0vJKz7BQdz1YJOvZ5rG6uKXqTx3cWJicCSDgsOIEFYLeV81YMr4cht5Llx8cN/Cj+tycRQLhVmyAsqtz6CfkpiIJCGaC0vlQm3bsx6jIHx0snMc/W1xWH0zcJoU1tcjfKwld6PDXcyRCZQKK4ZlVnyGwklbRASoLyCuNbBWELUk7OVFlpFvi9bwBbbdybm00B4e7Q5uMZZzsEVbSO2jHWtyfouZ+DJ3WRdmrtFs5CWW+RaNupu5ZiPH9mmZm3WLVrnbYptYvdBW9ja9rD8Z17TGMm9KFeNsz/wZC0oMtd7Sw70WNzGkbXmJcf/rWzt70QtftHyZJq1KWhnKUSekt75UfY7mjoq0zq8AYNlNA+mbyzO+9C521rc8Nf54x86B+gttBIciuC0t1hA3nYDSMntXmnZDNCWpB14PqXBWQ3EGeAl53wkoWUqTyHGJsYYAw9O8gGZ8fhrV4baYqQVX2hJLHn4T6JjSyZCDId9K8BGFWplSIJYOZJnixbljnbZs49yiKUiOLKmR7hSkCCDrd1Hp8nFjXXDSUEQF2shnesaXfKOd9c1PtNNu8fVmO/x2FgUX3RdellEN9Sg7RjXn6NoGwcYWL9WHD195qsDpLW95053udre7niv7RL+KO3D8vlBzIQvhMEni8EjnaRJDNodYli0OjXAbGhxB7hoGGNddGPGGyzP+kzZTJRSPHpkRkVZXjjNfJ3l/SPAgFmN7H+ZZEKIONcKYQ8XnBim7olpDmWgoLAkbHXSVDDtALVHl1dPDkIxXZ/IJ9lwcQOq0WHsrUARQClwmy6lac74Comjm6FVqhMDChxpPnvBiwAWGk/sqj/kimoNzgZLUwlwSnEmobPUphFFG9eb6glVBM3e33ho31pFDhgYKcIIiq2PHPmBwIdJuHvuQ1yIAH4W0HAssedZar4OvEHOB9RQAYl0aqfsYYOgmlUyhBqWCh6S3GCtnFeZ6YrtWeOUGrFw0Ujg6fUYRACR4RsGAGAJRRB1XauOSbeAQL4kbo5z9NVPGByTaxrYI27vvMXckzAvO+gGuhpmzDGzWnWvMOTNW2ZO5kzsVMOgZy2uc/YEUZpQIaxyoO/rYiSV/W73CSo/8tM1K29AKQy9zk7TGym/RcGNIYJgjr526LdRV/svIX/zFX9g5Zz/fLr300h7ZPHMtxIX3UmVIj1M3alcKd7uMFf/g6Te0G97pQXaDOzzATjr9+lq9ktSLbkKMNp7xiGtQJ5QUChcgW6YTaM+l4C0Gcbo/2gXWk17+WCNsFzh00hvOc2L38Gfs8GcutSs/cZFdful5dvmH32uf/uC77RPn/6ld9r4/to//7e/bx/7qNfax97zSLn33K+1jf/1qYa9T7A3ivMU+dfE77PKPvNcu/+jf2xWXXWiHP3mJHbnikzbtHja+jeWj4NJMbbWS5cfHusSJLnuZJ4A9jQKyIYWPHaDFXLhG035gU4RrFTdZAjFCZEPtAihMnfWSeuhaN7Ub/suH2PW/5keMPycP3unwkAJIgBBlGCqw0lpLR0a7g2Hs7O5OB3en3UP6pvrwn77lzXf4rnvc/dUROTEc8w4cpy/Uw+GIQzNej04UT8I4GPDkEwZb3C4N58ApPkUdPSgXHP3obLSJUuIJiW7kNQwKJmIz0aJx88iImHT07pAZyDzEOnBXMXKAKh7XI174ChCXG53Y6AMKA2rLAVlI4cFpEVW1vExQM+wQs1QQZCSFQwAAEABJREFUIqQB26rJL7N0izuZsl24lOFaGGZhs5AeBMKxtufo5suMLleXZplbjg182YI1Zmcuibp8BdSZn230KCK4usuAiJZpxPERsNLWGr5Mh+daghbWIKZQRL0AmYCiYS2EI+Q+R8JUnnry5lD6PZAudbGgVa6xJmuNgNbWvFkFPrv8QIg0ioxzhB3DQG7mukbBqlFT7pFpMZepiasxO/XS0mXp/qwiYM12H0jg5ZYG208WvD1XN1TIhPW0M2FZoy3T5vjaynrWN8AWLeeZOXO95TyLpHDmnHAXwxzjJaZCaVfMbDm3HaUt15O5hZWmRNUvvRcGPkrWyLojXvZYb8aW/CVnHZt9b9eedWrPS//VX/2VPe+5z7NLLvlQEmp0GblMGVe3H0MB37HTbnaH+Fb6dH1zya/Bs3hwaM5KbzoU61LIrBtGy88bS3hd3MihJmGjijhhrwfhPVcxudbz5Ld6VLCypyN25DOX2ZWXXWyf/tD/0gvx79slb/1P9sE3PNsu/P2n2oXnPt4+8OrH2Af++yPt/P/2cLvgNY+zi//gZ+yDf/ws+4c/Occ+9JYX2yV//h9DPvSWlwh7vmI/Zxf/4dOV+9PKeZhyH2EfePWj7IJzf9oufN2T7KI/eIb9w5teZB999+/Ypy76n3rZvkhr+JhetI9YNd8wBAhcXM4kjOsQjmXYpha+BnUrjuC5C1Q3+OLklsmwarJbXFaCTNwdGYrzbfU1v/zb7ay7PMVOudFtxBOusT+vsRFxUSkLR9DaFxR9xGWrB5yDHzl85KQju0dOlut/8idv/Jf/+l9//2/JPtGPcQeOuxdqPfD0EauvLyAgDSJwXlPkYwSmQ4de5zVfP6r1BmSwpckztUl+ROKsClCXr5c+jYrJpU99sBVoNgNWTSvJ+02A/r1VdhSQp95NWIgwMRhTOiFdRm66vDvxLKZc0Vau0ap6lG8OpYhtk6hR88BHROQaYs7mC5o7SWscX6I+8ygAtxCCCD5aEmHpWC94AGb1sRIyhhJrLdYscuHSlRMM+WgxLPJNLRzpvTrxlheU0QZQ3N17OQdDwtCgHkG0uBaORdPxCp1DBI2wylm0BoGFr4EyUtlxShJpY0sMtYUADsx+IWStD0TnENyUOAv1AVWNRsv1T+OyMzJxy2lQHmOChaFBpuEeLEyLVZ8IKzfU1iEZW0MboAp2bJ03+mnPLySVBK6nw3Dted1jHBveqLkm7V6D57oNgNpk/qMStVY4SCOEwkfCaUP6w9ICd686Zu7LtdseLWtkvaLM2BKv+KZe85Y+e5A1c2/MWOeSY71twxPLGmmrUs8oO+PAxcFWdA6YtiVBnbMLLrggXqYvvPDChq0UywxoWW8BVahzI9oGgRVvyKj84Kl25q3uaTf8+kfYoTNubF7BMuoB0vxwV/XYW9IaBTMFYLjuKB7+fC6yFETtkfYjEucNArTMs2jMxTfEV378QvvEeW+2D//Fr9jFf/Tv7YLXPkEvvg+3C37v0fYPbzzHLn3Xb9kn/v5/2Gcufqdd8bHz9LJ7qU2HP21ZUIq+eB7lSoAXHACFpiNX2O5nPq6X9gvt8kv+2j51wZ/bx//mXPuwXsQv1Nwf+N2Hxxou1kv8R97xG/GSfeUnP2S7V37KonGJqlOXGBhDbKhmjH2RBhtJ5JALHjqB2CJ8XAQbjqSVMvaN/Rovc6BlXPO7u518nS+2s77pCXbtW98zfm81JW1s4s1uVWmscsd1Q+64yZOjLqMuEnNHL9WH9E31SdO0e+APXv/6b7r//e///xE4IUffgZ2jU/5xGTp49RHnxALCGNE6jXF2NMBBgrgaWp5YFj+xZajnMVMd/YizaDrAaGKuUz9J8ENcY4vL0uGbJIDhadDDSGPvCmfUVUUiv8cWxhDAdIIauJZxPkE2+p0LP8VdJOG6pAAoUdeGVijwfg8KICU3IkKmCnIZ5SuusXVh8tV13YLSlbHsEVeFQNPp/DCUZ32BgYjaiFKEBVgsxEbAogkJvRhI0oVsi21gAIhq1zJyrqzIPoUfNYUFVxo+quEByw4+eAAYJQLUy1to5TFHhGNYnZ2BPPEhlq+80S14qUUqgA96kRCT5aZrvwyxkd8SC4p4y2khlJNDjNqhQZuAYZImUc/5hLm7Rotb0NSIJWKWIfZhkp1oYkpXzYbY3i0ZEZ9i3GNYB5U3QJrKEJJLu4sD0EXrVI47WkbDF59VYOs807WlmJp7xUsLjE7NwrAB8RHsEcMfJTm99BDK68lc9+Rpd4OxuXaLtdqquWde1spg2VPcUFk/I4zrPdKM08xxd82TvruT0Pc/HA3LtSV3xrJ+pm7mT7EmFVGfIhW+nNbdM6e5ofj90vye6fe+973hbywo0TZWfhTXxQnmvpOyVQgoJKgaIi6tHngbDp52vfhP/te53Q/aTvuff/TrFTeeOXVd8iMtaoWVa9Dzyl2g4kGVjqgghcxazNRyX2SouzdC8bdhSmANu4evsMOfukQv0G+yS/7spXbha59k57/qwXbxHz7DPvqXv26fPP9NdsVH32e7V/AXOVUwaqtgdPmhNQymPOsPCFOLxUvT1zwwhLqdV6S8jt0rPxlr+OR5f2Ifefsva416wX/VQ4xvyD/0Zy+zT5z/FrvyUx+23SOf0b4pV9cW+6N68rRNqiOjPlKmi7jg0AIU1qguY1KeCpkRN2uXooBV085Nk8K+jE3EFUulEo4lbToDp9j1bn8vu8GdHmIHTzkz8Rojb+14Aqwl4vIXF5DhPgZHnmgxoUx1vqk+tLu7e/Dw4StP+d1XvfI7H/KQB79I+Il+lB3YOUr8Hz2s+yNPFr/lo2aPD7s5HIDySxNSYn/4gcPT4SWEuI5xQOnEgebMubvOERECk1hok56smhgqnX4sTjmh664SEY4KydKYTtjyBpagHst6QtQFqssQXTj2sPYZJyBP82tBMuYedIX1I0M1zKC4udHCVlnsLgpVTl6L0sSB2znNqPtRKQ2xVtnUlBTjFHtqRCbLhiYJDYLGx5ZkXQEjjo1QR5yxizm7wck1A2YtWeAS9VZBlroi6jKiiLe1CmqdvRCaHk5a7bPzeSLh7BEUbzOEUmmFWnczV0rzumoclMIJywlbmpoBBiArJpJuHbd/7uI32GJ+G1rkx7AEgZA+kYos/IEeV05wxGZbmeFwD4XBwAIB2odBdvCabxGD2CT4On21HiUEPwZxlOcuUKYVhr1VGqHR96MsYit+TketDPSXmT0WkEuHn1UnrlHmNEPydBbCX9YsTukgDh8mOJJ4jbrDVWteV+Gpi7+O53XVOlQg6Lked3RhEdAxAyu7YugZJxqpGLE/y1jAup5aE777Ng51iU7mntcXnhLdyycvbffUuprgwy1xhzeFG6YsNCKz9/X+EPjUpz4V30z/5V/+pdysoQlkr7ti6syfEc2ptZqUtc9fG5ghC2KzpeBIJSxHHdeUfPL1vtxuHH8p7Y7mXteoiGyjFXfUzEuspGJMIFu3kCLcY1ImANVlsijd4CoVmDjK0qirnCSqt3vlZ+yKj19gl77nlXbxHz2zvUA/0z72v37XLv/wX+vb5iuCD9tqHxoSWLfbhN2fupXG2gclZ8BxgZG8SFkNDFrZ0uEzTPGC/5l/eJd97D2/Yxe//ul23isfYBe9/mfs0nf/tl3+sQ8Yf757MrgqJ6Uug97qSEW4aX1KBAWJCWYx2PwDRr42VqOZYuytmOKbmlB1wbItUtg2OEbTdeXf5XI744u+zs66y5Pt0LVvQSSF3FbJqkj3zWYoiBafARPI2t6LF1HfPTIdwrriistP/83feMX3PulJT3gK/gnZeweOuxfq+eztcO7mlStgnBA+84qEBjA1OXUSZUK18hWlu+kfsBZ3QIl7WXLUCZu4MaXRXJ5jDFrHM4k6wmm4i6MkFyvIMeB5WDEkNUwLXgOasqhhFtrUwJHAMcCk8WXOXVg481yFoBGbQ8nsfhqUrB80/aECk7BEl2bUCG3VFJDpBFyGeuRiI/Lpff4whBBDZJKqTaTjWfimJq76jAvqveX2NWMQBEdIxEfjy/axsAsYej0YB0jzTj2j45MsCdPFdeLK70RsYfQ+RTeEKo4be4iBCCa/TE0MAlSmDpsg5RoTy7RG7p9XFCQggSc1d5ErjpYbsc4rQGhhpecVyOqg1fy5MJubSg0sY7mTtd2N2BQpMluOrCSJZSHWGkvd88VEq2m0Wal0OKVxogjGKCNhxt21lnDd+GMXmaq1h+ERyWHOzxRiSEYZwSPNyAeZxT25TbVA1dSpksnn6g5PTjFmUwgxqegVmIyUykVHWEOtJTbfMjcxIWWIJy9G9KQfvtNk5p58WUZLVwEcG2OFlQ6CJT/t9Uh9s201hC4Ss+YCsmxZY7Srnq4i0zI4nJm5ThIOHz5sL3rRi+zNb35zJunaIynDYfYBLKaIIeEqWBB+5yVlHkVS10QJ+QHjz0mfdecnxK9QM/ZDuZToS5aP7YrF54pvquAa1HnxIi4z+iRe+MQppJczsSMWWvi4b9TkzFtdt01B45voK/US/dF3/qZd+Lon2nn6FvrDf/4y+9QFb7Xdyz+R9URNg1EONWI+fAl+rUfu3MUFD2locXHHGvjwSMEujR34AOjaAo5BePgMiPyYI4I2Xflp+/TF/9M+/Nb/ZOf/rr691jV+9J2vMK552r1SJN2PpMmKN1502xumxTQZLrGxMYc3QBo3PE3Px5G2HBn5Ofz/7L0JvG5ZUd5dde7teaC7abqbSUaZJQKigIiihE8xiFOcMEGN8YuCRGKSL0RNxCQGBFFj1CQOMRGNisYBjBNEGeMAKKIMTggI3c3Y83CHs7/n/9Rae6/9vu+599LBnxdwddWqqqeeqrX22vt9z3vPPfd0BhwuuWIl1DPRosWZl9wz+E0v593lE5VM3x8XKVr21nAagc+qJn2BGZMjuuYm4jQvcNXj+PH9s4FuvPGGS3/8BS/48uc85zlPI/4b3X0Cp90Ham+zP3E8Wfi+ueOdBxDTkHw4evDqCRNucVKe8potzc3Uw+snRi8WJVimvnBXTc+Kpqy6QnCq8alVnKkJRusLrbkqIiEFbDRF4W0GQ6CEVkTG4RLQl0bEcMBQfHDyxIOS6r2geKcCaRHVPBjOaXLeNuq1KD80UlxqMnO+Bt5slQqgWqORAaXuJbrcJkMAVaHEOcKVo8WMiSCJ8BTzIEQBzBPBlkm14CkMW3uz1xCRvOnCFLVr0h1utWONWZBUU9echijKLJ8070skCsEDlRVQnk6kHD1WciTKlojDmq2dWrckRjlvS9bkhvlihBGqoVOeANSoGaXwlBFXQYRy0YcxBSsMEEzaSqNBQiQC+8UqypZczmYSkr6GSXmLLkBIuZ5DnFIR61mLcbRKF2lSfV8yqdR+zcixBl+AuPQkCnOjhlLlaFa9ZtHUxb4sXG6CEzW51Yxx/zKgo8VgpjaMcwbkqq6w0Chs4QmSVFbc0CMAABAASURBVCzHt0WbwbX2PhH9mWTdKTKJQyOla1FKebCeK9v3EkE8xfaYglrwvi41mfC1q4lM+UAoyFo5G5DiqUrXNLW+HRNKY9GWHnDIT0JL2EN5y0xZ1RQPTsVL7cLpdWsuNWRGHj5Y9bKnfXc7xc/8zM/ES379JcLUayFFsGyMQ3mD2IYPrhEvJtC1muQa35rSPxt7yd/60rjskU+LQ2ffTozJ3T1NCi1yUo6U1t6e/UmvJz0nem5TBbozIkn0AipUvnClNQsRDhKKdKE2oaEuQU96R3Lv9uPYzdfGdX/8q/Gul36rP0S//3X/PW55z5tC38JVRRN94LK3smpgcHOagt7BmClyXKscuHX0BXhTsubJbgl8qS+gJxXjYrQEbqkAiffR+zrRSMeP6Rrf7B8PeccvPj3e9b//TfAz2fu3XKvj2hez8WxoFFFHKn/EWu9mRFKpKJpjXhu+9uxnFT9C9xKqiC0Oue7R44g4fPZFcflj/lnc7n6fHXHoDCFNaiM0CK8RGi6W9dmlnBOI1oq5MFZjf3//zL29PPb+973vLj/+gh/7mu/93u/94hXhb4L5BPZm7zRxeMbqqdCGFGgexHd9iR3qQfGD42DJ4RlSHp+n00ow6dEBTz3EE0DEsBaI3n70IsIjldEHXkY69ItBXi/Fot5/USIKiNXwfjsCkXWkndvzpDpttD0/YtTCb20y+C8CODQyUzMyGctIgprL1fUCVd5HBT5FZOLoqlhXbganE/MgNr8hpqvOWArsvlznZGdR3q939YbmGicdlYeLVqR7Jkd10ZpNvQgMnrTeX7RP+aRVEUE++qjA39kxVLE51MhRtTPzJBwW+5U7w5lCAaS44do6r0zlgkESW7rsueW7wYra90zoCmH26aezcl4Ae0FDawa50BA3QkmTQgNAsaRuMg4wuOwo9CY2RZOEEO17TvXOziOhdVPW3eR7WQESoRInyk7kx4Rih+4HMdVdXCSZmpJq7mIgSF27oCuv57RO4eL3DQK0vpXWHTc/o2IIIT+DMU1lI7Bw5eEG91pTk0xAnZZ7T5FZcUvLVC3vH5nkBGlPmeX3dVqo5GStuHxqtapwBCy0TngUL+cYsGOTqZNyCdx0si1O+Qa0p7J9rlxm1VavVK8lv2BpsGK7evSor2sHoU1m55EL9apYXjAye0y+/BmCMGgmvae5h8I5O/oFwtMJaoOvfvWr47/96H8L/o+IPVd211x7iOg2YnSD4cWUV28foVzgWafy9s48P+7wSV8bF3/c3429+cNRkX1/cdH+3KmO1rSlb6aSJTrbiEwFUWOKjAonA8wVOwySYnAAkcFgnuLWa94W7/nt/xJv/4Wvk/3+uOXqPwx/iCYNk0bQ0dl3MtiTN0JuVKc1eeNjAl+4+7Zm4yaBeozf6VgvhqN6n48IckHCsbw5Vk5hsE7v121oeF+do1gy7R+Jm6/8/XjPb31fvP0Xnxbvfc2PxJFr/1KXxwdrEVTPPUqvpYVUnvR3KjVH+Dv+oVFhnY9CJZo/yW3JSQm5GSlHafYk1z3ICU2s1uVn6y99+FfHpQ/7ysgzzlZG4iRWGiL2fRF2VT+79LYzTD3XoY3Y36nW2u94x9vu/1M/+RNf32l/Y9cncNp9oNa9Xt9KAfOW9ZyUD6UF5HWjeYbCD1Ex9ORHezZjGapzmWzIkYRIlMcwUlhIy8Yw9IY9RhuFbqe6sIZGIXIWAep19kmlXkFSXKt8SdBn5oQ4UnDqwRXOQowCbFhKgNGkJ86mZgdmpwOy1TB7bQraJaLxJuMUHNSBJnzl5S3X4UAJSai3TWwPLldpREmxJHKqj3qmM3IAU5N0fn+R7zQwFGL8buekQASOrNfsOcUrUW31l9P4M3WIM5WnsBkeOaviXD2rkKRDrfuJZ37HRbHQlxxBt/IHN1wfOwa1HaaA3ig+eM+DEQ+ac1OSqQwq06RHU+/RcG4UFbGFq0Kv3yWneK6Ro5zmMLpVq4wT2O7I35RdddWxmKvSKTIBpsqt5km5BYCWCbewwS0gMgpLx5ndElavzMJAIvTeMoXHCJcPD9VJTtiMzBQXlYlNC0azjhOXZoKhPcYSo93Hohmm40qntrZcy5JLxxEZhbF2aEwtlivJTM2xwmIelZvDLYf8tIEWlomtVObiFzLOY678t771rfHc73huHD3KX+93rnKSHn3wtu3zoL2o96Fzbx9XfNoz48J7fbrOQ8B6kUj9N0PZvGYz5UgaKpMBJKckIyQxDwXpLXkquLvK8Z594ztf558lfseL/nFc98f/yz9rXMSNWfwZGX2DAtiIjN+3jDG1xcgNIa6e6DI9tyqkUaVjfUURY+yLG7iDGzyzc+/QaHuRNwt54LFu6H/85muD34nNj7tc9ZvPiVvere/UT1Nk9oIpQq7mWA3WBlDCH4zFIQzF8KOmmntOVhKZzJyOrCQYWGqlmXtxu/s/MS7/5G+IvTPPgwijKUS5zUTfh6AIga13bA6lVtBYpzPWc3Lo0KEzbn3TG9/0CX/3C7/g51fcvwl8AqfdB2rvipve/1GibzKTnyI9OLKQuNnAaAjzQyIroTyI9dBDnRUuKj4pqOEYBpFUQqSFonINaCZVG/NoYBHbTFK4Zc0mM5Bit6/CeU+xHlzTvL54Y1Y1RmRXfTuHpJRjA/L1wxVGjBLOtQRzjkCMZtiCXl8CRACTcZ381RbFWInyjrt1oKnXyz25QB5Y9EK9AeGkUbk7xTlNkp1591KGfPcVWohRB0witVjfj4y+BT87SkUfow9G3OoIrWBymuGIFUngjbpklJT0ghGHr1TMG5qBWA/hkpm2SpJYAUvATa4HoK06b8IcV/KAOdIEX8Z/yMVuqPkN8/M5t6uM3shb9q/a1HqsMm6//CVH/kRa/BMxll4jtx/TUjkfxAxtcqp+mxc7b+ouXuwc1benqm5z7Z7dtJNu4uSS5Tpj536W/Kn1XvjVX6+0ea04wVjqIPXa66+/Pp71rc/a/r8gQjqRrtvtYA6Ewe3EM253l7jT454V517xcR3atjvqZpLPdo6a08BmGigzNsJvBLnT8aNx7R//Wrz9RV8fV770W+Omd75GB9q+A6vK/3thLanu0cG9tJExKfoctveYiseEkLFsTuGgyh8oOwu32WObvo/9Y/7tJe/8lWf61/Hd+K7f0/sf51U9a26tNoJpPoNVosjjWkL8ftewvrQWUqZJa4E5/26Pijt+2jcFf0Br2TJzYYXL3Bp3YN7XBt7zayuSCvSp8Td/8zc+4+lP//rvX6f/JtLRnJ6HkHt7+8tDpPs4vyHrMeJhkYkRg8y78gqPYejD7USfiFBdokl6wSrioxGYk4KwimXIhOrCQ/1s9R7E2tYGYMSXFHtel4R0jNVaSAk+StQtTexrkoQ74pCI1fCfghsCo1O970a30fpYtHMocw1OVxN6MNgZb04zxVgFAyR8a4FKew+45EWbjxIffKUDOLgzpWPd0hOFAIayoC3gAbrKK6AH2umCust+k57kE1STBM9qX5MEmjEm+FUcHYdSkJPhMbjRidEGBegKHwtGXzVjaN+TEqMIc88R2/QhiGcY344nPV4Rei32bGjwkgUzc5UwIkaBq6gFmc0Ra5HiL/GH0ku2emBDX98qu97Lru1u11SD8TVbyDjnGOz0a62T83iXijgVXrQxcke/pU9g2BN6AspWajyf0d8iNqD6T4FFG3xKBv7+/n4877nPC37n9MFF08Gp25jhH5bd8bHfEmfe7q5Dh7bOyS680WLn7WhgM0Pzcjuui+cfGl77x78ab+PHOn7r++PoNW8vzgc996at0C/y5tuQR/vGDW5MGzntbybos9vsjzhvkGMZS5iII12d40iENMbiAqFz/zFPYpfux81X/YH+EPKseOev/Iu4iQ/WWlNS5NZi3r6WmdvDIG4cwq4zBFmc1WUSd2Kzfb2zL39g3PHTvznOuOCOLYPZLGjdm4FhnWlyNnNswCRNuhh90D987Nixs3PK4xpn/uLP//zf+fZv//Z/quzfSDuB0/YDddufvg7oRs8BznDX+xNlWLwem6KJB7Nj4mSKI6umoedD3zDzR02FsuZlZEojQ9VmKimeXAEp00UV5RpfMoUvsUnqadunVawGMy6HnPciv1u5oT0h4aH+Ertt0sOurS6gvdZaL4DGakbJKVsSSDFm1iE1YxsO56cFC+38bnu/Hhcrlv3HXCpvPt/qCYKqierrPIm7Gqx6uR2dLZhK5xiHGBy/W/ymyzG3pPj2PEGSIwxvVkHBBWF7rtvQAJcZHiSitQ5803tsq8kgJc1pBmTWEZt9ansgf9wEYS8e/U4nt74RIGsVV6J7kJyAc47tRfAIxzhI5gDIBxoQuQMoV4Blm2dYk0gHJ5X/q5Ot6wvtRcstz5GCDaFmV3462VlHxEarITy1A5hMqz1WsYFyD5jZ7wGper0elLyN+Lje6N/Gdi6r69ZjunG5vFf+z//5P+NVr3qVeQdP45kdzDrVzNmX3V/fTfyX+uBzRWSOvfG1yRW2oyu0EVbJGB7oN9407es7rL8T7/ilZ8R79EH62A1Xq6Ql5X3wcoLazb2u3oNOUNdvGpsZv0aN9aHmY+4E7Wiz0oO4M67eqwIFc06+pXF0nre8583+x4tXvvRZ4X+0SZ60ajCEqELMrPPLXgmJ8Zk/AjOo5xhWj8Xpj0vqPM665F5xxWO/Kc68+O6wpCJotvis0q6oZXfN5g2JvgDQkts7vn/srMOHD99y/Q3X3eF//MQLvpz032idwOn5gVovqml/f9ibHgZh9ZrCZ/PtgcGQ44aPD0DH2xM0wakG9QWBWK1ST7YkMhXQVgq3R6aRawBtRbEY8kRYTsb4YVwvAhqQ7jrH6iQpeHYqZD32aluQZ2joHNjxlJmhpevaYhiCXcIkn7Yo142dVSWkZYI+hVMUNeRyLg64BsX2mVToUFZXXAJH8VxDQ5EcY4mplRXNntyqrSjYRzJFDdc6VoMUhsq4Dos2rLhuN07h8hCkFjIWlwwx/Yw526ZVfghE7Gs15sosfyBoNToXnjfXGFIDVfCP/JSS10RBr510b01lY0q7ttsqV6RrankHqgGxz0Wrn/1qZNcPy9QaNOPE6BvYmJSXBG2Dod6O8aV9iRmbHSXbHmeok8FnMObWAxTz6DU7kzPrNjm6lK06H+UWug2sebVJ+qGw13mQiF1YnNKg/6kcwPRBrjGddPW+535dJy0w4eR9TTuFaVn3xNff99ktrXnt/OEb/jB+5Id/hHB5iVT0VzafffmD4opP+edx+Lw76H7s2vcmdgrntVlywO55H7lV34W+6mXfEVe+7Nlx9Np3iHkK/cU6oWy2GOP+vuIGbBR1oDMf/AYtZsiNPcbekMfcUEJqrRvJjXDm5uYCc2aHM3Bx94/pu9Sv8/845upXflfwf2PkzHcUbkPaz/h8QnBMX4JmMaKClCqYXwfyM9J/63HFpz4zzrr0vuszpri8Jnl0AAAQAElEQVSqhHen2yE5ninpeQEFQ27aj0NHjhw5P/PQcf0Nz/0f//i//WtidPmotnun3dXv7+vZyAj+LlTGTwCWp2x86IcbLK5pfE32hwQ7KpJUgnYE+rCrhyRTPjJFhCx0XBQ/EzA8MpuvpEpNN6eynnmTxikrIoGUOFP1CxThuAFKOY42WAB1SNJOTZQAoUbkzFwDnqq9yJIQhb3a4ovhFzok+cabhT4eKTkw0lbVZ2pqQbmKG2m5NcLEyVzbUEOomQ0n9v51T0JDcEtFt967Ul0yRXLQLA2Je+h+AGiBlPRrNl0TMTgsK1Q0PC3LKqyWciROqz5UjKEWSwrfhQAOaspIO1OzoVp4GWncz+ckV7hEThOlM3U25LQJhRGKQyPTUaT+o5cgi2N7mqgjL/dASWVQmS3RmltYB9xbQbcb6yzPgjjIzCPQgqvYJ6CEcM3j9RDu1EZdchsNl8TinQIFcjta3A9a10dWm6Qfus590K13FFT/SmxeXMW15sgrdmzcr/ComtjIVY/YGJ07wifDdu1jrD91ny8NI7v2uGv9kYU/Bf8nxOc973mhDwQAsXG58Vcxzr7sAXH5o58Rh869JDJP5Rz8DvUh2cqxmz/gXwP3zl99ZvB/DPRv7PiQdKZJu5Z+9OO1tRSsE2qvnUkDML6RjL1nbnOGkoYspu9j5nQAygzqTWjEyQ26lRqAwZ2O3RrX//lvxF/+r38W1/3xr8T+8SNLk2GpE77HdV7v2yzGKU/VdjwSvnZnpv/2g3+oyI8WFYuZaiwqnx4oIYVYVCmM1S+qFWB4mPb294+fube3d+z1v/97D3/a077uB4bcR617+n2g3tub6kNxv5ndDvdID04AW5mUaybIKZx/t1rHwfQkZwJMkfovui+byuvji+ZNYTtThAiiqYP8qLF4FWeKJNezkoSqDmqjD+FBIsTCR/HVObDkwJSOeQgg9kMOqFgScAlRYqlEsMgS02Xn9yUlKQHvr6NuRdObihqJ463IZgqVCC0R5pww9zAKKEeYZt06XzHu0q+iMAU6jjQLCZaBQs9IvKbNp8RIc/qeV1wRMusOQmulQkO0FrVEColxgPdYfsrnD0NyQy0VNTFQPhxfIJvupAJNmPfoKIIU1NDANyA/cAxEtZMpqWshlckslPVlLPgNdsyN6XFfqBI104MaeIVoVgEYqmgW1ys3AxtOTzU7li+lA9p489KK56x8ia/dqziwt2CEcwHBpo5Fm7kWn4TifTfqbTUc8XZtbXydK2yTe7I9VH5X7ebFEU+xXpPV9NqcsLuUmm18s0ftobjrXGHrDmusateMdbR7c9t16761jzW27lvR0aPH4od/6IdO8nPTxT3hvGubuzA14buFlz/6n8Thcy/V/dAeR173uxW/JCPtbCR6ONrRp6bFk75rev1bXxHv/NV/GR/4w5+N/VuvJ/sh1rZYbVa9WyxvJXN+hVZwolwxaj6gtZObPcaYOnTGCKjCzmC0A495zF80Z2RwqFWIGR/O1u74ze+P9/zOf4krX8KPgbxFXxP3w/3NjyifINqQL2nBYBrYzPz+aYZey7ZMU33c0V4y9aH6wjvpD3DfEGf0n9Nv+4JpIjEKMF7nBNBUfZpXZoxbzf7+/hkkjx45cu6LX/ziz/zO7/yOpxJ/NOvp94GauzHePJ4iPSjA4ScxanDz0Yr0xVdPiG+0wLlefvtkI08PdieXdVsSDnHoQYCvB9aEjMwElGakZrIy9m0FgkHHglUyZfTBiIRBTSnlmjD4aI/B8LcwJyKGffiFMS8WEdRIJdGHfTg4WBI6D+3I9L4UHx5JzQqfoNfgS1UaLhTOVugTchTq/KNURpBmCX1QubMQU4Dax6ksIXuqaJn7bY1GsFnS87rUkjN/zAMqnvc13g+Wb3lRwmsozkwfMT2jj5QDH8UXOdOOEpIZn5RpsUzvMVN7SbdwpJN0hrRHfJ+5cPcAwEfxKcDfVHIcQs+rV1EE9E2AKfRG4RMXKWYsNODIrGQDo7znl+8eFjq29YG6dvISrpk8xwLE1jCl2m3lVoCJK+Q0DcaLWTbdb81Bmz5Zfl03rtEzGR9cj1534j2u7nEr2YWdfO1s1Wtz8ro1fzuq9/JXvfJV8ZKXvHQ77RfXDvggaHObHA8Ydqg58+J7xhWf8o2x+jEPeJ3T/W47jvUBkhia9hALB4vid1V89Ib3xLt/6wfi3a/+D/4//i1vkJ30IbZ9i90O7e0ehJOc3+AIUF0AhpqtnBLgMmtRzU5cLN4HlZZXMvMEkitURzQnChnDzX30nFqsX1AAVR7T8bj5qjfEu176bfH+1/+k/kBzXQRpNCIymxMM+RK86LYF3uKM9YVJpqg91lfiFNZ6ZmacedHd4vJPfkYcPv9yJTpPrqqYZ12lxkAMLy6LjKnhPI4dO3ZuZu5fd+21d/7xF/zEU6B+NOve6X3xuos8KN6k/NHON1s4bz7w5C4UAKICiZIJbnuoiMkagrrxxprpAmVgyXQBdo96ow75QNBTvl6dlvCYIjPt7ZymATWNSaAfWlnSvb6FQFaodtpEHm1hkEc7hm9lEmk25XiZcsO1MQz16ClydWaFzLdCYaamXqaa7vpASIFhewIfTLHNEAuy+CjAHc2OI08b0NyHJEHXHo97pHbMw+lKDlVc1yuHGKVm43lRtgkEuZiuClfiepDZiXlbQD3Ah0Yf7KhgaOd0O3MaAAes98RHO47ftZX00PdtCextUvQqMO7JN0tV7cBYcvkDmxaURHgKj9kdus7u7NDQ9L+qiX3Su21b7rL2ggk+BenXW3V1gR3bLq/8Jr6LP/Yb+YWPSPngaEW3ba596Av2CRr1sxtXGLHqsb6FJ2g3trHf6wlGn3iX7up91ZVXxQ/+0A8O//OWsXL3PRgZJ/R7ebci893BKx7zT/2BJpPzE4gsj1X7Bo8ACamVqsbxmMNnjX6BxCZp0pvwtH88bnj7b8eVL31WXP+nv67PdLcqIRl5Ci27MCcOmHbx2Qv02TYHLkpu1F2Y9j1SxreGFX6igPNoS+spkxBoMUm096O5nFQPxhw4/J7rG1lhLQm3ubHKK5D0FHb/yPXxgTf8VLxL362+SR+wp0nfrVaCLa9qex2J2V8uhYcl2VOquMnE/qci+xjLVdEUmRln3f5ecdmjnh6Hzr64VchM0lHo1zH69RzYGMPrOVsT7B3fP352Ru6/9a1//pAnf+mXvtDgR+m0d9pfN/dt3GQqmDECxXp4eOD0FCnoAkl5cg2aeEBaPE36GCCNyEg/jaHBG1+rU+R0CJO/PPypCI6McrQjsjKZKI5ET7YiOcbhS+0LUwYJr62YvSlNTeEOHNpznSdhWNWEMzUJ8m/u6HBtXlylwVA4Cp3yRCAlJ8OZyFQNTsNxdak2W5N6zjn8LcLSrlILafEqMy4H0vPGCbqSlPZLkDsLGPekABVQjBYQ815DQ2nNMR89QdeWC9sp3HNqSax76tnAF8y6AdbiqlMC2YWBD+p68SThPtHG2LNB5jR/ZeAaaE4zsWoYNVYXJKhzbTWxCKrUtpCQSnrO+1fgszReZ4Ob2fsRQZJK/LytCgGlEjNV5nMkoIfwLSEHCdv5kHpffJQ8dqXb4Phe0KkLBtJreP/Qs+3Qk5JlM+vaBVhqK2xuk++037rwioeHwmeN6gmC+sxwmlKj5Vq0bXoO3mZ2EyNG4XWbyT4iMsvGjtG5O1IzNHLK57rQoozXVfl+VuG1O6YoNseSq5rNrd5665H40R/90bj6qqur1AXL2jw+ThjSJFEni/E+UedcB7BbgL4jfVlc8Zh/HmdceGfvHda8J7/fg0ToKYlgHrDog7Xw50K209aasRaLd+yW6+K9r/tvcfWrviuOXPt2IV3E2XXrRqyv1Uv6gajUEJY9YtEO2vdkZH6QN3tTCwMceo/BrIB2amI/cCvSTF66wlus7Fp6oSzryCx51ei8OUlj5O20qXPndcTf5PhsICrnssHy5kfKeJvopQ/Rt773T+Kq33x2XPNHPxf7R2/2Lvy1X3l38Dp6vauMNt6jekmCGFVKYnZ4JtmeBeJWHdEw0udc/sC4wyO+Lvi/crpnaECWseBDJOhWewp8tFYiuyi4N4TT4D0aRbzsZb/5iOc85znf0NCPOnP6faDmHyXON3G4Yb7DddPscqt4CBsU7SECDso6boBJgPD+xp2ZkZkRkvDoTlmxgzSpjAwkNHho0wEMPaIy9cY4RfFTLMkkjdR/sintMvtyJKtL5UGmgkbd7wS4xtUI23GFFuWTWgeazJHtwn4yzCBFGAxhGDRTAQmZdXtAGE0dchJy4AJ3iy9VJrxYRDdRoxExJgkdfYVVMPn9htD3DI51ArKyXTsdUn7GnBBgq0lupymqyxOGg6k1yUghAnarJK6MkhJyMkhfr9vimE16rdSRQvGdLYf6Fexc1BkUJfrYCKPW1FNIg2DI8RsePqoYw8Xabk7kh648e4RWpjU/teAk1dPvRGaGw4h5v4YWWInQEKC5S6b2PAc8TwoaxYZrkCOaEk2mZrtRPljcNgI3GC4ayD1Pbj6HBeSSnZobaD9zObwea88NZwk0XNPA0Kk0t3IR3SrTfPrF1uCDu591ZZaahQuGLnsVcb4WfK3Q1iaCKwTX69Ib7RiJsRd8FBxdckNTEhtrGhK28AtZ5tT6U2QOiH1PBjMX34Cmgurcu49d1tncl4qGfXCt6Ctf+Up9oX+Zko1Pk2jrATW3IAWSILCNZWzGZHhGsU33zjwvLv+Ub9RfuX9MZA4FrBMa3cpdpPPGZMcGVodGmq73lvf9WfAbPK590y/EdPSmpQBv5I4+ua7jPo21hZoJW02S8iEpkMQCxGrwtRlgszc1G2cWYw/2CCc0eg/yYKteAnrcrUosruuNsEbbRKxaoq19AErp54cMntT9hFsU68yDPQWDGCuFR3u5FmJ6wZXPd6vf9/sv0B96vieOXPdOUVRb0l6SCVM4kprUTKJ3HOGaG6SEYs3KabaQykId1/aF5F6cd5dPjEs/4asiD50V9QYdNajPcj0T42QHAZrvhiRR4Q0mQo8f2z/r0KFDR2+66abLf/J//PiTwT4a9fT7QO1/lLjrVugmAmNQHh5bQCl+v+nYfsPxlQ7xOxQaepuuh5g6xV3qWZrMnkuV5I1ZRqIHW3OIERqZdE0/p5PiaionpRahErurSSALuF7+Zm4nLhJ9qWP9sQy/q2izmN+iIQ/c0MWQV6K39/uGswJt20So/WEaYuMztRfsLhirc+v9SUjVgllaQtpr2ilsNRuvVee+YAXNVKDdwYzO+1scclyBqtUPzzkfRtiNcYjmEIsSdNvZLS7TZ1n1h16quJyo82iBD0L+iqsYWUqIxCxgqacIDGvKMgGrwoB9ef7C0gKudyxrsFiLKK+vDzFuWFCsBn06MPtLs+5l9NdTyIt6+WSzMmx1LicmhyVhO069a8dmcgea3caXsysKa66xpabwJYYbWLmORgAAEABJREFU3n1hlV/vBWzSOU+GPUUflSPKwMfruhlTv2CT+Dq/Sccm1ay4V5adtGZ5oRz9M/qgD9rj0YKjk/suNcUZ40l9QUeMGNWraIqWj3nQN2LkixQ1WK/yFYd4FcOpGv7gER7EU1TegP0eY9999dXxgh97QRw7dkwE+DKjdGjqYHe67ThWZAnerGO8dzguffg/jLPvcD/tY0yITUhLNqWwBLC8eYZD0FI9BJqVF58OapqOx/V//vK46jf/fdx89Rt0+3ewx/Vaz7kPzo4SNSJzElWhny3ZzhzXcq4lZkp3ulV+cBVJANpGVz0aJsbJBS66iwnOGspxjjIlA06a0AkF4z7AxnjmyRE1ZKBYR54BTfvH/dtWrnrZv4+b3vX7+qa+iiRj3bItNZOoymJ8jqfguCdn2h1rObBy8UTY24sL7vlpcfHHfXFEHpJGjSKVD3WM/f46AviQRG9GXomvc+I1dlZmHH/HO97xgKc85e//RCU/fOfbsvPT7wM1V6G7gglu6uzrhm7eyCLVrHSEJnNk8WMcenNXmEkulMWa7GViNciFOC0fEZkdizaWHA0ceSpeI8kolsgpMQdXYOsZIT80mokex+ZoxXNdi6Gplue6rhKAXcmKYoy8z1OYRQBWeQxK/UhZUs3DNPWLu+2zf7jNFtND7/e0FKIv+Pam6Nuu2rY/yM5H5TMiUE1TtEEhgXEc4WAyoyz7ENpovvbmu1ypbRHBGxbDhyBGtxvrmKa0tsdcu6dMLTrmhDBi+GOLNNivHWYqoBhfLoYiLOqUJ6LSXtLg7HutrJooMS8qf86rUBI97hxjrRjMedUBOdd84qbbiJYlJ75z6mNrrD0DYIDiSMgMuoEQNlXZwOsuSXwaYlFhYwi0U09OylQv1Y63okFC17ILz6z6diouAEKDZyDWgw+JtVavI69z29hq5jpvVk5R8JgjEw2PNqZmt3ktoS/w3du2/fW1zvRevTfZ7ufG+uROrJxDZ9R59Ci7I7vbL/6SO3LkWPzkT/1U6Au8apC+L/mDqyhiLmuOXwNx8NisV4OLH/QF+uDyWHkq28rrSaD1Cq9At08FCATxcCtVvYi7Nvz40Zvj/X/wU/Hu3/q+OHbju9e8xuklsRnPCTksuZUHVO6EIo43LtvrN22vr4dTUefKKrLg9joAYmzXMQe2GYNtXuDIWd1HNXdOlrpVjkTDbTzpZjQLv6uvuwWUNdc3YYw7jl2tFXHkmrfFVa98flz3J78e+/tHtQ6kpptLuna7MUin+ogB1KJj0TbEdlMfpC9+4JPidvf5rNg5KGr1zrPmGNMkIJHtFl+65PYy9/Y1Dr/0pS959HOf+5ynKftRJafhB+r94W7JXd1UxZLV0+cnSffM76Yik/cNli84el4+KRlJy0VGpVPYpojj5KSXq/ySTVKLU32kLer7oxLIW8NBk6mpejZPRoGkvqLhCAqRJdqAWoIpwBggv1YuO1McYHiowkxNwjLLyg1ax8ZwlglVznR6NPLsKs/rTRRLpgB7yzRCla2ZrfdzwV8qmudFyqdi/iLuoHDqCLENkZki06jOSmFzM+VI5j5KFcFOm/TBpXnd9C/sq3vn5DSUT1rT4DJNgyuf5Wuf2kRPyZUMfVoCPq6LcKQQddhKKUDKAyZC+3nOe6V+CSLW5CGuXuExkHBXKQCRhPW2LCFkJY01L9djnmmeTcj9XCOIUDUdzFwM1rVReri28yqCRSSUUXACgUT6pMTYdZ1U7taD+m3im3F127VWYfDR4tU8xv16KlPzmC/kVOZab2GO8egvjO6xhxOtSb5zN+2YW/z1evRGN2uXuPgL53Wve2382q/+2kKIpffoDoTF7dSl3ZLD63l86fl3f3Rc8nFfFN4D00ZelDDE5J6a4DkhH4sqLwnIoGjMQxnJ0RvfG1e/6rvjA294YUzHbpmzdtYFhui1/WZTKc/qaXuyid7oJq/Xzy9yCCNx8OGiUKwKJHa3JtX13Kq3iB2XG3p/xMw65mawO+rZ3d6TeIAJZ93Vq3OxY559jHFA6J1GX5i4+7dcE+/93R+M9//+C2L/2M0CS8z01O6a96mvUaveq6BWMuRJjVqDuvmKM/LQmXH7h/y9OOeKv6W4Sac5HIIU4HVlEe0XYyVnp08LoL8JOjcz9m+84YY7/sLP/+KXdMZHiz39PlD7H8FyY9sHa26q7xcYt4UAVaw750dOrp8bxyMHvymceuwM8AGLZ2T+MLLKQWGNsunmU5vDts9VP87eUTCom+TM25I/LEO0aCcmkCecakZIEz7N4LNxNyJotDmn2L1kmxDalcN122dSXGZ2aj3ArlqiZYMteNmeI+hJMHExs/bcaOHQSBhuRM0xDyVmPyJT+TUUHpsYMWegJK6MrmX2qg9ghzZsRpING+cUy7J8MORzuZnChxjYOBja0jNmAonm9DyQfXA7IKVA2gjGl6Q0L4NKKiBRga4xIlNYhGzUoKhhDSjTN0W+IUB84I1q0VAWWAGFC1q1dXGlDpq9FEWqLc7stDBr6eRSWLfgeQZSjuyMHeT4daGk+bInld3E1Wuk9VhjbKoSvr5yNVe/baxwEZpsxg2WGddZ+sBHRZhlM54TzdnOL/0aRWbERl+pWZY90bOufcEqhpxJ3h7TKen2mtWv98cWh97oZtviL2hx+B+4/NiP/Vjcemv7TRcQqhHetm622WYsSOe2fvxPNC79xH8Yucev5a31O5n9d99WtfWYiiffWL0Cyh1mMbYyt37gL+Kq3/j3cdM7fiv0rc2B3dxdRaTmtQhug1JP7xO95uvCqrm55W6VqNfhM8+Kcy+6fVx4+Z3ikrveM664z4Pinp/4qXHfxzwhHvi4J8WDn/BF8dDP+/vx0Cd9eTzo8Z8f9/vUJ8S9HvHY+Ji/9Ulxx/s+OC69+33idlfc1T3OOOecWkh9Vw7x8sZZqdW+hmBwTaTWjiZ6rGJhxNRgFVrg4YxYj+Hid23c6fiRuOaNv6C/afj+OHbzNZWlvvHTh9eCyi4zvCUKU2vSTE0RfFsIxc0zzo07PPKpcfjcS8Oj4fa3nrZCt2f1lSz4KtBjOR3OzP0/+ZO3PPAbv/EZ373wPvK9vdPuEvkZajbFPepK7JsNQCAraU+QAAI9Ge0NrnAwpbooHeoxU4IxCSm20wVFOpiIrPVxGXCKesAN1zRhUnhEZoaHMbwp4E+4XU1ZIcoo7rWqEFCbwjEfR9r9bgUt0kAZdWv19tyxX3c6alUpmjT9ipOvl+GYNosWvRhAfEIZRZolcii28SSMsu7Tky8sXqYnxHFeE/3MkR9yOiU2huuVR8yhB0rg8+O0I+x2DBtt4MMP8WwLBxZUwTjDcbJdnuIWhvmKJeWHxpyUT2LQyQXqMyknacafZRWWiG9ctidwnZTjnAKfg2K5QduORx8cgA9VgJOd3GLycoNiUqh5UQO/Y72PMsAyi3gjhHqFiOe8J7C1dlg0JYovRwfiWXbSbrToVHHx5AOBoQoPFhHE5RFeOMKWYMPbnWPd+XhaBc9uJs0bMJspgKmZITlgMk0m202OQU+Vj6D/FL0WfvdjY5DbgFo4NYvBR/FLd/XrWF0jfLT4uil+DDPZW8fKz9RryNSKyfZ90YtasEVNXsLmqU3zMHDohyUOn8eaExqVr3XYR8VKSCZ9Qd+PX/u1X4u3vPktiiU9vW6thGTMKdwSajbBjmljh865OC5/1NPj8NkXidWbyUV0IJkiyxJaFUrsDv/wRue8USuGyzqsgF+7duVvfHvc8v4/VVYyN5JvaeRmDM3TFnnOrByt47hbB5p6OdejcKd0zpDM3IuzL7hdXHSnu/kD8Sd98dfEE/75s+Pv/vsfjid/1/+Ip3zfz8U/+KFfiq/6wV+KL33ej8UX/tv/HJ/7r743nvgvnhuf+U/+bXzWN357POmbvzu+4N/8p/iS7/hv8fe+96fFfVH8w//6K/EV/+nn48u/5yfji579X+OJ//L58cgnf23c+5GfERff+R5xzoUXRR4+NOyku+Mmh4Oa38s6r+Uw5MayUCCp9xoIrQYeLjls183YuMBeun88bnjry+PqV3xnHL1h+E00yk+sZX74cQmtMUW9utRB3iAGNOneaVai5qBAkUXQGedfHpc96uuD71ivciaMZAM1ZcMx2sOwrcozk1N/vS4P7+0dOqpx7i+96MV/m9RHi55+H6g5ed+YvaluGncIUDqhTLLZcEL7OMIRbvgQAi066c0rgpIM3oxDQ5h8OdGNHT2YoWGen7zUk1w1emiUicgU5lwoJ0WM4QApv7kX9ueanhAHutfrWLdK2GVqPEER8iXRhpeEIjWsKeGM+ebPpnG5erDMxCyqPEFmw4mlPeTqfBmQRoVD3MrsqsivSWESoOjby4hgdBzLnvoxqdRLUa/WUKNjDjQZVyEchRHyqyh2DvMoEk/SOFOVtWi8tr7ezJ3cvTNjLhQefQy+6xTPfeRDy3RmbuZ9VaLeQPFR8Ss31VKTQEplMYoW8XPU0GaG5OLiqR5TTe1FsCd6UItGDdxOL4QZRBnV6JUBUNeiemeUKkApAaIpFGhHmFy/loiVD8WcO6FfqB0zID4CNlp8F8pxfScQCNspPde5RapldCXaPwgms3NBtH0/mPiFb6RJDFqcAWhuX7fyPgNfQ8W9Z+Gt5ISm9+sk+qA9xhKPvMXPJMd1Y+FWzjA3BGhDxxz7TD2gdV4Q6VM9iFBy2K5L3Hm9Bot2ZrcjLyKzc7rl3oR/Zvrn/ufPKYgac1qOZEkoTdzbKlzldsYCGz8PnRW3f+hXxlmX3FPgIO3CpqB5w6cNS8hz1CiZzVFtp0KhBWd74ztfF1e97Dlx7Iar6n1hRTJTU+uh+6CgSSfKShp4sOn7YGGzNos2Y5NqaqmzzrsgLr3bfeKhn/v34u8883nxpc//ifjqH/5f+kD8o/G4p35TPOSJXxr3fPhj4rJ73S8uuOyKOPOc8yKTvbcG1S1AmtsMedCMvUOH4/xL7hB3uMd94u4PfWQ8+DO/ID79Hz0zvvg5/zW++kd+OZ783T8Zn/vN36O1vjwuvss94oxzzo0a9CgvvEKPu40aLIO3OksAtHHheN9g0i0uBOEI9xo7q3rM/OLdfNXr48qXPTuOXvsOsYQpL5HfRJC33F6PY0vz9OzAnMY9CRhDWoSAc+/4kLjogZ8fkXtx4JjMXqe90BqaI+i6LOJjx46ep+d27+qrr77PF33R39WLEfQjX09wmn9NF8+vzUvuDOtzd1B8qWEmVDGCy4PkGgJA1TiWT04mQrnuyyUmxM1MsnpMJ38Njz6E66FQNEVmyurtlgdKLqHYAibhAprZaBDKBFyRFqGHI2Wpw8eaKEw7WYoUSyI0sWE0NODLzCLczz+0BrI/tIVBC2uw7aVBpoo2MLZgbqVUIELz60wUmyC7tNLlD4FSlg71ekAwVL732HyFFqgosC4t+lJgwSBB0Kw+CoBazbdXU9+vzwe+L065XtcwwsoAABAASURBVC93l5gKR0n3aH7tZZKpVZ0TRwDzWqchpJ4Yi/aN4kNTznu0r0C4ZqJwb8V2APGxsWP4firZ+3O9CoPm5PBXZTRbARHwAqJycx/BoaHY16xUhCbFmiPwg0el1ylo4kdeJN9r9ZVbGdWWozpIrbSwOt/yh3kpHsDm0s97b/Fo6K21FwhgbrbA5hTePyRqd3q2O0VXQalClpNRDmDBwbpyVn1LxYdL/4VPvnJaqTnURTvT0ABGi0sPgRZ8nRX31zETGLa0euGzLpZ18Jc9gNIbyzoxrw0v5rH0AhpzGb2eDFp98HbpssfO61a7awXZLGb0idGprVnXcfz48XjhT78w3vve95Dc0EltpUEfbEsT4npxBbYAqGLMjFEHkHHhvT8jLrjnY1pP8MbVIXBGMiIKx2kpPg33VqvbJSYitnfHI0gZfW58x+/ou5fPrf/bnhNi9n5uRpWwWZQ0DiAf464jb8PfCIsOSL2sRBeqTsQy7AOS8NSHMr4LfTd9sH3cU78lvuz5P+4PtZ+l7zDzQfdO9/u44EN2BLVozGMdAashxjpm8VHyXSH1554ccegD+rlx+b0eEA/4jCfGE/7Zt+vD/C/rg/aPxqd85TPiivs8eNgLfVJFsj5suV3mm9PyHee655xAlWouGX0QSrHo6BNbBVLD+57jKY68/8/9ofrWa/5CiK6NHBxFNppUxWPk0xRsERzBNUQEeU/zM6A7B8Hx5BTTxR/3hXHOHYefpw6Gq1Ugn7Vl1qL8LnxqrCGXmfwAb776la98+HOf+9ynN8ZHtDn9PlD3H/ng2LlJqRuIb8UXiCHGKgw4PCzE4Yls6RAWNWeGHldeHk2nekhTZZMUkaV18AKSr7ds1aaUZNhObZ5Cw1MIaU7U4E2xvDY7nSFiaWgo1CxxUg90s0ICF4XDhrpPrimQeYpN0XlkqkAJifopIRGsOSKzX304xx4ziy9ErVylDwpEUlIUy0Z4EifCrkLOJjQyFUgqKUDC8cnMkF9zcFASaPextTRotRfG/hz0LsZEsaVA11Mm2ELRlIQCoJyjPtmSlCqneZGNXKUbWEG1VwUoKtfnGD2AJ3/z2h2To4B9YYnFpdZnA9ZywISz9nvQbD938j6jciJafXioiyTQVlebVRJMZlv6ppQZOJTH0LtidYMuql9EtkxNddESkSJS/0FFo4/EmZSRIyEqBZM3SXfJsA8375yD+L5r4wKj34uxGbTm2iZtHD+isNDIHH0Bsyz4fC9Wa06h0pkdUfxpCo3y5URmYqRYkqXAqBLiMINj4YUx1q1+0cbI6X7Z6pWqI0ZbiUwmr6c11s84M8XoUpzMEes5sMqD7KSQiAxy7D2TdQGTadClzwDK7TzsFH/w+te33zmtWNL3LKIEAJU7Sj8wrW3YFK3XcUBjzZF/1qUfG5d8/JMjQ19CVSd29EFZpkgCJbUFQAjtefK1Endt+UzqVGWzHze87dX6MP282D/Sf7+0Er3Glhh1UGvhug9OUyhgLfRj2X1dBTIXwyXXbfe196Uu/cH07p/w6Hj8N3xbfOV/fpF//OKTvvgfxp3u//Fx6PCZqqJBV7rruoSuhTw472T4aDFAqKqIGR75rh0DR4lR5f1GqmdJ4Zn67vTdPv4R8Rh9oP6qH3xRPOX7fy4+/WufGVfc9+PijLP5+WvxuTCM+FuywhW497heq1Bqe78tR/+tEgHUcK6mOdB3qN8e/tGe9/2ZboswiZhmCNASArSHGVPGt7YBGD9OBpUUkOIHMWspZjt7h86Myx7x1Dh07u1F2hAtsUKoo2gF9kBkiSPz7PGjV2ceOrx3600333TZL734RV9Y6Ef2vHfaXd7+fuqJkeynHwBuoh+E9hTge9OKuXnpoCZB5Wie/YHgWhKF4bGGIwLntTRrqkU4oUmCn0zgTYeSoNRvAKl6EjNnUk5gi20g40xMTf0KwBfXuCyhVYBDTXJDprZIYELQEnWkXpmQQjhWPExENBOrAYiK1gmZAhRjdEWmZwqT14ypfGEQFJnKiY+/qan90EMMGZHsiCVXQNU6NBBBvrmhQXkmoAKSAHKBWD+zcs0oQ1eZ1gMOZXVmwpHN3IB1Hu9B1PG2PPYmn8marQkk6kclrdg9ZP0nE9GB/ZyAWQXatgkCruCtfQvzUradCLk0s2G2ItlWrp2IAjjKuZFCXJlFOiBeO+fo3IigZe1L+dDAUIJVWGeDg5KQ7bl2GD30ntxQnCh0XhIITDAUh+O0IrKOiD0/uF4DHP7YiBLjTGL12KHukGLoqKGNiTOgZcEis9cKfKsz+yYy/MXMOT1JUO2z5hBwcDNezlgXkTGOWrtjY5+MWjobvWzH2HfEeh/EMYzqTc+qHVK6Ns6G3Igu11K1Sy6z9+gW7pJf+FNkds4kAiojKU7PCZgFDloA/wDxp1/4wrj55puHRTbr4KPgWNXO68q3kJOCm8KkmJw2s3fWhXGHT/yaOHTW+ctdg0Je6jLxQiXJJMwGThJEmBMaYDIAvjfE4kzTftz4tlfFu1/1XTEdvwXGtrY15kSrrViB+pS/Y2YDm7BKDNky9QayLcxDe3HBpVfEo5781PjK//KieLK+G/0Jn/f34pK73F2ly3PF/7VXT8pyH1SfkYpFw2JmFQ4mjqFmE8xATVOL3RdoYsoIX8uyNotMIVznk9jQmKTcLXHvcI+PjUd+6T+Kf/BD/0t/CPjp+ITP/4o47+I7RO5tfhxykdqllHoUjFhKiNE6uLSPvl4wSGKb9tB8AintWrqMMDn8aM9Vv/Hv4tYPvE1RuGtlosZGnVsqM8mBh+rF6n3zMSk8KSQh7Wd4+ILL49JP+Ae69jOolh4kw4L0mkM5krlKvb1uA44f2z9zf3//0Bvf9MYHfcu3fNO/a/BHrNl8gv76L5TvUHPDcm+5TXpIwo9U6ImQWrhzcmYW8RzE/J2yGZJDH/X2w6QwMiNDLYVnypNVFJndV9ICGVVWnKrPSOc0tZ4pZJJSHpO4mvgMIVekUUBQYc3IWyTlojKW7m9xewJW+bygwhsQ1viVUYzsCsRLXUOQky9h8+FY19CcwkLDZyDbhQJhxReouM5IvoXG7Q1v3Buwirxn8VK+l5Mf8FpPXCDUfSNrL1on8Umginu9a7KAzuESoY0v+Mw0ZKy5BTBrNfbAGrQS1IzpAR4aY91MEC5f4r1mNpKAzPLdmh6EwlVR28cXluSaX1wYTYUXlgvQPG9uvtgOikeBTNA3NNTDLlbhSnZgHaIFCr9szc73a1MyU7jBycsEe5qUGEVxVlbnNAUlS3qyy7btrKYcotEfYLstt24cAUxjbGyODOiktSkfJ4z+nOJnwuH5CIX4Mk2UUk3PAbZnPyb3jchgZHY7KSxfTjRYbg4+HEFNMlNex+jffcErGfFJ/aquf1iva6SAHtgQJzTSdskLkmSCpzydjJPlCzZW09KL2DRdOz7aud2CRVSfaCNz6SG3oYupnsQL77WvfW28/vdfD3gS7Wt1ewK6KZ6KtHcoLn7QF8bZl95HccZqbynIG+vnrBgBD01+PwLg7AKkTZMAuaKEBi1ufPtvx9Wv+h59mD6inBISpdayWlwpOBTLjeoeJx1aeubM/QBpNmeCD9KX3v0+8finPyu+5r+/JB77//5/cfu73jMiO081kiD0HuTwendeCYW6EPHlx+YozNThOTF/pk5qrdeUYzebmen1lPf5TmKkvvzLVsPipWBJM/JK7nT/B+s77M+Kf/SC34zP/Cf/zj+T7Q/WJnoq4uzKYT0ZN9Yy0dYJsGLXTK48XcqQ7HwaDHCnBuem2mM3vVffqf43cfT6K/1+4rxwr+MeBEK1H4dyM1tDG00l4RrRFWovk0J7wbjgbp8c59/9kyN6bbTBPmKqwHRPQ4wrzOcuHyo69NF75uFDh/aOHD1y5IIXv/jFnynWR7Scfh+ofdy6KxN3U9YxN00OoVw9XQoQAcS43PjZN7AxpZ8XXpLyIjL8YFEmr8RYFjQ8FEtSnvCkOFWu0KIHKoVVb+1JfpMI82NjpGKpRE6JeF54Ur2kQBypxLHWsWWituPEuxSO8Gk+Su1QNRKhg3QekHyW6RzXsrEOmCMSVpqRgTDpxRMMlkuBWOJSNUh5MppD6egjFRRcc8exIBOTAuzMTZ2/VPD8OHi9hrHloC+gMFpwXcHQWRPj0rN8kcQHswqcxEtjCtJoCIqQLwmGMpgtnSBIzXdWZ6+YWoeaes49yIERNB8uoeAS4/35jKDekEn2woOED8AJQ56gjBAxCWzHsRwKmPtAKAUqj1lECV6MCWGTgPmsIUy6V1ip3Aj1rRJdCw5KQnhtm0A1xBHQY2tQM4PFd9hq7J9sGriD26omrzv5Rk7GMleLNsxGz2BxKgrVpjQ0FpxeUwu7FUGS0pbAW1xFXeB0X2fjBh2btFb5fFCeX4crzlIbUdyYx2RvfXlgU3TMrWJdlznGox8xpkY/NKqXnMjoucImQGEpW76cnVJ1C++mm26Kn/6pn46jR48Wvwjlj/NBOJy+ZLdgG3runR4Wt7vvE2a0n3Wm9kIdds5uODxLcASb1vwI1UqwepeIm698vT5M853pW8PDOXs1zXUVrmY3XiHbQR124Zu9QTd63PmBD43P+9bv03d0fyke9vlPibPPvwCWtDZSs0L1kkSoXq9sGTKo0YjAomDRBn7Hmr9682g0anV+7ltvEqFlKqnyKTQ5Kjs5OQmZ5owCCXlUrvuk82dfcEE89HO+TNf4y77WO973wRCaTs02497yEx1yg6tMuLHXCI2NpEM1wG5dr0ClVBTHrn93vOsl3xrHb3rf9nvM1Ejaj28poUqpm+M5kKP8NGHlyFjgq55/XHv4/CsM6d2lrPfVuH0t+PM1FW2eG3WO7Uyxf3w6Y+/Q3vG/fMc77vO0pz3tvxj+CJ1O0w/UOm2+MviJ1F3yjfWdVKJZjFLzvbXPJIoekOAB6BxB9ZBkZKYiElE+IRpgckpiGQ1vgNLywCJS/3UvNDKTWdqFuBgd2bJQvLYyXCc9UIUWrsMOk8hwcA/Q1J5Ijau6XQpVr3pDwo8wHhqN7Nb44vZcWQDxZDRbZnd2IlL/hUZKccd+IcBxDIO1+rUbVqXELpMWJ0RbKDOpk01ZJUUzIFe2iQNxbWPmRhtVE4E1xdNUj0loKJZEeIpliOKg4c0YMlfApGuSKWyYt67fud7QQbhHLIP9EXW78jdKtSzpUhcMu5ggK5YUYWPuOHXoqtkG1yEF9FTQDAj793USgGMFNhN+WXsvqpPwPMpEmBAx2wh9lymWQa8l2vB68QZ8KuEJ+0ZwFJnVf9h2MMY4szjgay2cdFfy+NilR/HAeg4/YsFjGJkjXn59uMvITDMzy44P9eZ6Rek8l7VpjRWvpWz6welpt+vJmd3T0m+7V6/Q09A2iDmY1/nY1PVGvPIVr4w3v/nNAKegB+w1KVXOFn+t/O7eSx/+VbHnnw+uXGYjq2x5YBtWlGXsZg3UAAAQAElEQVQGRo3I8QvFwTzd+t4/jqte8dyo/2GLOD1D/+4PcIc+KNv3fMKiKS679wP8K+n+/vf9bNz/054Q/O7oepayVZbNSMd6EmT7RnUvjVdOCQk5dMRGXxS/74CNSo1y/bwcKm8rXOuwmksJ9fAoW1tVDqgCoxWuZnA0Yu+Mw7rWz46n/MDPx+c/6/vjsnvdP2LzvOZ1o9rKWLZ4ENOpZQJbothMDym7yvMd6nf972+L/SM3xIqvXJ15xAoPDeX6eUzjvnyG2gN50bocOvfiuPRhXxl5qP/sO5mRpJoZGnGBLSVPsgoUc2emQxl7x44fO37W/37pS/St8PiIHaffB2r/lo/hvPXiqAdDN1ESE5PyGO5d4ijGlwksNcAoPri0Hj4ISoCjwv2M6Ykk43phiGPh+IUXEsbwJ3v1qppiGaOvtZaEqGOuJ8RhL/3agE0TzuZW1yiMPBvqrmNNrpGVUCZTMuDRdhybg15de26s2+kLlJhOrZ1hAkNHDvFACfYjjP1yBFxWeFSRMeUXnECEZuQ1aUCVLRhx14ZigJaeIKh6SNgS0ZIHNBLOuThqbPiAaRLeqBmGt/hpeFkr9IwgjdiM0LWA5xqqRsLIyaxlk7zOriM1GJ/FlhRaXn8e+4JqLakcpBbMLRQDF0FBrwNYEkSlc/8hSVllTz4PZSclb/T186aiad68gibzthRPWiNzo1j4iYSaE+XH3AfDXeoO2o++qGm/8A7a8uZ6FR/Uz52YpBnVM+VH88Ojetg96VQ9QvW9T9k4hXHDDTfEz/7sz8bx48dPgQ3lRL03cu3cIvfi4gd/cZxxwZ1owAu0bJ9d5qkja9v7+FB6sObzwemqVz4/9m+9fl1LtKaCnIL2dU6BOlAuvOxO8Vn/9DnxFd//c3HvR3567O0dUlbPkObdUutkpNKojGTxFMyyG425tufpyVdsbMeabcYlMYxUwnRZYOLVGyvgoPNrnKLCszU9dPhw3O/TPju+4j/9gn8U5IJL+3dvi3fb52yly5ox76OlbIa84iP8D31e/rzYP8bfWiy5ZL9LGIShwddTmUUax/xOUtZHhJWe9zGPiPM+5lHymvhZbX4nEm41T9ATqn+NXkx7V1995T2f+rVf+4MnJH8YJ0+/D9R7w89On8rB+qbztOimpqxMlckP6fwgpB4jvSkI4js5U8PxQxneITM0PMlKcHlJyw1TYsdQv+hJ+3SKNslKvEXZErqWt5BU2PbTM0tOiNKOKe3+pGBo7OsQ1LdiK+5MkW9M7fR3R2EfDI1hEKMDZJfedjamg/BdPcDQ3qLXgsmX9IxsRatjgaeM947tMX5XykacmBx2xqdqAUYOnZia4qPksQ3mcbI740rOvjKjr9SK3wM4ojq0D1GAfdkmqR363mUDoKEtVLp7Uf6QpGYIgwGG7TgWBUO9GA4qsgRv1BVE7QpoTGGrVvCUEqy5SwMJhxu8oM0j11yop6zrxU65DCJLYrdV7wTDXg7mbVd2ZFfNNlaLbOO9i94JirIAO71N0ma8LmK98b4RrxkffHTqPfrZjnscfdbejMFKX/7yl8db3/rWCj7Uc3uWzrniwXHBPT41MhvQzM7lDt5qqEFEbBcfu+W6uPpV362/4r8yPnRje52N3qvw0OEz4mGf9xT/xg5+VzS/AaNfLkS6ofij1uXuysCqLF74uonRaGP0GzS/OaYqUmDnYIkFrWTAnSZGIRnA8Qunowqi/kYBBE63oYE/Bdd+xllnx0Of9OX+B5j8uMuhM8+Kqos2qG3u+AIyRG6y52bl1UyqvAPmbcLNV/5evOd3fjCm48dc0zpHiMpHH66pY3w8AA8N58SRe0JJFdz+458ch8+7rHgcQHlq3TsLcHNZi3Av4EBTSnfL3qE8tr8/nfHyV7zsk3YzPvzR0+8Dtc9UN2Xa1+RA02439AAgwQ2Gonsb8wCQzg+53rRjisyURmQwMjL1ITvxN3UykJGy8iVhP+axQHjqo/5zsjl80NUSLdowlBnSGuxTxiH+xlrGmTrHa82B2FqfflLWhCrQRpAtJRxVsKEZVEptWBINfEEIJ4ZdtIqM2+1kBRJqzcXH6RafxU0v0GuNOLDyeuUa7bbzSFd/e8URv+cNDCmWc4+OdWuizkq21/q81EuQxden2HlZ91HGLTQZV2xRbMs0+3JcJ1AufBkFa/G6DYKDW1ixfZvK1eXIcU9ZEYvHzhRLgsOxDYHdkW9RLLGrTra9V8cdO9Pqe6Jhm2bFV8mQZ9+EpngikvaLFGFX94Va90cVwWUFY6tgC4D1f6lLT22x9epYxoK11G02veeuBrkLXGHjPupIq9+IR6z7ZK7j2DFOgdKqar0WfEjM9tqb+92Ma9kbbrgxfvEXfpFf0VXAX8G8d+Z5ccmDvyT2zjj7tnffvX332z92S7zvNT8ct7z7TY4Pnj70597XutMDPj6+7Lt+Ih7/9H8d59/+DrE8PifYeHsvSZFrZzWHR/d5LXefRDKdQOHC0btwPdx6cyGmZLTwwJTW+uWNc3HVpYGKS+Z4cp3AhiyGPYOjETybF1x6eTz+6/91fPGzfyQuv/cDYueAOCb8QbN6tKNasv5C3MJGaVF4wWijnwHhFHH9n/56XPOmF8W0vw8yq1LyM1Iz4qVx0A7ib23EoCe2dPj8y/w3MbF3mIM1XtPQZKv5kDtB/+PHjp+ZmftXXnnlvb/u677uh6rvR9a8d9pdzn77IJ3jd6rrcQk/LvKz3UAbTRLffXClTes3FiwYWTDurCJLePlEzyruH1aiDT/T2QL6ioMBcQ4H9VqTOoksCWGZzZFvcTjZDTG97xhHz3VMBRKv1xfjyad2fLDFkYim+r6mXPcn0ZQSw3L8ZiPcbWVdpiRWpm9gsCKRgNBRQcF+sMLmnvLZIoaSUOB1ZEOj0RcPAKJ6Y5SwKFxZB5roBY88vqAgxrJE+b2pULnem1xEYVBrH6cK3CMjgcPGuGJbTXJNl4XApZsXnHTlowPisCZ8ucEQA2JAyQRdPX0RJKxhnilyM+HKUY7nM1Oxm8lKyChl48mYCQoJRl8QAoxFexqf3tiDtHG5NlPUR2LX05x35MnQ0Be+MU+m1OR4Wl3KRIYC7KxbwJzZcmiA7kwUWM/Qrp67MN2aKqjinXNfsNuRtO550lZj6eBTV0e67jdQDnB37WmTeiLOQett1ozx6G+u1ft1u5lfx1x3R175ig/hd6cP2OIF935cnH3Z/fqSJ7dcxgG9Noun/eP6gPTiuP6tL9tIDQ1ml8YbtK1wJm9ldgGHzjgzPuUrviG+9HkviLs++BNj75A+SPldUM+4C5Z+5fU98Opf/OVdDJZU0juY5Ztm0F3nyW+gPaJn9yPq2e41WDQ0mrVhQgVb8FkRG5H6r/ZRcfnhUXsufJzhkFtjobM5FHd/2KPjy57/E/HwL/wHwXf01+2rws09pWdPgxuchb7+GmfaLANDjQ+Fdqd4/+v/R9z4rtdqmybAjDorufTGwF3SQrqQ6P6qRZDJTP1NzGP0vOsPDQCdyn539uuEbsciYdTJlGTmXu4fP378zFe+4mWPKOwjaz79PlBv/shHbtwgXoC+sZ50N7oVD1em3g9wSAPKWoT5gZMlVm+yKKEerwilMjVFjfrwUr7zJigWJbuPFeQXiuzytkBnVOBKUpFwHjYZBYsQsz4UowIkYayBGNT5NonD0WTwn3aqWK6kxwIQr6kdiuyMMLdubWzA7GiSr7lfWqghYsvZBCOZpOImWVvFTdJ2IhOs5fsjcK6fwn+Lpl0FQylRmBUpp1kXJLFfOH3Ki5gtjjnC8EMDokxJBxXpOZDIWYsZTOrDUc3NRcskIUfiHFbahezcU/X4maAwZIVpJtDFSCAoMuYpajl8cthoQ7U6FAeZlQBqrvH5PCstbHYiTKQihqG8xEC3DjZ5Boep8qlnyCB7tcOknHtNYWOo+xORLrzMeq6cW5a7Tp9KdFAdG0G3euwEt1i7gMyT1VZ+8gUtHaZhj90/UavO2XVoJ6pbVlTlsGbhtbfyl3ntnQpnXRHLHQ/GtLp2fUTZ2gesD177dfObPX5B353WF+hq8iHqX81q5jcfXHTfz47Mk3yp3Fx71/FtcrTEDe/47fjAG16om7T+jmNEa0BNc/vrP044OvmEJCcvucs94ouf86Px6Kf84zj7/Asjs9dm8J82ZV63qai/R4cYHQ8P3d9mg5x79QpZybJ/gvBYHpG60J4hguBnyCATSgYrlYTWSmkMA8YQNjebHQ0YCoZF5XtTqa7VaZInVJcrTNd17kW3j8/42mfGk77lP8SFl98pnM5YxrS4iydQ4lg9gjV6HLPj9Dy555Cbyp+O3xrv/e3/FEeueXujLncl3LvBrte2q6yBMsSoXOgyltZe35w+Ky75uC+KvTPONe4JfusX7N1gn0h2f7Aj3Hy+Sz3tT3vvete77vGN3/iM7x7YHxHuSd4l/pqusR1+rU7Q7uSED4oVRtxvLj6pA1U1iJ6g/vhRkjlF6r+DyjJzSI0+MLVlJ5nMni8LFpu9AdHQwLoGZ0ccDVfKQoiCs/mN3roU00i7LVFtJTLLydB/GZojagq94qQSt5TteHZHWErpi0Hhtpb1YZt9mUS2KRjqUElJd7GZehN2I0XOaYIvlad91Z2CIkaIjikVxw7WZEcRo8+GyYcGlhxWYaiZBK+UXHlaVw4xan7tQ+iW9L2xlHt2hmpX/cGFYazyMzU5GKYOddtSfsyNeUNGN8szTVBOFtpqc4JDOAYl3y2+F+iA7BzLHwVuX6e367F5HXRQ05xf5xx5Eq2t10MhEi0mkXNqsi5eaj6YHktVPddDfFvc+dJb8RiPfktvmc6Z2vlsET4kwMkO6GT53Zvoe+/Zzbjjt9X+zu/8TvzFX/zFUn7Q/V8Y5R10OVv1GRfd/3Pi8PmXV91q3mhCrSFPA3OI4QyZI9f8Zbz/df89pmM3D+iGO9aM/gbtgw3v+5jPiid/z0/qO66fHHt7/WPAsFc3ZEHp8Ozl8B6S5lCDNw2ZSRlURijZkEViY1QObnnRSHNkh3xoYAGwCpFp+70ZBqmDtddj0Wirlu/v7gSjOtWsmC+wWk9e8J39+33aE/yd/Xs8/DFAi/aCxnWCM+w4AL3meHbI1Nef8qJtLGosvGM3vife+zv/OY77H7DmmiZySmch4NKkkjAZLA5e6pzLHxjn3/3RYnRpBQ7dxd4JJ0o6dfFz79De0ePHj5/16lf/n/+b71KfcOm/rmR/Jf11rb97XR621c9Q97uyi66cJFbv1rp7/WEecfVVJlL/8Sjp45y+aCbu0pheSyQPYOEQCWwiXJ4xrVffIUx35wNWecpKRFsk5YLNexMw+y1HXq5FaW8Si7LCyBeJ1yuwy8SpvZBwpZzFBsRQDFncFoZbEivH/gNfCq37cwrcCSHyNTfpoPqDo2OGNNowrylfx+clPPUakvIxxuFJ+96GNqC6lzIrUMWCqAV25AmwX3ueFAAAEABJREFUqRKSFsgQdI58icAM76ECxZLU9WnTHff5C0agod4nAAqA4qOjP8RqqcYAPJ3NVajlNCPlmUd4kJrmaWFQ1CEse8CiM4tAKpmh5kCPHXhLb5giuqZnVkG/tgYWvZg+VOVJCZcUflvm8ZpPUN+WbAwWjlhjcZJRNSch1TO6k7S7vr+OT7YXLnOzbcfG2o6tucsJnyi/zu3e77rvX12kL8jxK7/8K8vvnf5gllou94RVZ9/hvv7r78xWsLrkho0dDGk6Ea/ljh+5Md77uv8aR69/19Kh5QpYBQXdlnl90+LwmWfFp3zFM+Jzvum74sI73FHPuN5ndH21mvbe1iCeo9lpyWamIIECYCe9aLuPRYVhrHBwRgwfHEsOxQdD8UcMf8C1d6K2sJIVhffWazsWbfS42169xI0oAzb0Ubi8JjNu/zH3is//1u+LR335U+PQ8OsUVRihvUUfquuubW/pYJjARy7xkB7dm6/+o/jAH/18TPvHVl9qQvXjbVcYYNY4wTCx8vrUG7fTHyYPnXtpA9pGMON1OTsUjjsx14SaGk3nd0iaf/5nf3rfb/u2b/tXlfzImE+/D9T8DLVvxPgz1O2wfUOUtAWTI/GDwhOEbxhODwDaC0Zw3W/+VKt8ezCIzOJTkT50F0d5g21yOHkpIxOzp8LUK9MkJYR3V1ERcKQd71xRhZaMue5TDIe9FatdTA/KQvcR4AjKlEOdjAvkAwUk5WnbU4SziufrJ4nvxOw44ohwMiEFrWI1Ct7CXcdEft0ytshRA2p5mlUzxqOvbLgHoHhcg1600Qdw9zctW1phrZ5+VQewYvhIffmkRJIUQY6E0or7zCIk4IPNfgOIhTcjb/I3ShxPDjUt4rV7SB6/2+6zJr5VyVWRQDeXRUafeId2is9V7TrF8RzoaMhJJXUOeubwO6Xb9E0S30AxPItviGn0iU+kLt4gbF7zRrqHq2vQrpdY7w4bfdnSku8dFruZW+LeqNuqqXw/3cJqniJzF052Ypp1mzapdk4vL/vWjjW5joFhd+kzOe4cLH+bZ5D7Fq2RAHJov5OLVdKyfYaGNbEPmVmWuNbviY53+5a3vCXe+MY39nTZdUlh8zwmu9+tSHUBcprsnREXPfAL4tDZFxZAfrlkn0AldLXKeV9zu9npFJEGd9qPa9/yy3HTO1+3gHhD/xjONw4aWndnal5eznJD4/xLL4/P/hfPjUf//a+PM845t65h1UP83lC47lqP5udH8Iz59Usk0NfPnnUNs08OjLx9dRyWMNTygQ0GBDXx7oo/+WtfYRNpcsZ0rADG8KlvKnyae4JNTKqsPg7maTKz9j2pkRIYaQW6Unz1VCYyFeNI6Xb2BRfGY77qG+Px//hZwW9GEdyEIrk2nhRI6EOh3JPLQOT9fGgToefozS+KG9/5Wn2tqERdQ3XtPsuhvolFKwJziztXBwQacM+83V3iwns9rsUyNOnbwRdkGf3oBGW6O+drsWl/OnTo8KGjR249csErXvHyx4r5ESOn3wfqfrRT+8eJ7YVTMHdIWveloH4D9ZA3QA8DXiNNZVO8CU6SC0WiKcVLI3MBTXeoZDAI5CNSED90riFnpPWDgC745ExxPLPAZE8bkF2oCpr0fAtteDHZ0YS/yVHsLSltUWyryUswGcMROIpxAbaaoMgIsWS7hgHi9SYdkDRVk5wB9lkJ9cUqFerltP2oIWB1SYrNr+wyq0ZvsUuMJwyD2lWtJLRMZOruGowIWeOxYyg3o/hWsSXUhSZuW7Qxv/kQw8Wi8FEuGjvmyHcV7n6yHbI9UY0JTJCwTcew9wPrPnsxVYAXVdCt3DmNPyo9HM+OIyYda+hIog/HCupcpnCs5SRCJXIkoXf9Wo6bHQyhEryuDt0g1MdReIx7NjBOUwVz3woPnht/IGQOaxlf4kotNcSZS970WOJMPXei13lEZPZcyg+NlOoJFwcns/j4J9PeM6J6hMb20dB43VNLwGyvWfIRhUUbS78Cqr5zumX99XpT66NX5kTNVOWaF142jsANyUwj9MVpodzC5VgyK84s+6u/8qvBz1DrFJ33VCm721NLLtsTpWE8la1v73fuHf9WoCLVmc15EGm/ONnM1PVlhCSGoRSdZ6QvffNVb4hr3vhzEfrO4pxcOWJKCpqdCseOWreBMgNvfh0sG7rkrveMz3/WD8SDHvekyEOHxA9tl5qUDY3y5UimyARP+5oUh1cWrHCyTkFerkzh4uiiMwXAnpRDFUp0jhlOCe5CGpD7r1I1yJ6yzUylzVLc/QzeS0RWrvxJz56oMQ8FehoV8lzKhHgY7wufnqhYqp17wVEt/fkDJH0rJ65wzWJM6lZ9JyJNhw4fjod8zpPjic98fpx70SVCJe4r6+WY5CPqE+pA39gcpqmhxKn5Xiqin/P4RZj4DTGv++9x9IarBUa4ddTIFBmajK4ySNpO7J1ERCjHPjBG7CiPzb248GP/dpyhD9bm0c/nJ6b9aAPytkvf8J7JqwY/ZPs1CX7zm970sc973vO+ulV/2JvT7wP1Ht+Z1kknVucr1zdT90FRCTeTuN8YfDLdUjP7BC2pBwmvq18wPd3AzA3AuDBE2kO9O9jl+cBhuUwIKBFoaOuLHww4UOwzoZscMFREUjKhTjEPAZI5xGkxdELofn5bMOKGmFRjXJbQfPZHAIaaIECWUF7QGz+TOWoo38+igDYPFCPirSFFkt7THGI721OK6H2qz2bWtzcjlm1NvC9GH0r5Nd6mgg3KnaTjBbAIuYYvPUP9lZDIi9UwBlKOSwmthdnVtPQbcFyKsOLEaLsP3rVznSNoCcf4OCj+oH1xDmxM9xbYGZ+dOh1yUr3ljg3tZ8JFHQ6TMNWELkhehKzD0OCcZcK2o81i3BNCVQYY4UpbTn1X8IFB5y8EjmKJIuZlQ1+Cdq7ZwW5DY+1nsk5h1b/8/vw5TZVg3ovkbslSJ5KyvaZ6dKxsYSJpz/jF7TnwiEz2tNjqHxrFW2JBOuwel03XZybJ9haIPzU8bDUHo9EaD2Rbq2+0utCofnJWwgeuDrz73e+OV7/61S2EL3eSnoqY7mlgj3FGHjpL353+vOi/Ji8zi9s3q6hD0VKCBikQTnmVwj92ywfiffoAtM/PvkKo1MYspqTA2alw94LKjbzRj7jsXveLz/vW74u7POhhwchMdeEVnNHfIFMIz4xueYT9qOHXZbnOd1c2pZuSCcrNkJX0/tTWM95yrRBK5TLIsxyMlpYhSlmk+1hiFD9dS1T7xwPHxpKLCDE1kUstK1WBt6yMgKjR8grYUzjXuPInaWhQl5khUSRUzv0f+9nxuf/6P8YFd7hjRMYJxqTcAQQOoaegoWKvRGv1+Oi174j3/+HPxP7xI4KqcE4rlBROHxLSzEJ1+bps+Yo1i4ekt55yD593adzuPp8VoQ/X4QGKOqipfw4jYo3ZjrzuYzOOHzt+VkbuX3/9dXf8vde+9v+h5CNBT78P1PzIx+oG6Q5JwneeIyeQpnwZ4/YJ0IYnIH5hzJlgeK5qk7CCRJbM/hqv91Jholjcy56mwpc3fcX0cZF8MWYxToSDHdSQJkmhOGhFW7P7N1Q01p9XU9x9aPaZhFMBF+vLaFg/dvjkfOTUhKJme51fcSYoR33LK4rKxe4BDz7ZbuV7zTG3q4n5U2VWXDXwXiacner+ZKirDkRW53bgbmnctNgoC4+25PpcnNHz1ZPE8iV4qNfE0SKLL4D1zMNZWijTpHAC03CsC+5wnTS0mljUN18ovsx8ff1BABvUKzBJcyZDGBZL7RlI17UywseY0FVyJFHt6sPrxBeUYJiBE5WPsDXsKU5pzNTZaWWbsfa+DUUdE3vbTi57paWvBEdaPvlJZb2HEoMoMUTbbvWIwKKhwT5kVhgx2jmjXxh7AC0trPw+F1b7LCwzQ+KgWweriWvIFXJwALeyfT+bfet1VP06h4rMBXvVK18Z1157DfCilV7ind6y/s60wSnOu+snBT8/7bBPbKbtoR7ttqCfVT6citjat0jAIKJP+8fjmj/6ubj1fX86JE7mtqabtAPgTdqdH/hQf2f68o99YIT2EPPICtVHoktiVjKlTYzovcBW2JBSdKpCFQofi+KPCsYq2AUHWSK8nseiHYPZ4mbIlAKgFekV3p2oA+g5eoQGMUqMRQXrhBDqC6mZzKbe42GPjs//th+Ii+50t5aiV3NnM9TrjGfYzsgXT8K6pSa0yQnDN/z5y+Kmv3xtwwW5hScFgqFKeYwVlRAIq3MoyGSwFvLIn3/3R8eZF91dSOu3tV+luvRa28bvuTrAOcpDuZ/6E8vv/8HrH/Qf/+N//Dtz4sPYOf0+UPs71Jzovm9JpIzE1g8AAXmpXU/hPNzQsG03s6cDp2HyicI8+B3Hl0r8xm6SAsQ+b5XFdR68qdNRs3O4aMuvjHFPgqufn7UOddv6ibQtlPX9k1VNpiZ8dHAJUY6PK8BPetODgMXlSxyRspN6eTXQ1yQwU6BsxeWPfKUWoRY1Im7zm2FVZSpSVosptCNLtlJ4zlU4E2JeNxgZmYkz8yMUSwAwocEZyJTQUNrKFkye4KA8PHq1g2ESq6VsFLKWNytW0kCYxBGhHKdZs/aShtZTVYDBw1ZfPHK6iype58DJN121bUEzZvRilylh64z2p7i5u03Law+VbzGB+lRU83zNLTfGjUFGqkLNbGvGFcxLVFoMCQR/kJF/KgLfvNlxFMNmtFQwusXf1Mxez2bKn6ENcsex6DpdtdHWr3zH6B3zqNwc2tnGeq3TO6ftmqIdhFf2xHPVsvZ6z5tV8LiP03DPwDZ5xJn0wyvlfWYa2h8/fjx+/SUvjf39ASzqMn+w3tAqD50Zt7vfZ8ee7PKaU8O+LzaTil2jCV/30UYwktkipfViArLedOXr47o/+TX5TsieirRep0Ld4Nz5AQ+Nz/nm7/Y/nCOV2id22ZP2kYWEcy0QHPNIZwin2SNausSMT1EjZfBRuZaOEQw45wnUFBZKmO6buFJqULkrAYOD7Ynug4MRo/gdwwdD8VHlCL0n+UB+CAAVSwwZK297hhtxF/1B5nP/9ffGRXf8GFFUuPUhVDyJkjpI5e20aQy7z2un+42mwvKET8duiff/wU/G0RvfI6w3JqFQJnxNzZdZSc/1MifbH9y17uFzLorb3ZfvUvM7yp08eNroEeN1s4+h8vjR42conN599VV3efvb3/4R8bPUp98Hap1wPa/tRz642f0m9RvSY93s+UFxXUtgUDC/KHEA2kOiBeqNWpgk1IdlYKH6uBKZfTE9tuL0KCOhRGZZByECzgx1p1uSTUfIZQBSSW9jpnPywGUs4ybBO0dJp5g6JkuolPaqQA4lCuRJCFCn5CBSZQJjWAGXiZ8JKqBJZotJosI5UxkdmOaWppmOV4AETNxeWrbdE+XMU17MWRwyKV/8SgH187IvuFtRg3XZiDEDRA3uheBSc/qkOBjd4qPO45ZgQLcAABAASURBVEjl19lq7woRQZiodVsxRsq+53xoCCMGVxTd4lsHoNYRqhrNTVI1WRckxOcmuxIWmIFVoLohVptAZ66cMR6oypTs3lTl+tlu1LmlJ9GUk8iRzE4/yxlQMrw1Xo92Yhi91wCd1F23Pgl9Ic+XO1ecyuJL/Vy2cg7KL73n19OqrgcH1ff82tY19N6nUrvmVH3vWTmw2mPvu873CMsjjeJva/UrfPHhZ2ZIKqX5zW96U/zFW98q77ZIVtGyRMUNJjjnjg+Jsy65p14jisYPA9RwwX0zzvVCkuJvypA+fusN8f7X/0TsH71pk7Uds47RA/qS673xd+id7v/x8cRven5ccme+sxgBfbsbaDqXwWgMBXgyAvHKVCzfkq6rlzuc1JlJnZNb2TkqZ8lXPM7K0aYatoSB8v0mJ47zHSeudIzrbXHFW2HRhnDX9X6CDTHJt+BLfU9kzcc6OUxg9MEWfGfdgyd9y/fE7a64awGky+OAwq3iJKPX0NbXMPIBl/jIB94a177pxTHt7y+tRamty1mo5fEs0x9rxIG9eXJZxvkf86h6XZDY3Idjap1kWrTDIJt+Tnt7e3lM45z/839e9UgoH+56Wz5Q/zVes+4uN0XGm8DyMPDEoPNjJBI4JOM8v5CFCwPKTLGlKUCqv3mQU5LK4NUXC3tqwJf1JIjCq1dRC/d7rBh8NGANFSnaIa10lQerNq0AYNttSJVu8CddU+1HrDE3sSNhkhlu7TFT33gokohWbbpfF1NrkgRH8WmIKs4sRy6ZWau9UIkbY9HOqDKnOhQtIoUGwzWe6g++JBRi2JytYi4DOjpjcrwP2aA3vNCQNSTXoph6Y/gGNQH0WL5EYNQ+ItSxIQOHPg41OSsbbXgv+LvOFrwVtyM1AhRaKRj0oqksBqjy8oRplsyOfImeA80RbhoaykvkbItxTXNzUfpee/2QIyV20LtseNiXN1uIQx33TWnJFDMsB5peaGGw7zs2x7QJqN0OrB+M+s4FXmCOtpwlPUW/3IU02a33AdyK8bou9R3ZtH0zvVbvL91t1O11SXRSr+eSO9YtvNK+x929inMqc9VX/35tYGjVj/tf9la5XXusXpXX+1NvWsAwj7yIl7z0JXHkyJGWX+caKNPwZgQMIpDtyQxgubmn78Q9IfYOnxW8sKeAGDVwdbH9PEO52Z+CCwxB4UE8O7o2PX/X/vGvDD/qIcKJrlfrqKE6sKiM6JpPLq3n5R/7oHjiv3x+3P6u92g1YwPtp4Vl+owlh1VZM/JK9IbF9RbMvsqrayYWTRzNkknwJNtwRQokYDJzLJ9r9b6VM12TXGV0asxNBZeHg1YU9Or1MQ6aDDy7YCOn+072wFZPsy2TffZJYF36lEd9eU7P0+SfW3/iM5+3/TPVlMy8DWd8v5vPdIPjcFyzGl73Zy+JW977Fmf7VBmiicdaziRtQtLnp3i8RmFjuHf2hXHhvfmNHxSIO4r32PFuO2GMBx9X13n8+P7Zeq4O/dmf/tnHfud3fufX9qoPV3t6fqDud5L7zsEfdLq66fXGA0FECd4udUr9Mu2ZwgdJWghW3HAFEsURmQ0LDfl6u/GLPHPAlfILThbBn5SXKGy83lCIxQ+gvWVq1AJUUA0q3JzZ9Iof3qshlXqTEeE46oRmn7wwJ+WzTDoQb0oypco1uLcrXDOpnttKKkFP0WJsF8KR0DA+LOXjGGJRVuL1QMzxFO7VEmUW3P0NLlgwWojrejs1uUauy2QtM7+hijn6IJQPB5cPfrbCbElI6SkolrWUNRAxY8SCJcGgxv1FmP3GESRKY4IpsjSo8kLIoQBsuDcCM1eTRMxFyPWInGNPPBiV0Y11OzYIB62M58YW36En31t7muC7x8TOBJRMNq3aewUQKi5e+ypgd5mUpwvGYHN6DXs0rmnuKb/LzOtAWa6PC8jUq10tKyanV7Zie81mtj2zDxIHaitQvvpVrC8kQmodOU0q14JmwFDCviZx7WnehvZR/eGRj8gc+XHKo/cpW70oZs+Z7LnWjsAPjQzBsieTNKH66qTdmqnwiG6jjR5PccMNN8QrX/HKXiTbc1DpgUUb3gyI1ZQGjg+mNzPF2ZfdP86Rmqt9pPGKuG68TK7XjSKz95KVkLfOfjlHr/3LuPbNL9J+952OKDy2Bn2V87qy/RnGNZe8HfXCDjGheBfrO9Kf/f89p/2YhwBwrcf+Kxpr8As1TetlKm4wRlCl1ANHWRlnltTsVTbMxYc3tSw+WGwPrUm2XVS4XNNuNkw0NJrtREKUePWaBxRdMqlvWENjkmpVnXfzHDPlzAl5GcuAucTldayihUs8xd0e8oj4f57xb+Pci26/pCjpEbR2Sh0qC8nJCkeO9tzAZuBG7N96fbz/D14Y+8duaWzhtDBfzy5+q7BROnT++LitKEI8xw3g5cK/LfBv/IhxwBJ5hojnILbeu72PqOGyKQ4dPnTrzTfddNHrX//6T6nEh+98en6gbjexjtWnXi4zd5a7jW/t+eFGGlLMzRsfFvGFRiYEe/IFjqKUZETsw45I/Re1OwG8SQVDfjcwUgFL97cShbvF+yDVGuB6BXWggWOmMa/YdRuYYJeolBZeG184dOfkI/O+HTA1hY8qHLtn6oUojL424ox5sFXcAt8qfPH50AkPJcSWiiBAc50roAJJ9PdELQ/aDr5cz6pjT5jd/eli5jJ1qFsXB20iNHuthnVKDGPMsyHHvU68iuWo2Ncvt8s0JzuC1WKINKhpEL1xrcKxNp4UdStXy2tu90jeLNx01vRG2gIsQgHhbMdmqnZOFhilh0JK7U6N0AzPWuHseqIrVCrKTmGMN1e2ktkKA35WzkwRhSGZSVIKJh/QqlgSrYqeweh7wrcONbPrQmdrUswZVaB5Ci87yW2SqXNtsdyO2o6vo9EnmdnrdDqtvnDm0sx5Ywb4W7JxO4sPD+U4ej/i9H5dPExL3QBGKugbwVfoMx8tfmnfWrcNjUxq6ZPyG5pllzPoe6z9ks1spLZmJudDHzjRehGjYGVjHhmv+d3XxHXXXReNLBsandf7CzpQxJXUFhqfWHuJSH0H7vGxd8Y5odWlEuMVZTa+Ye2dJtRihfnMe2xbddO0Hx9448/H8Zs/IFYXEYZ+xSS3rEEU4zOtEmPRHFOZWqzkuRffQR/c/k3c8T4Pisx1LhTOTPle04DulWoNiTRxIQTk7OtasazrniKLF1Jey9GGu1DjWI4kxEFph601nYj1mMyMNkcbE9Zr29EkxGdSHaPxhYbHuCH7lfHsiTo73kq4fopM8KZTaDChcrluG2IUnoDVvhR3gbLy4Wfc99GPj8/4um+KM885r7LA5dVefF0RATbvXaS53+zACG06agiXRIgbNW6+6vVxw9te1ZB2/3yNlffsGnmUtWvxsoK8IfZjjglBs8PnXhIX3OPT5DsRNVq+nxNEJ0aOgfB79bgPU1IVuU/ujX/0hvvGh/k4TT9Qt1PNZmejO8CNnm9eS3Se0kZsBUo6FVd3DhHFL3/uoZ4dkS2alFkLmFTFEqXka7bvSYGg+RlpGN3BKlRUjsgb4gdZDTZgfzikgTd/QLHPYSnkjZAStxScLV/xVNc9t9KLjN7EqPiulwXGzDo1b8OmYklU42YMeAqGrjycB2JzNMcPjW5FwPU22CyOVFL3R9QtoQBwtnLcX6BcllFbBXSRQcCxTTfChjbj5FQtDOm8JjvzxHkFDHCWwYaGracg7b2EHjNp/45X1QpotM4RUmJcTbEy7iPr+n6dik3uVk24J8aoszNOAnkmen1PCVZpjxYLTm+0o/J9i7CtqGicj+628GSz80Yi5uUgSvlbodCQ6w4p38974EmHWlJBA8gOmMTBoMZb3AzwlpontFuvrDhURH9cq2LZTK4nQiYYZQtb4lB+wWIetQj3uOpIdJ7OyOlah0znca4RGUuNotRz4wRFVUseNdyuo/zikkNVrWOlLjw6x0GrK586vIVLFNH3HBr45NHis0b1LEykyNSGcaJbgu4Xr2rAiTMoyUwAKevIDML5VDjFK17xitg/vl8h10CLUK1tg0fTF+t51hGdkpFGqzMuuFOcd5eHG546odVT4gREnIbXG5SyijNle765uhr99fuf6MONvqtOHToxiaAaPJ2mjOJeS969GixjgeJ92akyErymZfkftTzuqd8c93z4Y5RrHOG9bVLb1kzwWYlYFGCKTOKQjWUY0qR6PYXCJ+l6GWWjziM0FPl13HhlGq5c35SQ6qeTMkeTRLAYU8CsCaTp0NfI5FkTbKlEwSBZ23JdLO0yarTz09UoVjPj2k9F2occhHMxVxxQxToOZVwg26SH0LwmTnV/0OM/Lz7pS74m9g4dFtCJ1InjUJYQ9Vpy3EPWOzeJoKlieDJ1kQ0+fiyuedMvxnF9t7oQCOUxe98dYkldC/i8hDEh4sz3RyGXff7dPzkOnX0RkRSijAWyYhmHbiaP/clYRp9mjXvs2LFzpv3p8F++4y/v8R3f8R3PMPfDdDo9P1DrvsTUfsuH7/5wutwE8h0iTwzOTRpxbqrxDuo5hg8uiIdlwt/ghDkQlJhk4XSrsKcDPBjiYcwJoXpB2gdPxbExko1E9Ac5FEcfKjQuKym05cH74rzQ5jwsrSkzUuo4ILV6uXhwUmv2VpxDZtae1ANRhAnRQokg7X4k1CdkJaSUlxCgc0LYloggoRya0woE+cgz5SmWKKWZsG9SSNUUTmhVOFXCod3NukkpsIhwPiJYKnaMZTmdJ3UbHPJophoqx9nJlMAH7lYorkwAR59bbQtjHOZD1iKd5nM3yQl725NyEuPdOmASQGOZpRe4FAwlr7BEAVgF8yw0vCfvrQjMfOgBx6e/ea0Kn4ek3kvFKCDkWflCMFGsnpVSppwgRz/S8X8z1NLlc6MOGF1N2obiKWaqIvaPGTF4/brXueqdWTYig+88V5ixPQrL7M9bxfSOKL9shigRkcHY9iMyyU3RRyZxRewhosdrC43ridXofcpmUoN20hSGYsFqz+TJTThRHFyub5pj1lty5NGJyZpZfTPLXn/9DfG7v/u74WciGOCNjwu0qa02nG/cTY4fsIgL7v242DuzvnsI3a/rXk+Ny8koAO+xrKQ9IuS5TjjqoIv8wBteGNPRmwV0MTvCPfCpCY1u5Z6KdLpsZsYjv+T/jQd+xpPUFkANaC3lD7DahgCJUpot06RAwsYz0ljIatcxjwYnuHpl4pHVNcowT8LlltCT83SUmtGIeva0ksljQXjw3GTQTSFf12RKGkade4OmJrT1EV+irx8tntfXeurJHNp3RK9RT/p1HsXRBxz8SY9ZqmJSufg7uLRwW+hWccUDlwkVR3jKYNBlb28vHvVlXxsP/NtPCqeij+IEoBsolsQ4aD/G9gXOvNlx5sg1b4sb/uIV2v8U3uckVxkut8cKIyjzmlEEmTAhdAYohKic3DPOvzzObX/wjBAQbdCDOq3TkKr4GUqEAAAQAElEQVSZAzkDPagduLm3d+yWW26+3Wte85oP6x/7OP0+UO/rgzQ3pv+PXaKP4fQ7xE0xF0B3C7/fWCCe7KHMKdX0F3DI50HXq1FeeJiuVmAG1ROOcTMiBEUNoZ1rQHGzxdHbE4saa1OnFEGgGowc8o6FmwMgmq9FvjHFckMUeSXyebEQyA1ypoivXTguDDQ8zFOYJIRM2JTTZGo2wJdgKwzGnJcjAYpe554CEWkPg6FAUGibRBGKYxxK+DggdRwfhSuV+HY5DS4nU3fNhQRShBzqswTQa16xpALhKmt+bG0lNFgLlSuZIlPRJHcUQWql5qF8zMM0Tw2yr0l8zRGyrgsGAVYqt1+KouVaCVAXezmiRdlbj/DHJsZbIb7WwFTzHhiZp/58UeVnCmfJrjxeYwCu0dp0hI7t1+jt6AulMXFqbaq66h5CphAFpsgFBBvaOcDwsF3HXMd67yFmG+EbER51HdrHXF8OvMwFn3QdLtBUNXIs8JcNq0QomIykYjnsxar7qHQmvafIXGphKWszTTbbRxbUkWsEXCt9Fmy9x4xM6pZ8REathZU7yxSiKur4JF9MbSiz99jOQVIa4z1njhw9TaqPAENDA0ymyW//1m/HzTfrg+lwzuEetX6jncD0vhsU9cgzzo0L7/XYSP2nKylCb2urKQtutygyC9Auy69Q5ZPiSTbj5qv+MG6+8vdbYTOuU57Qvhxfu+yWbAArnnpIYNzrEY+NT/yir9Z3Pg/pbAG1K+9Hk0KWkRFVsWbagMmV9HsmVxeXoRi3+boQRVUtR+gyh7gZfcjjxd7vj0u0Dy02iQcrU70ne0zWdC6DT2/pWnEijLK2MhGKSE2yYCi+WkcY07zVW5UiwIPPxqdgTCGqHOU1R2CFYcUPD2GpvQubuRNdhCs/GZ8AFJUosmMGEwA6LwwYcfjMs+OxX/Mv4oqPfZD5umGhdrEM8eZ9CO095K4WdKzJedl5HflqEfv7+i71i/Rd6uuWMvqS4zB1fV5b9KiLpAOR+NXUs/h+r5CFkHuH/KNRkYeK65mknYju9rViGG6ouNthD9O0fzgy9978pj+6jxgftrJ32u18/j3U2tl88PIt/W41yw3hLodibiCclA9mK8AcWWEJLyMy9aIVX0aBpDksp3REaAYDiHq+COWqC3NpwsNtycwssvAqzcjUWnC6Jg5ZqcQPtTigVuc1kTOgSWGEpzho+DIHisuJ5aRqZebS2c8Z0jam8DamBVvSAglQuTq6wDWThYXZ79ZBNI5ASTBUNK8hH0gHtjIEtMRy2PiuMcCk8+y1bITeivkuCGFb1G0zlaAEjqyjPmGFQ2ENpSWAi1FaATLNbYkcTPa8TvNihYcG7TqvhTKLkKdIHLvKsB+ZAOb6o40ZV2L2VdfSZXwAcme8OR1nEVSUuTcUFAydmxN0LQLvwyCpPQRBO7he0lh6lkKMDI9m8HXnIhoZru9Z8IUrNKZI/acwaC3AZ5uZAcwX3GAoxFhHH4B4wpFSJzMLuTnojkAJ0eQzagGAFCizMAxxeDOxNcgvIDXzRnQe3e+W/MIuLyMz5U6yMiuZFKEyTUyNjlHXErPpWHHWewfr+V6wxjiPTN0x4E45YD16Z9Jv0t6xunUTReVnloUXUX546N77ZmdkphE/E64NYeFB3ctf8Qqd435E0WIZAhpfhAXG6zh+1x3YeXd+WP01tlpFWyDTQQs5h1bY4GgjcwBwFbNfXVl84A9/JqbjtzbmaERs7YwqtGUafeJR1XsJRZRcdKePicc//Vlx1nnn+9ChTLoGpUSdQm4o0Y18SSWF6bp0T6kJRaWqiWEQSrkvoFWaZhMvjkgECSrf7w0Z9E4gVAdDbJepKb1VEdGJDmIZwiWKSZTHXL2E2ZmCPiKVtLW4QgAeM2rw1zopJKM75j4KdSYRqf/ITWUzNCZpKA4NdTYmF3FKgK8bQCp/gi1YUT2ewi649PJ4/D9+Vpxz4cURrDnFMuCiHSGPP2LEXTtOj+6Tk3/0unfF9W99mSIlFWdqz4pKuq+cBExpHpXwnqIN5TJzfvtVGGddfLc4+7IHNAJGaGKlcjVH9NhnGTV07XZ6zjelB87Eu9/znjs++9nPfmpFH37z6feBup8hP/Lhs2Zq6pvFhHYitsUYvZCWe6g6bhoU7rBCu5oyM/iiEc7rxQQmXUTNGh9uKCTXILl6IOegJTFZIDNdUXwVNDFJvtD+gCmysPe+zzknXiUj6G2OeuD3TYWGaE7JDfmpQCbwoRFjCwgN9dBMXtTINDsC01IxD4FgqFzJnAmdH9dowAlNkjmmr2NPhr0GHv0U+FJ72hjJAta9wUMVEfNUtAgBsxt9tGZjwpAmiUqKOOYL8czWA56uccUFM0MTtahcS/c3LY06ZuL2RFt0zsAHQAGJsV173GxmdyBQ1ONm54tQfoR6HSVdRVmkyMykaeMSzgVSs+RDiczxtSECRahwRRZzIyNTCuK8nIyQRA3A8mJGlR3h2BhKbyCnFGZuFk6xCVU8rfoVVhCvI7zCdAaNmlm9p3ZO9VULprzGqYgZboGZ+B0bfTA0V3v0+5ngKqseERmMwvDQjHU8YlWXmYAbPDDUqTblwMmGhbDFjzYyC2tGaIonMwtrdyxn9OjRo/G6175G8YIpWKTDS+PKdbyimndgF9zz04PvvBVhx6xtZe4o3EEFytR3p6/Wd6elEQfUreAhmLRYnNrYO3w4Hv/13xoX3/luLpi0Lo6ePEyE4957qjDS/0UbRCEkPCbNheApiKBHhh5UKe9hmKb9vbm486rKUiBjwS+GexmbAtRu67nEESypOWosmV1exIKWP4VHNZFLPsUCzxbLeN2OEac4WDSZSqE4M2kGR0kRTzjWeTlHwtsXtdWpmFT1d33ww+NRX/51ZrfDbb6MyjU3IaiaBixmOgiHQt0U177ll+P40RsBlmUoUzp1RUGPrNT86ClXBZqV0xyG5Eti7/A5ccE9HgM8KBmFzQS9qyrmwVpzIMdnJGvJOHRo75ajR249901veuMj4sN0nJ4fqLl7/pEPHLSfLr7umKQQnKZ+WJXHojwdCn1fTSbQgwPebjSVpCbd6O4Tz1olFe4gdGjqi3SAiimEpjXGobXGMNgrgPjly5FEZKyG65SYYfkjR6FTslWnqPtyA64sy8lEEEeNiuXDRwFQfMEWYqkhWR8hgfxMJrNqAkcrWuaOYVGV+U1Zdu4Hm7jZzBbARyFi0ZYCgj5fEjkDmkZfYXFUKHHdZh7OJjZylfOtAKtmVFiVso2OA6DBcAGOHkIZ4ZPUQUtheI+ZcdF6K1zvtyaXdde51URjuq3AkweUdN3B3uoqLthIZe9gSs2wf44TQAlJ9Guyv3ERxjzFwYNeB2c/RJmDFjkI3950f3T7hpZ46bFgnYVd8kRNT2D62r2OuPtjGThxt/ibuqtuzekf3NfoqUYnWntXjyl+7/deF7fcsus7vbv4A3YKSx0+/7I454r21+9D6crtR7Kj3w7Ipde86UUR+8fsf1DT7geitViv9pAnflnc85M+VTnwvkksKlivre6FX3TweMctG6sBtgBpPjH8jPC+ZAMNj7Q/aU7FWMzEJAWT0R6Yw5ZcxwsNVYcHOHkCLDpi4FJgmW3Z5HZit1SMPnwUrCscKW9i3q/yvm4w+cbkY5cvAgLIyYxCS3gzZqBF5T/kiU+Oe/CPSOczaOm5XfEKxe8JfKE9lBtjD3DvL+Lo9VfGDX/R/lEseLSBL+2XZ1QxbVppjDn7bVm45+pvdfbO1N+KEKx0IEVruMoPQV/I0BR7e4eO7e9Ph//gD15/f0MfhtPp+YGa+xD7miXzoepGcVd52PuNwOehxaLcQCwKl3L81kMdIhOwAVF/fiyErPBm5IXS+msaAKlkeVMID95qcKpenjmy7GkGiQcF7zwsuuI3wrDvoVpbIN91laHLAkAhoo/XUCBLKE/Xxdy0c7Fog7n+7nbb074F/z97fxar+5Zd92Fz7tPcrqpYDauKZBWbIimLLIoWJVEWE5GOwwiWRVpSEDmkkASB4yB2HMOKAkFAXgVHMEEFKjoCYjkPkgM4TxYf85AgzUMebLW2LNGmaZFgXyVWQ1Zzq25zzl4ZvzHXXP/1//Z3zrn3smSdArhqzTXHHHPMuda/+fbed99zT/HTXycufQub197dr2orkU0SJssTjBy265FufQl9E9BhF1rvix4hHg1G3NY8vjn8pjPc8xObR4tNDrgMDtG006tIDlNOUyW1Qq3LMOUlzE0YHlYaBcl+0HExdtmOL2S+jxfcsd1RaM5Libkmh4dEp0mZ8v2+zFyKWvtQqNicF4IGwv/U5jzsaf9rXMa8hJOSYH8UhY/6ilHpo33QRTxh3Wt2ybF/in5aM/KSrPk07RItkHlZv1J3wHFWfbX0Nk+rvZuj/j/9T/7TO33fErG38953q971bf985L2H6zW8q9iYK/36ld5U8fpv/VJ8+df+7k49Az/hcHeqjgN84Fu+I37wf/5n4t79B1LBj2BVMOeQb6Y8jMg563sfAfxw9cHBl1Vt4SGHya2pPA/JsXKp2L2EzXWMN6FlxwqXHn6v23KXNKmrph6tdV/F1rUn2ZgEGAOTk+9QcM0Tp0BTn9iVDu8VGiRkmgrmpG8TjYf/mM4P/xv/+3j5fR+Yuun8jQpMDdaY2sbyHQquP5MB3m3cxud/9v+uf7Z77WD3usnyHq+dLvMdIxDWjPsvvjde+sbvm9W7Q0Tchvoabq59xqNHj15UlJ/59Kc/8olPfOJfE/6am8/nD9S+jTf1JPiA8oE9vWQWhN9hVDxDdKGBJxb0T43EYIsBXSBsnWJ5thATyPSlP3pQ7pw0oaSxSqyR5yvx/hubhcmRDA1j+Z7u1WR7JQ21sKn2ElOTTV1DqLz7ysNDyRRFly1aNSO0KG8HlHFGOVjfogJah6yn8Oojbsdszwcw3DQ89rzvjdids1Q9RRecmNimA3EucNVNAQ5TAt69pXUTcaeJjpzI7oWOOs4sOohDA6nccf0EbSRnn6bwa28C5xEqMJZX6L0EvQ88Jh7KjgUTUWdEEDqeyILh2tCAkil5Oqf3mLxUc3bxDFcTxRS0KTymaujjDSbreOInuvmN9y1pq0lJs06VxXn1S2vEKQSk1BR4TuZ+2D7SNa5zdz2XyO0nA466C8HY/9xn5WCv3YCDQ0e/en/QXzvPW+WeVA//duw4H2frSs56Fx/azrXfa+Fub2/jb/+dvw387dm126GO7/q2H4zMjBT21NE0DZ+6dEH7TcwPMHH75sY8C15p8pSSm3v3/Hcav/L+D1pV552fycmM44omg2OfNmLsrCRrdrCWFeevfvqMVlSZuZpiweC2YoVHRP6IlJoTjhwhHgPDY4o1YfhKicHuceF9XQUbCYdBHR2I4vJ+ndIEWNfGHB2Tm9Ry5GSksBNPoJzch7/z4/GHfvx/JbTNSm3EhJd8fROu5Pr5qML9ct74wq/FEtsyAwAAEABJREFUq7+6fYa2Ppeft1ldrs8t/dIJa0beux/v+tb/bun2zbpmZiJRz2CDk9mc3q8x7mfm7auvvvqBn//5n/9DW/JrBt48dye95TfTV061Xh6eGCYNL1HqKRHyxAX5sAV8iHROXlKm06EvPNIWOxQRRyCNHgNQ6oiMUy40MkJTi2pDw4F3jtKK0IxQXnvJxRr0hoMssVIWB5QX8ut6IwIddTF1vj4wFh5IuGSXisaTEAzLqceCRawm+d2WDrLzyBW7v3xPvf6Gax/0re1zopgcELr1jp3TokmcCARSFsLQmKB/oIRPgqhx6iXKWhZMMRNNArRogmxcz8qhx7g3iGTkCC0+gEP/IGOBQy0uDo6m0vAQ1ZK+V+YRyOiRFFz03kPXJe/VsLJywhnhnBv2MhBWwMZ+f8SZURMuGKsmYsnJlDJlvWiCVU98mNRkTVBmMJc9Z+qawAkt9JfrSS24SrRqEr8j62bvqLiKLo5X5Ntezwfh1l/ve+1in83RL/Oa7u5Bedfusr9d5nx94Tf0kott7Gfd8SYRvLykX/7lX45PffJTynz154P3fku8IDt11tE0T9QKnnZ5U8Tf/Vv/Idgk/gm47/oXfjQ+9v0/FJl1Un2XudglI+8wMbkxPfGImFHpicNjtjaupRS1FnN8DdpZcsQYOGqH1frgQ6Pog6tYCX+lgceIMXDZcc0guM7Ldyh4TDpjzSA64kJw5OV9A4oNX4G4eNJ4So4+2KmUO1e98+Ymvu9f/tPxkd/zB06KFZRshSfgb9iTWV+/Z7zVDf3D3Rd+7v+h76GTnA7lOhqX0DxYyVN7uM772UTwR6XuvfT+4/uOap46V/1U0XNCt1T+5ubm0Ri3+Xf/7t/+vZ36WvLP3w/Uvnu6s7qphtxp33gW8bzcQCeJBfxWiJwhEsqUiXAu5kAwTEntF2Eow0dSbs7h/OC734BisVqB8NYPljAjlYsARw9J2SCzck3bN8cenbaeLEAkjrBNlCG1YPJ4k1qI5UjLhVNwAHyT+pTk9uGzfuY3mqNTEdUojri1sxDHZUgR1hKwZ0SQOwqFlHNKPeyPRcmoYe6A1SOq15bj+Tr0Eh6GXhTOQrvmRDP5coZfNAALLz6L6yQq7eRnPpO4DRFYfp+iNM0sD9A9gMxUoBndE6/7gguPIWiBfZ1DCT0/3s1M5TS5D2I1CeQ8wW0igHKeCwvQY4jFaxehCLBSR99YAxq7k9M1wWN3cqrm7LRdOQdKzOm6lRTJmeT8IORXKPzMWc3uyp7RRJewas7H0+mfUbsKT6APchSf+57EbyN4++fJ7LPojh7HubPnfg/uJO8QR88jVdy2nVNP6/v03Ii/9/f+nnu87eUp19mv2ru+Rb9hy/2v/9IuT6tTes0rOj6XX/yF/+/F3zu9Kp4NrvS8LHrhXe+JH/pX/2zcf/iCU3obdDnzvguZ9ELGYC5788IjqEOHISPGlw27WoFpPagsy2lF0z0U+hxwYL1zMaJKm2sPDcbC4/J7MdVOeGlde8hRrYHeFzC0YFRzLrBOi7PGQElxjkM94LDQGIrl5koHIhWUc82YGAfGGuNlpry44qhXbs3hv+3Df3znwYPFzoKYRwgPfe2372X/hn2ZWw0iUrnXPvNz8dqn/+u4HHW6yXI7JtzKfWzryAuMeah7D98dL3+jfu7NUVXTVTDXE0eDyeP2HCnZozcfvTBu495v/MZvfBjJ15o9pz9Q6zb6P0qUH7J96qavhw3uHBgj5qt0Y+JlIvVydTj8YowO7YfzGZkZoRk9puygDrQk1sAL4LqBwtY05Zg9OsdLuTBZNwD4hS6g9aQZ8aufexw//be+En/D9uX4G39TGHNcuPKV++m/hX/t0FkrrvX4yf10Y8fV67xP9TnrijvOccQ//beE6dlG3795ufeMnZt7nrDyxKceUwc3cz+Nf4KtHHrMutkX3Jy8zwwnO1/n3FN83ZMZq+a49uZ03egw7gH+0qjDFq+ajuV9Dnn2Mm4d3IZ/7pOPw+/Y6BclzsPv90Ztr1mx1InUrPjK2u9qa3iPW9bc+pCSmKQc3U8pEZoSKan1PMUpyXanmrPorUVq9TThfglnXcaTc/po6nxn/WWUl8QT4r2RvoXv4UVFnWcX7PhCfBFW7QU5w6flpuQduaf1fVqOP+7xD/6Lf/CO9oyn3faZe9e3/uHInEHvwsv2pNu5S3fcev0k8Pmf+392p7fv955PeOH/4L/yv4j3f/PHtt4ZuSJQHybFN0Zw/KjabELLUsqUvz7JdMWlglxzqS5gtAmQgWPyodG84JpwWBNnPFw9ZrJz7aHB1/Lw4er0Kk3q82oswP3lWcc+4Inx0gNlRHKaIHg8JsoTjDk4Fvcvvu5+4dAZGhkr+Nbf99+Jf+YH/8Xw6C0IwHhMOtyyPcf1rATgLB6PXosv/vz/WzuTK+NbxK5yOy+Vd45YwJfSuNKR+odR/uNEhzPHHXbci2obPt1LWD30M+mIV1999T0/8RM/8W8/veb5y+rwz9mh9r+HmqPpPvtd4elzwwn2L4Lw6OBtCshbK9xce/WjRN+yAlmECM0hP0JDWGvNJvDmvVSu+zlCEFH9wKVjj7gzlNc0jXeRAD/ouEyLwpBbL6cxFSQwsEw1/9kvPop/+69/Pv6tv/Zb8W8tD/7NKA4s+2vS/HU4vOK/jimG2+v+Ghw56dwTLGve3GVO+VM/xdbJw++1zS+ue2lfcj6n6ozlfT68DI6zuqfi3V9i4qumfejhXuphL673pcaccr13x+vMyl1y1F2z1pFrvLz2hceaY8/eZ/HSrXzvfcGhVe3/6x++Xq8N79X2quhtuTs7j+dDgULvVL3a66WDvTC+PVCkrcpVyUl11KPu1MFORoTmDKbbCXDbTL9j19e4GszDr/gMWn7pdxW3ueKn9yrN9bX66y6tFhlH38uanER7wh0TH1a9j/jtoq6/9E/qUzp95VvXcqmsROk6V1xH7fnr8n7mZ36mw6+qv//ub4yH7/3mo+c6gu6l5pEArSTBXZv61z79s/Hm53/5bv4dMbPp9sn6ug9/JP7gn/rX4ubmntg6k96ai+6p+Nr9H0EmtKYseoxLsAipDoyqnhkcBrNbc1kkX0fUoQI45auBKGK5O1OaEzdmh6lf9UOqyelOBCqo2MclgT6lhMdSYkyO6fMCsM4Le8/WTd6ccpow+iq4kMA2Vbe0wj6rKjRDJ4k1Mh688EL8wJ/+X8fDl98V+pVyXB8uPFK0XNEpiGs9Xv2Vvxn8kaSYg68x63jiTh0UOCevVOy3Z51CuZe+4Z+NfPByHJcjMvax1CJ3rPA0lZul9+7fe/3Rm2+++Au/8I9+30nyNRA8fz9Q900b8xHqPpvi6WPQ5rSA4UKYJ4rDd4w3V698r5SkdGPmkKU3CbHhQQqjhr/2y6SExVV0rFXNv/ILd5BKc7JFRQ+xmtGbS9cZe3jyDhZwFPTm8DpH9EAPRgrGE2N3sAj/oybJadxD+jW/95d8quRmgNvPvPAE9AOiUxX3j2OzhX3zvQ8xRhKPuU6LsRe3mctyBk6zYevlT3Pm4AxdoMhB1BcecZrRo/HpWtDPBA5Db09OwXS+Vi+TmE4KH7n2FOl7YDa4/EpGxB1em2jGaYjwM1MfeDtxYMzvgsnVFtp7kyNAjgTfexqTfIJJX+955fcymD1HXJurqer6nde3+0pdrmjE9fF8C4ll1cegliVSuOMuEn2es/mJ1LlOsXZxr9JybVwPXhkpi0cCL2Kb9Oo8HiPdfsfFXfY49kFbxl7svWsPfPRprvRVW2tpzlhPYNKHfhISHpyCOetsoVfzUnfEoXHodOrZqNyhk0x9jjxxaUAH/4u/+Evxm7/5m0X2urdZGIC1CH8Zw8km/cpHvl8Bz0xumzOtV7UR57ki2Cjg0G+nv/jz/x/gZkePjTzDXXK+CVN3nPH79dvpl97z3o2nWPlZp6d65ExrmczhpNr0Yz6wEfxoPnSx1Eijz9GUHaWk0EkmoXgDeaaTqgKLV6iVwDZUx6w6UxcLe56pQbgfos9aCbJ6TtoINN3RBQJh+eKJNzFQNtgDmbGWOqh6Sz952DB/5kiLiXAu7g6fGYVOMFBznw8Ze7M9ig//ro/Hx3/4jyuJTgwJoJir0/2UkXTdV2pEBbnG/j4R+mH6C/HlX6s/QsW+yHxs1ytqDwRrb+uEq4WActTA0/7ew1fipQ99D2yZanTjCof0mjOI4F5QFBrw1VRHV8B5RSuI1Depx48fP/x7f+fvPuPvs3TBc7U8fz9Q8x8lcnP7D/ryEPqW6b5zw8uyWD+giVu7dPBY6BFFlcmFHlloIMfCS0QpwwM8afFE0CmMP4yt9FGZRB6+4Z2KlkigudJgUr2prwtCxiZyx0QsEgd56eHcWJrLl9q8BbV07YlvkvqSOd0haYwUHwpjL2HdhMcNF6EZTxr7tbZm6eemxH1vjFs48x1e9VNDXee7l+OZN94W6zunQHNlm/YFw4rovD2LTLNePmmM5V1DAN4NDtu5xurfcEkAmBJ2UwP29QE6J8+szxaobEoqYJ09gG07Jb2mroB1E0ijGZnJG9cJfW2dOtzMAdGW6Pj09H2SrFJzRR9R6+mdijlOBa2bueXEn3QrcQKZ0q29IjJ1PT4sfKyRWTHfWIrUdXBvFWRSgymI1h04xPHKZ1buuKbQaE7Qd7L7Nu/DkJQVl1leRGyQUHGfw6GeBz7F43dDV73pwfnIgvEVk0/CJ1rpWlO+etCfsuLQZRaOaB9rcF///n/+n694gV1qrDP5vjtYsjBHqDyuDVnexMsfvfiBmq9j0pCWi3U0BZnNEuhpcXhBZne/ffPL8aVf/k+gNqOuFRu9QyR73HjfU9x79Nvp7/uRH1/n0t0UO4utHZH6H0fTG6NcRH0LHcEoHiTb9LoaESPoRz2fwaF7l2Itkw9l0dUtknYlUMUcQ35YKVBzjPJadyW9RM2Jpk6cqxouFCVL1IDDFInW6lnXaKhlVI1Q7cFVqbevZyuKYUUv63LgLSM/ItPBlA15TC6K78ubkRKdF1yzuYw+a3skbEGsbPBXIH7/n/pX44VX3q3jZ6ggBGRz6jomKlcPpHBID5oOGDQHzLpxextf/MX/n65yKIVwVHv6CAaUTHcsKOXuKYxgwQwUSpuZoRlxcz9e/qb5i2Txai5BxmwsD5ZjkncRgWyey404g6gI7TqcyM9+7nP119jEP9XxtjZ//n6g9h/50J3npg78dj1909czUt5YXnN+t6gC84LLN0Aonqn+mn4HCG0rDcDM1vvR0HT1Y13HIrBGAs3QyxEMY4DsDt4IQy0cihcPr9Bt8MRq4el3zui8oFvMPNB0RW+C1UMC01o0rbOHN9D1yytcN0uhdT5coesrRTOzambctX2tTbe3ftYbz8SO3WNqSJ9yEORk+72DxpaWPMSFkffZLnhCleDKtoAayN33fW6O/G6XZ7umg8P2OvCJm+c4cZuIffjyOJkAABAASURBVKbk9FlBsh6sAz3v6XFdA8YU+9/abPtwiaLdFo+MNLdvtRZRufRTQxMqTAOWiaQj4ps73qEXoqmZDuY4rESaZ66iZ63cmidpfA1KZtam04mJyOQbgE7AdVQ6eihlSO/GJraFHxwzLwpXHj61R9jCgziN9iXzktO3RTaWiFTB3Ppw5jjFmXUtoSHoZynoSRyRweDM+J0jxooDRew4NPZ4x0pZe/TN0G+o4md/9mdJPcN0Js07osVNsN6LiJsHL+m3ah+PPBVVpLtWrJ5nAa2rtkAm2sJ9k778638/bt/4ksSXE+0lp3iWCx3TfY+wUAn/uf/x/zL4DxKLO1ayfd8iRvDDmdwUnJ9nf59CF6GchGkfGiljZtQxUgE2Sq7It0RhE/VOKTGnU8aqU5ApTyyMi5hxbMNNc2Xq/ucUrEJt2VxIK+w68uDQAB9OSHNY63uiaxWhKb1WhwNAjBGk9OLcOwU0jeWdEYdsFivSucjtZnbjFbuHCycvrkucI1ZeN/Trv/U747t/+F8Obxf7UB7ZiZoErh+u+13Rqo7H8ZV//A/i8Vc+N88hkkkN9SojTDbXWQJvq6cSc0yZe6B9+Zt+vzIZlsqFR4Oljv56PgujxsxPB/f49vGLeqfvvfrql97/kz/5k19Tf476+fuBmjvqZ6E7zBvAg4ZTiFu2YsSYCPRLMIFfjMJS6Fmi3WJBtnBOuOdYb8fUy42ZrG0q8lrEzMJIrKmXojjhAlrv4J3oWnGG8pqqijqOAvjQEPQX89PeIjX9ea9FQuYs4l7w4YHCuHD8MhVrVt9Jdv/lm58eN9sfW05i3wvdnf0gp3V/zjgpPayJ1I9zzWg50YdGLLXXdErFtf4+zyyYztfgvioy14HiDSo6bR1hcSzS4SwwVqq94NKB19kIVNM6waWDw5DYnIy1bczR9wA/qeV6H4gdE892QUNqfW/i+pA20W3Z3LDvoeLFAVQjyvP05ZncZO1Oi5Kq0xrHF+O4MqwQL69Z+wNEvcV5vh3adNXteJEnQC12Irfgbm5Ec+1LPuy4/QZaznkR29x1RVd94dAexz04+hyag4s1dm7HJajazKNv8dfXu+fbddWrmMKZ+iGvYPDnp3/hF36h0u9onY2miz6y4hc/+F1xc/+Fq11zCbd0glV4+fUMmjPfPo5X7/x2muTbNe1xWaI9X37v++P7frR+O12KWvnawNEyWRVJGzr/DCEic+ZCo6BBdYAoJFKTT2bHjaXx1wJ5FHYsMk1tUh835TJSK1M9VKNVgdaml1J0T+ek6Xj1WEQB9SuAVuY6GLAMSO3iTWghB9lGLNohmOtU7Eks4L3AMmNxnsQGXHawXaxBwxXEkeuamV/9xIeGY7Dyelb37j+I3/8n/mdx78FDJTVJyYUbriA8XGtU5wGqTVxqrava8eZr9cc+Wocn73cnNEpHC6POEaCVghwOT9n9V74+Hrz7G03decRdU9m57uSOZ5qmuiJ9DXj5k7/2a9812a8J9/z9QH07/x7qy7/lgwfLLdVL54e2ngNPWgnzEyu8NinZPz6ZzQzejSoRNYS8HUDY09iLQ85AL8kVgzDBo1NkVhb2qq3vOFM3nbU7NjH3bn6GTq1FJD1bY34PhDVNe9mCBdVjP7dCS9s7eNaiZujl/MP5kkMo4Ixy56kCzYip4Qb7HJDNRY0OyfPhu9OPmpKe9xdHDb0Fo/fa6+mNhYZ5BZqKwvKtteOYAx5z/8m1AL4p9yRQ0+abExXU7DHXFxfDdRbPhImJxRPKTeJw3fdg9GULsYj93NdqJVkTLWVLV4D2Rl6W2sCXIZ4yE72I0OyofOtmQ1wlnrXOTqo/Kyd/Jq9GtdfeYMdXSyZ53oNbNBMnd61/cchqr3PtuS+q1u+64qoeTeg9Wv9AH/vYNTt/iWvf6tu5rr2Wu8vVbwa79ro/9x/BNcF94QtfiE9+8pPXi5odE7SfYTmdFV6u4rkqfunD3zsDHCJ824ylK2bGIUKzONYKWPnjHl/+5H+mzxI81jXt4S6MwjtpyLu67/2X/pXwf6ymM6QssP5ABdtWoxQmCuWNvYQGeQU4RfrHFinCxqrM8RXRfUMjlU/5WSTE9PfFqSYbU4UPD/TKqE/yIJWvM5EU7xhP3NbxUHY0OT05OHwbqUuOHHwbcRvfm9FjzaErzEp0GAwG074wq40XVUCXqbXnrr3Gkcf6HGiIMTgs4oMf+2fiY3/wnyd5Yeg2ynItmrpxW0LwfDARXXsbr/7K36pHQp0ygVYP1qEXkfJd4d4E4pRxiMeg896DePFD+rmXvPrAL6P3ChpIqHk0UpCdw4+48d9HPW7+4c/8w4/DfK3Y8/cDtf/IB7fv8klwx2W69+GXGYAObsNQNvH2c+HDLSpTy6RwhJniyEPIFOkd40OowLOxM2Y4Q0bWi2nmwNe/kVkkfZ91xu1M08Og2UPP7djOaAHnjk1vqB6VPGr7nE5JpGlJL90Xnn32nq5pYXsLKwC2pn1lavUZC3q1/orQvBQr1aC9cn1OwTWdZlGDy70sImdQi3uIk1w3SJzAXqdQ5JU5Eyq980M6avj9vsFds97L55iC5hyyj5s54tEt0DWd7phnRhnCzrmwSRLYShLU5YO6D9iGDnNwXrrlRZp33pdxwXexadXisebxFbNKACEjChqaYjGjjCah3N3bvWnIt3F/Gj/Ds2XfmDu35am1T9jbNceBq7/Ji+XQnBN3+x49jpqD6+qh20ftaGLzB1fXeMSbyPBuX2j64ncrrvTX+jXXftcXjmgf8XM/93PBX5sX++jS5lrevvlLv9fd3Nc3f32PXtxF8f6uWEPeINa4CL/yG/9V3L7+xTiOT01oyF9oRR5T6SOY6ELP3zf9+//E/zSO+1qC/ZirjQE/Ls9ecvWdKyOFj1mRO/kFyMrTNKVSouqEPSGjNHWQuDtUBEkPPLa0VV+fq6kjv5tpdBiJug6fQzlNlXtVEg0myBcBXwN4t9bCpf4FVwKk3nmojsnLHLJg5Ddb+0g36QOhx5SYTkizA3zbUaWL8gzd3THv3b2HL8Tv/+P/k/C4kOoCTHvx/ZVAM2at+ctlzwl/+VP/RTx+88uhLcNj1tc/ABOIpTfHtcggDEODEBOseaPP1PeE8+ofl6O1zhFoD80AWktgMJcj/m/+0X/zbZP8mnDP3w/Uvm26oX2zebDmelFiYNLUE6wE3PGExEmjNazRO+s+fEibDw+XCflZy0vpGdSxRVQIxOIQKqM5/4nMOYWeKzjvVblOXuSgoXxOKftgjpUgL9qTXMdKnbjmIReWCCwXGNgAkcx74Kf5GhG2NS/vSQNMAQ6ZYHDPYo4TL84aLfAKT1N0xfsqUvP0w2ufE95SgIyePrPJK4s0sLjuQU2fF5489wS+Y2s7kKAhPM+g4/bmpVtTCd4Pei5uArSLl27ST3XUcMYWOVZwuQd9OZ9Sp2l+Y7qOPvsRjL1s4gkvezStHr3lEyqjb3dIGz3oN/EIfT67CdzEmZsIvsP2cE+zk248TTlzVXC57UzKnXvMY4p/0qx+oeuLK6P2OTRHv/M+d0uPmqfl+Iedzhfuuojz3vGMcT5P1TbXnhbdv/2TOPjduseI//pn7/6fUNRX4l3/FvF2jJsHL8cL7//2Ktz49bHiM1HZiJVfIDw2zRi3+lfof8f0W1/6Op9d8e3/3H8v3veR/nunOQcW82jVp1Y+O7FGc31dxP7hdCmieughDr1w5PVTZ325ZQsTcWdcpynAlMVR5XukuA8A5x0RwJvQMrHOoWBOuDHV0iunq4uQD495JYOAPP6wyorf9ya0ZAFFNKgYJCKiwgiDDpTVDO/vk0S/i9ARpSscMcNojYAmmjaFuudaNcVponV7nZlbx99L/YFv+Q7lmbMzCWvhZJMW0jwFV2JRnro7j16Lr3zy7+tZbzXu68UqluNbqvhNelwfKpnSL38DfyGHgKaYYxJjMJz/VPyEptLpH6bvqyRff+2Nl+W/ZuZz+gO1bnQ/hL6VonjpgreOnA1SwNz0rb/w/hhILpXaCDg/IvW/IaxnqJUppQKtyhDLEOhFF4oLMuIgokcKuMReL3DXKj4gKuxEKuhKwZ682esDKJKyJSMQd21SZ37TcK+aowfmmEWBZl0SNW3kZIRyT54Uzyxw6RWA5fQpLgG4UK2dJ3JOhGas8yoBj8HjRUVf487Bt5lnETGdkN4Br/IiNSsS4D7LxepfmQiRmsFAg++4PTU7pqbPh548RvPuYb6LCK4YNW303OvhL0vM0RPbkvBQ7I2R2s/nWIs18lcmb7NuWmW6R0VRj2oE5ZMqN1RhbVUX2RweZvD9HGCznE5qNorxen0pxfXcJauGi7qs2+PC/LCx5Abw+upQBzRT122ohbwczwi3PNep65/po+8krK2lflME7rOiweDaiLGO8RVvR4OMzO4Txsfe8cRRPapfiw7uzHf+rr/UnWPOUT3r3kRwzhGPHj2KX/qlX4rToHS7jlOO4GhE9ER74f0fi5v7D51nfwMWtpbvNoLbZHOF04XPGTEk5v8w4yuf+oexRmvaz74rbyCy846vLOqdN/eCP+5RHwzV+F2ikPcIr/dwlY55qph+xD6orlg16l34vA5V1i0WUsEgvX19IBatU9RKuoyMnqHqjxhNmU67vuyjKk2vaBrj6QWHdYwnJodl7ZR0qxgFET7XmSXQaeHadPUN5S/z9BLNFOTcwKAf0hBZhFYTdY7JF6NUT+qmos9mT5u60VISyC2dumg+eOnl+J4/8iclV0D6mmXXkmzd5DqcZ0NhMz/iy5+88jfozFLrWGbM68Jx8RsNXHb/lQ8Gdrnd8eBns1UB8GF0jeQwOJnvW6TG48eP33zxL/7Fv/i/E/s1MZ+/H6j7z1DXV5F5s3Uv570XEjcDPwMtPGnMyYtll/ICIpdEzn3WhyZLCJ/Bxy6lmhM482bYqx66w7A+jqEmlIT4xBTH1bElgIlIC/33/UTFHi+t9OTkaiog5wCAEchrhtK6aIiyy7jYuVIgOJ3QqdQxC3n3Ibhi5DFSvgaJfX1NKiFKa9T5IpYPxqYjbC0YI0aCgeHa2GfniTvX2vbmERtEnUGxzxwawlprqgiefhe083CSGLMQ4+Ewmrse8ilGf9K8t64jwBR0vSCMrfchoKbrifsrHRpqMc7hnJbuszwAsXLbTGqopbf9loQjpEymud6ZzCTTn2qfppiISvGZG8LFFqdy9ZxMPHmUwvnh9QnLZVJ1G6Wt1td/ME0ypQEs0zlVk4kXmPzphzNzl3WhaysLjczOtxfpSc/mwJDEGHjniHcrzWq9pep6qjazdLq7Vtw9e/iscTEyq656VbLx8NfD6l8Z1st7pB3HoclM7VNxZlLg+//GG2/Er//6rzv2iwJyurSE6nRyalSxdQWj8Vb24td/10xGzC1nK4k04eSiRx13NvJnikwpMjPe/NKn480v/Bpk9UFDNEvW+eEwl2pxXl4T+o5yIitaAAAQAElEQVSpN/8x4rfzZ2mXhvuJUsXK14YjFInUqimgLYfcDITqe9yITDi8SM0hqx4RZNQ9ahyIRL8faMCddX3dIJc1Hy4KDRRYhrcWE5ERtjgGkhUp77hPrYRj+a477aldia1Rbcsce4GRFR7uMeZlyyvDnJVAmSI9x7S2Qq2qSbkhtryCbcLJxkbpSfiFlh+qUgNNaTSXyp8bosFiJSAz4/f8i/8j/cOff1GrOrFLK8ysEpCsg9kcrSnFuhYJTpO/7cMEGmztDCtCE2RTC6V9BcRuN7kjvjn+zQ9iErass7ta2Nxc3EhY13oqmcHNTT66vR33PvOZz3yrVF8T8/n7gZo/Q83DHLfH3T9QPZyO23Or/VAoVAAPHCyKNVMPlAgT9Dd23rnMVE+zUg1S8iE/oocU+lxU7I+5auzng0eHRo2AQV8DL6VUiSM1Lh/VrwJVaxpzZjDexFyIuwme2Km9jwhq5eLYKAJ8jafHqVcE0thHv/RwqwdB29yfXl0MRksKj1kuAsyerYUXHXscTxjU0ps0uGuM3YTMYfBYMzs+yQkwCXw2Cmbcz4kQGpNML0QEWnBr2psLDRWB93so9pjKE6DBt3VMf3OTmM4Uy4onmC7svaCapljTub6HnBduxVNqx9lIOgh9cSswV7LA07vOeSHm9VJt3YzDOaqmWa/PR++vAuu9SKO6TJGC0Rz4qk3BlD9Ncspd6Gs7elWCHyBKD1doX+voR25wjRKMg1KkrwyOzz1b095CP6BC8FhFvfIDBP3csMnlW3+cu1J1XdQRd22dJxPfHHl0cI07hz94si4F+AGdc6Z1PX0m4sxrGvqSHZGZ8frrr8f6DxKvyZHGTOgdcbg2mbzJuTSV9/RNf/7xCXHaLTyEg37ulUK8k+Gh49jrjmhmKOkrDQ3u8Zc/9fdByo0gF/P5++tDMMTj2tTC0LQCTce9OHYyfvcP/UvxUL+pzDQpxYiCwzgCHgsNnVlrTXHrfoRU9c7okMEYYvBicTLQsNfimWi2HpBW+ADSK9AqOqeJcI3CEIYGnkz8Hnfo+06iiL4SWiQ9kxxGXoHPoFihtcQXPfwNXpKgPjTmc1G1Ak0DLwrUiDML1SQmhy/Gq/eAJ8JXnpV3Ad/boQifS3fJezsbdS4wFhFqU0hAZ0iIYIx4z4e+MT7yPX9AgRQpdznNKWfegVDHgotaQK9A4Tc//6vx6MuflUjTVAbHjVTMlNcE+ci+BJ2vCK/R2sqlPlvzj1J14lK/HS0YVQiKKpkCH0RU3ns8xuN7v/IrvzQ/tPHcj5vn94T9OOcJ/eEWp9nPqTwEGj2M+SDMQ3dMWpZ6apmpl8qBInnNTHHyPdVJkA+CnGdKmwsBiHwkBf5Qy2eKFZlSK5yTKOPhCy/EvXv3au+ZCetqN585NNxjejnzSMwDRGqPIBaMyOopFz2mrEMLFieg6Vz3WLUCnbNAy/7Ss6+o45sFgWrspge3mZoN7Ux09vDQ3dusxUa+/kK+jOgzN4dHTg+wjWCSuFNvC7YFAfqdmpzrLnItu3qOK1pane7hbEDvJ/WgBll74z2AkJnyomCbdyidi/2Q4BUCj3vbhNiubT9F73rXu4QWGbFKNi40xO8MlzgkHkrJVQ8FksHIhEpE2ibSk6Me75qKzPZyGYtvqr2oo56gbRc0F5GpswQjhfWptoyvA4AkMY24YJWQw4pjhff5g3qYwzJLO91MdM/al2/Qmeia1+t/QNWQk/PsxAhKuhbvtJY+i7ooqtrixDRQRpFX/NB7O0aoZ+mFgsEe5MERe07iYLQHR5Q+rg76R5x7fOpTnwp+Sx09SlTRwr3HrJ2uRFo7Ldgz7z2Mh+/7Nr2DMKN2HeCyoesFDWXWmQfMNPYgxqDG43jtN/4rUEQXoAkNYnQdizqmSM3jHnaGgsL8tWnf9S/8Mb2+vA8HT7bPCT56ZOhNm5T07K8rzczivE48lFdcLsMSU+ylBNMxQGaBvKYUWkM12o37pR8ymwtGzsX1DkQ4kK+4o6hQlwCALb9tp5qeR34xkqea8LeJDPnis9yMx4xmqAimNQqPBME0XZvuXSjHPerrG4p12KgxymlN8ZmsCnoe6VAq0jzrYfSGhqm+c99Ze3PvfvAOxKz2T7axDXQ8Ayg9B1yghV9xzCES7cZ/5VP/QDnxWtnf5/GiE8kjd0qhZgQXAh9zHKVKZbzwge9UoknBoGqLCbmvG4WqzMmC2qPAbeo31Pf/y5/5L3/nB+q6Ie9w5cHxBwm5sWAeAH61g1DgZyDsHIGw6JrEoI2bMHO+uHq4UGyjr1wSV01nJROnVw2BU/XR8qo4UwsKmsgjm1BFIpiQkn39Bz4QL+iHar9j8ADxOoIjwjqDQvrSaNaKqdl68sUcK/puZp2JmTdRmE8JYWvbs1cpdHbVajrctezbvJNayJ84AkjlgFwYflLrGpX27H3pbYJFYmowQRhb465p7y8SSqK3UEtj0bF6E3SiPZz0a4pvfXv2abx0G1CJI1oZexE1CZwi32owafrhTZKc5mtpPD3OehcQyYTpFVo4n5h1b0UZUwOPmRM4cZBwMrXTGrSLNUTqfbm5uYkPfvBDSpW+flADj+K0/+gaYTKEzRFjerHufE+AQ6tGclKpXlsKhyjFOq/7CMZpiJB21UvNtEQpexbV4477QTcEeGe8uNV6FvqE6xCUYhZ4qRo47kF5JwIMwpNrjD/OKOQWXpxCS02Evur4EBl86cskDo2UnadS0sB1rrzLoYP42MOUlxHUAntfajLR99kKQ2Foz8a9gSmdqnRru29zYmks2dEDDfkhtiZnKHSslP3iL/7iQYBWE+oxk9oEf/Rbjw8a2ZZCfPPgpXjwrg8HKSQ6eHTAWXob5zkIDR1EDfXTaxGZPJsRt2++Fm/8ps4qvgRzPdWqwWV+yiKUi30otjbjpa97f3zz9/7BUogO87oKHYD3w1XiKqXzSOBtSeh8OOIhXlWRKQ0ECRWZF0eIAYd7E1FBcwtDq27VsI+5hgY1cncm9/L4oFMtGyVjX52kAq8ksNbIb3u4l3XiB9UOvIjxuXRsV1hLK2elVcJ7qc7UWsgpsJbFKt0pOsI3N6KuUfyIQDXmiodRUXC3DhMaojS1iwIBT/WwNyt+BL19ZvPkh3jtAhRH/nf/4B8FyeaUZKKIqQuGrhXn8zTf1+3vKU1aFSH32qfnPwwKU8d+sZpKv+1FKyxKpPseEZIEA6/kCx/4joiZjx7kGrNJiNBclIE2Un2Qax+6FWPcaKP8whe/8B6FXxPz5vk8pW9wxuXD8QPZTixZRHLnQ4vsYnbeNAFGMFSlOlY/QHHbXoNQe/XLnolWpCYoVSeoZ40yotN4zGfJqFFEfOxj3x7vfe97i+s9HSGkj2xq1diZIFXovO71YHQYBcSo6WWOQL3JAXVdzOiYVGigl6uzq1DToZcZ0NvQizPVq2CtyvEBpq+gOTwx4rWPMxEd07s1MQd1QOec9PEiZmK64IsJ6Y5DwZ2+MccUrfykL51aHM+BGgiJOIuc56TiTi/0KCQgJ+eDN+37IxIfk1RIRdkpcKkXeiHwGVTXMkHoWHkiyBbgFWvWNQGkcR/5fTZniRbND33oQ/GRj3xEd5U+Ecn/Whca2jflnBWWMCRhhocTQvKDPGKFfU0O3U8CVTkmv4ACUnLniUDm2nNmRZ1jX5PS9wGJZ99K65uZ9RkVIwjhDMYY5SPwaIWAoSuZfQQjE1LfOM2NFZMrq1q+vmSihW0dvYpbKZ+XfOmk0GMcCjA550P7hEfV5YohmxsuGcol9LRhX5rCJmbfwqyVy6za6pXqRQ7ra4ZLCJ3TzgvXG1HXHhq0yWxd9RZ95T9InDk2LDmyaSLg1Zc5SW7RggUyHn7dNwf/oV/HQcFsneBg6BpwmeqBEWDCNRWMyMx4/Nrn480v/HqE+NiHcgHJuUYEMPYBR0wef8W+/ft/MO4/fBhBL/TeQ4vm0HuYkcqFRoJsgZZnNkYkGcVZCDYyU2wEa1toDFmI5Qd1lQYjFeP7B+PMdBjuVBXGPstMkVMqU1rxzovTE4/VR32HLBiDRVr00pXGJAlbpvJGWoQrOjSZqW7aQVRmhoKokcH1RCgH3xemGA7KUAvvZUaAwkPJirmCUceCkELdvOKpU+CSfVF5wKeXETXaB6wWOuAyalSeWr4tVBT+Yx8f/s6PT4m0mjPQ4VYQdciIaq5q3/8tHxodznvx+md/Xj1uZVtOcM3Wi/C55LlmaIxHJqqmBPdefG/ce+l9Fffqc3RAlc7W4fLiVe+D4LkBymmvm1D8+NGjl/7KX/krf0rUcz9vnvsTzofvc65noQfQT5O8brrD/eGZd9W2qM495CmYmPJNFKn/hax8bKM+BE1kZkN7t1Nd2EKjGIF46aUX44d+6If8zkTXkXYLLfvZQ7Fm4JcmZq089fCCsWPicKGQBKeeopidBnMP7Hdyx04eC3sRnSTaZ8XC9MSh2601znlRtr3gmggvePZtGo8tvcBlLOqYSmoe8UTeQsu1HBLzWniPiNtEFXxCbX0xkER5rdyO48FNDp7ntD+f7mtJBxYG0mA4J8D9kHvqvGixtHstGnpiYESdhyOW/Z7f873x0Y9+VMdoEUkwJsGcHY3uMXmun4q4w6tC9/fIKV41AsppDbN3apVxAt9A+HJeq6uOpTyVjsiEGJU7rUO5g0CWiba4DRYRGcWl48z2hNUrsziYCH1tGeGx04XRYbqTA5+RmdJicnHp4WjWPHFZJhzWMZ4Ya4zHMiwHysbcW9DzyKXjiIzi2Ds0xowFNTNTa5y4WKNyjx8/js98+jOLNZh1dwqrJO7woUEOE+z58H0X/20TeQxB+0j9D0KW0+R0573uy+uf/UcKh+xyTq7PfZmmL9y1vHI39+4Ff13e7BKZItHXFxPFnTmfqlWZjfiHg9I24zZe9L7Zj6jccFSlwiLrSxk6xc6GtEpED2HNjuxdhB4juRvcUA8r4wAjwkFrYxvkMCj8pUbcGFE/PLemPVrlCOvChMY0Oc+hWnRtkEMLFpH63/ph1fc/o+56RmYK73OLKceiObwJFZSHOf0TZ2uV0JROU3t8xw/89wUupxTcazlnqqVhbH2C4c8tAFOBeoJe179dGY/fiJKLj20o1FyE24vI1NLshBzDt0b8g/d8VOsTZje5miY5G87z6rHeQ3r7+PbhV77ylW8AP+/2nP5AzY3lBuv2Af3EFfMwdZfF6p1WQtMpniY5vGTmiFvrAi2bnhRSa5VSQ61iNAU0BdDTU1E7vrwQlkljYOHRCrFSQ8xwvpY//sf/RLzr3e+qgLXKQCFp1FDFzhdZK9dEb0fS2WuxnkUcTlTQ0FjcwqEhUrOul9CBAFPaPYRa+znYFmmJTnoCmSZbkq59IBRRMqEizRnwMLi2GQbFYPTgYEDgMScAZa4vuNaW7GX7tSz+UrgS1WqFC9QlVfa8WuJFPF7GVxs5EaoDaD++YACxSnit9l/TigAAEABJREFU44nULIIVPf5Jpvy6R2gUr/oG7cnvJl7zVL7SJCIePHgQP/ZjPxb37/Nfm8+kn5X2UbivCj1dyTNxpAW93PmbB0SZ9QWDWxPVVExl9JsK4f82Zu3HTvvxCx858k+z0j9NcfTatX2bjsp1IxZ1qan6u7q4+lCv6eLqqL6dqrrLvTt76Yce4nDJcZ1x9TxHvnu/+eab8bnPzf9YKt7q8GbPEGc8fO/FD9R7Rbe49EtznDXmtbz+Of2GL66NTbvBa8prHP+viN/6fT+gXe4W1/efyesmT6Q2jUohYs7i+7IghzrjKwMaWhTh/OETFqPHyCqbsZAl8scshnW4L1pZP1D3a7V4w+G1lh0Xoy+UE6DHCNGB8RjcNO9Fjhh/5HWLIGXNkd9Cn5mYvExTkSY6TNBzJqYztZZdN0kovvYT6hD8ow0wvB/J2chnj9PYv95lZnxM/7Yi5E8iB/QxuLv03ncyc1/42zfj9c/9Auj40vykli7zYn1c6uZ+D7/uI5U/rdTJLmtOmi05e+k+3EPy+PbRw1e/+MXf+YGam/G27fa27mzeHO+gP5RFB0+SG+7QSwQcGl46U17iPPSFRi92cakKWRLpQePE4NgUixmXl0baS15sMIrvCEYmvWZ18b4Zv/f3/t74o3/0j+rrxabdIJdgU/nyNLFGi2a4I4BEaAhrqqmwuIUVGsMZiJhznqci5TRrP7SwEODpoRAQ4h0rb68FHhP05CvxitHNoOEMrfVCQuCSn7QymkquWEBh9L3gucfFkMQMOsyByIVFcE65u3MXqaYFTW9U3XcJOifouWKJG/PecmZ7VCtBEKRssQ/Va5pp38/AsRenayHuvjA7VryHxl6U2Kc42oj64R/+4fiBH/gBocuJQDrTYAMv9Xrp8+aoFl+ynpOVXUZKHK7vo/MiLJlB5gTij2nFEX5VUcbVLecevr6Jy53Pcq32bk1VHr9Zq/i85jm8EtVez9bV/X0rut5k1+6480/2nAl7suJupu8P/zHiZz/7ubuCO8x+z599vrz3IB688sE7XRbRLTa/dlhgqeNWv9l74/O/ehBfRfT+j3wsXvnAh9SxNq61Qx3QhBbdZK1KnKcU+gpBJuP8KUQHh8dKE1L5/VC/heMYueCQcihqBqxQbNoUa8K4n05xYCE/5BS4nDvXDfaTd54cGAPTB4xvgz84X1Knlldes0L0MsdaNIvvVTldW7TVF7KoQQ6EpxBPLDOcnA6Rrhe/7kkSbEbsosgEY5X+pu/+vrh3/0EF++r72cShL+Yyrt5r+xIFv6UGWj0lxNje3kcKq0idrL6NVu7Bu7/xlKv3AEr5i/6wh23JarhSt4/Hg8/+5m9+eBHPMbh57s7GX5u3H+ri5h4PSKJx8RA6Nq2Ft6A5yTP1UOXpQVv9E1C9X9KAQy9MZrIWHwz9uKxWEEk4TWwh5VIVFbizYMqOGepJhv+468/8mf9t/O7v+u4tqQYdUYZW5zHV3oGSmoYhoFlYK9httFz7wNNTMs5gRz0XZK9izeK13sHqKdqTXIft6QGPuaeUO1Z4ms6dmKCFS6/l1j0g2ZvisdAlwcs/be4S3x+JKTfek+I94STA+WAmw//qT3R4OGnk5SL0NTmhpe8/L53Co6WKVj8SF7ZyE0wXbj4DHBZzGNPXQKTwsWG4NOYgNeEuiXnO7/iO74g//+f/fP3HtNH9VCCo6XvfLRwrxezLBdtIthBCGAp42EYKNn9X1xmJnpxs0T8Rf+f65k1dr+qVXam5lh/zXl8peQvUW7sBwzLdr9XRxIquAc57jYerfqCvnvV+/Ib6s5+98hvqO0fer+fZ58ibB3Hvla8/C+/0PKfXDguQr6Lx5mvx5hc/CfFVt2/6nt8XmWyKRdSqfc1F+OvQZMkpE5cjZz6mz9DHVXas6zuYWDqgEPTnnB9mx53KMNO60NjxqNhfU+ndufbK9/ml7Cm2oTwRekzYL5q8z6S098fv/Yl3Uy0l1qK7yLmXBUq0V42iujdwHUM2hsc63nPgC/N9gCs9lUThc4VGM+1FOadYkwgD8lcnfsPv/l6FRHI99/u59uvkpnWuzuEtWiL/5ud/Tb+dllbpyy9FoqSoKUXdHoXG8pczM+PBe75J9F4JxkT73uPbtk4brPe7NPq5LG9vH9//jd/41O/8QF235B2sfJDG/E21y/VAzBGA8fMJ4Mjx0uiBkrE1P98gPRjRkHovcK4JPTt98VDLTC1RA21HlpGbBKWliuo8+RmJU784Br0qKuGHv+HD8RM/8RPxu37Xd+ogldlAEezHy2dflFc2x1ZgUIu12oM8VuyxmlPeDAFYnguUM81iTE4BGBMMXZk+eRHLr0QcY9YdhC5t0/GJZT/OirchloZSYsLd0DqWhnqwII5bxHGML5fVa4rtWNgI8YaBS6+c49YpZpoT4DxoiRUGByAODXNeFMxJrilaEq8aJZozP2uWU94YEWDGrSXkvSeFNQ/mnL5BDo7nQA0Uhr7vaW8BL8yfmf5Lf+n/GB/96DfDyERq9RTUDC4jGOrjGCzrLRa3gJLzTItqMfwiY7XeqFija64ml+odAV3KnTrfyjvsXeKsq0PSD0N9zsNEXOPiLQ36v5UbMN7mHuOZu/eZ+7qeWWDB8Pqs5fOf/y3/PdR3dG/lUu8UHUT9hvriB+p31LOKbh+9Fo9e/fSxwVcJ5c1NfNN3/bPq1vervag16wwr5LNzBBfosp7vTyNy/k9fGKRP2ZBp9tcD5RXNWXnWSUxHDSx+UrMONiYuD9M6cHikNfBYisPLMQmdB2Ai50s3IxF1BQa9dFLXkq4nkVoufsBWPlY+tnGhc4Z6zIEWztm65uWhlY2LvsrEecAs8ZYSr1lXlavLRz7++yL6gxc9tnpfS/Pye7zJLl+VN774a9rqsQpCPwvFMVSzt/C3maz0dBWwStt9/Rvq0zlJIrpmW6cNxrZxZt6GTvbrv/qrv/NHPuKdDP7IR867a6cHgofzU51Nt5vuF02ysHmRSEWaeluEQxICfTHRBzJTmIlUnjogBs6EDI/MiZVUaTgStq9IP2eKkLp+eC6s0HymlE3Jp2q++7u/O/7qX/2/xB/7kT8W9x9s/yqHDTCKpbPrRbWmsgmBpSUpnpj9+j5JIlZT+cbWiOJCaYjeWBrorgVjXYcGLXn7Tsw6tLt12t6LstJSKxTLKxCtNRYXczTvUD00DUNAU5+zCns96SfJPvDoJ+V3Ap5rIoen5yk/A+eFqccEo2vB2OL3ACxDyz0T9CRmP3szEa73EqexNBxC+Y4FrbPXolkxAK0iO2LhJ03S2EX+D//hPxz/wV/9D+LjH/94ZF4RuLeK2sdZs1+uVL7d9l6kXXUmuBsC4rXOAPRkm9JDcNHwSBzoLUgQX7tc+LdifLQOXR2Sftg5d6jeOar+VX95cRXXnruu1HHxvMKjauIiVz3iYrR2p5/FXTvHXl/4t37r8wX29VrrPf8W8L2X3hs39188K6/2vUqe6xQ9+vJnwv9Bl/BXcz586ZX44Lfz/+aYastZ8IJ3Jrkm0ewxH7mOK0cEIlNVMLL5fXT4uY+wixqKCsz1HBNVx0rvGIY8/tLO/BFRzw+o+Ko5UMX+2nCHjO3I1a3WiCMBgzVFE8W46HEKjtJOe/MVCKBP6dRn5YRTKbnjPivWNCV180dMgQSrB7gNFRbx4d/1PZHZ2s5v8eUX3VO86UKYlpja8LfUjNv6gZpUH+P0JKT1ayKvkjvTx1JbEg9e4Y8qzQDCSQC28YS7sQH9se3syTd5xb/yq79C471i4ufLPZ9/5MNfxXPeqfYzxPGQoG0sIqcLcgp5DhEiNWONEZkQ8iHfWF6RmLGUB9CrxXkkkEzv26E5UKkzJRL0qiShqkONw2Mm4D/6kY/Gv/vv/kT8e//e/yn+0B/6gXjgH6wlIKnaVeNCEUrpJ3RH/lCKCrRBAlPKsXxPXlKdONCgDw2k5oW5LvKuIwHXfi8Q7x7iuhYKE4WjTZ1LhGagoz/YAhb1JsYcKsZjaPGX1lr4E6YWIzFNH7xoja+p+em5BkPVoeOM1OxaN1AeHRp82yluDWTjFm6eNPtAgenPfr7eWce5Gi4doI2kijXN2IuzN3Msq/dBGZkH7UWzh6jM9A/Qf+Ev/AW/k9+pf4OSqX8A5byU7aYyh9Or3CHLcVkbO3WrleKVFdb0q0M9t8KeZYkU7FjhebrDmbqMniHxuS9r3mas23Wlog5+zhV3KX7WGSp/rfby4ohHnPdkN301GvhrRs1d/rJHnaG051xx5w5nrmrPinM04ktf+tIlFXFuE+9k3Hvp/XfL9r7cFx9wJ++WNPOG/lV5Y3vqDX57y4MXX4r3f+Tb4vhA7I0b4zmnnqeUoNhuEmxu8Z4LjcqlEJNe7ZuLrbrzxe0R+8QaZLAm6EWMNdf+4PgK0yyeqrp2EIZ2Gl+r18ngqGg7YqqqR3Mw13Yij5W6O5195cP7Nm5PHb1DA27HojzhQ9V4rDR1GmIsNODBmEJPOEw/UH/Hd0feu2f2WDZtf49ZyapzuEH/XESMKcm/ZRmPXhfSpN3kUydeX6+V2m89MlFcvM0fm0nePHgxbh6+7PRaZo6Wi7sEbJAise1a9I7pZ9TMx49v7yv73E8d9jk74/4bah9NT8NPjIC7jZeJ3h948BB4KKFEtk4YvuUKBdd028UBVKfpt0R96jfOGZk5azJSCKWcsb1IOPrh4SqZcvrokIC0TyGZzvrSSy/GH/kj/4P49//P/378x//x34h/5//w78S//q//G/En/4d/Mn7kR37ksB/90cLtf0Txj275XWusPN6aHVOjuHn3U7y0yjuHF++8MHmMuPPEGJw9ulmDxjZj8pg56fDEbfTAOm6PDttjMBwGPhn7qT/358TDXRj1WGuN0XQPYbj9XCesPHtc4+Db3KO1ePUnt9cR70bNHhurrvmu7dh5ek8jfy0HR27Xi/s3/zf/ZvxH/9H/Lf7D//D/Gj/+43863r39TTSpN1gv7Hmul7zoLOc19V4bzDq/8kVEkHPtmNmoj5rcQRCcbRDumxBfMwuvJZ43br+Y49Dry8wTjvus/Lls36MzGW+vR9c9/YynZzxLrnHP3jvj1S+9Wh16y6zwt7vee/iuJ7bwVuxzeUAnrpc9+vJnjwQ66vEHex09Q/OuD3woHr78imppiAl6gjECfU/BRep/BlpojIW4jPMo/swRSadZaAKCacXUGupKl4pAMLFGMR2WKvy9d2KnwJiDbYGjw6VvTvypl2KdpxugCi/wsARgrONQRcdRA1kh5QDkpznHQkyubeP0kh/ZRspvMNxZXDBOCRHEMqe9TA4sXpG/QCr8wLd8R9x/4UUzxyKNchUvMMM93rFqSlGrfjv9xhc/ZexbbKRFshULi1lzhQCZPzbyLbj/0gcKsi3WOTCZ9uBlEi1+Af0OcdzTs83b2/E7P1Cve/V2wOk/StSN1X2ucmGD6fnm3LFe7G1t908AABAASURBVNN7a0kXOnDaDx6towhisqaCQYQvy6QHHFacV+hg0T8/uTgdIS8kvaa1vA0kHKTWmdje1pdfeSX4YyA/9mM/Hn/uz/25+Mmf/EvxiU/81LRPLP+XP/GJKCP3CfGyvwzGLvCdejSXppqruubxWNWxd50LDiv+EzpX2R4/CXdde3Rg7FmY/KVRhzUPxvb4jP+yr/nQHNeFDh5rjMfgMDC2Y2IMDgNjYAyMNf6En2PdS3jsE3qe+N3gMLj2P6Va7BP2dd8/sdU2xmM/NXNgbI/Bn4g/+2f/bPyB7//++Lqv+7qoV5X3FNOXc7/fvLbzvQXK9qlPwRHO97r+YTTcr7Eiz7mER20jePTXR0Yxc+c2TOqrbHXdXG83PvbrW9CZZ/m+3qqrC2zubm3lL/lr+r3fri9+ZwrDYxW9s7XOoR/gntKo792+w85Vj/3envFe96VX52+or98WFe7qt45vXnjyD9Te6njc1ZTrdaLCy/X29S8eVOvaH5kNXW5A6i73vo9+jISschxDQc0ZkLm7FQxWUq/W8+nMSBPH4tQRPhOhP3o00nsxK4th1X6I+RDP79FirOr3wEEv+npRPLWQ8lwg0DYD0Tx8t6a3DcHQtbGDBRAyYQmHUE3FBjCcGS9bL6mw8nUOg/A//NPZKS9sHyEOYGbVhwYM1nuJMtzPRl68e6iLQy2+T4h1NoXhPAATr3nv4cP4+m/5zjgP8s1I1ND0Hu+4RdMr9eYXfs2Bj2GkRffPsXsplk5rH9p3X5KDWkHE/VfmD9TOvtWlN0Lfm4HLbm8fP/ipn/qpP1HR87vePLdH61917feZw3KvF0cgkhebB4pXWBOR8hs39OGNGfPhwSIyeitwc6ExaBF6yYX9BuEV660yCmHaIbOxWJikAt2QxpSimsoB7FikoMlZhGIaGkHOLpenfpxtiL076+zwyXKY5JqKWcnhFapvXTt4N/aoOKVpVH5fU8HWa0XwCnx9jYmvGfW7Bowd2roudHV3w2c6zthxaJS26vmyJmqb8NUn3CO20bn2pMD4tt6zetRamsKsxK3ruvLpPaXRLIaVAANjqQXj9OVFuDK0wuAxFHEaZDFIejYm3g0+1a075JGkbGaG/DkxeACLqnstinKlQno4YKZIAERogHHEmHDM9zs6B6cyx3D0gLs0cojwrUfTfcEYefzJ7pL714KWHhxM1+h+CdY2AqQ4h3ymnnlTikvD4XR/zHtRpmblO1dc6P6J4Tc0sY/Lzyi12m6XnHDn0J0SCi45Ykwp7csakVnnziwfV0bXXEktatcU5h5gJenr+vKrXy7iSeuTj/GkCvFD/xr6XfI12Qvj/hbDWmep9Zwhi1WNUTxeP1B3BXxbc+3h58Gng4mYQd2QYLzvI9/qt2gopzcsMqdGSTi5gBkCXQbmxO2Vco9QLRq9jVDLqi8rlLISVS0xppw40G5oMO+lvO+H/NI4mdo2RZWhyUjFIzLZSzCI8TJDlqGgTXBNcgqUGqpTCwXMvVcG/H6Ug9C11N2gSGjo+CmMyUX7CHqExgg4LKK4uZepER7TGWsZ/vplgaLppYGviHX2kSIig68rQxowp4w7Q3pzI1L+Q/3/mCisi/B0omNdnSFig8tlFDGdA2F+oOY5OdZiXBcevqyQSFOpiMmnDj5hMDod2nv9hlqY3B0zT4VMfZwXpJat7A3IKCG9fqC+/+jRo+f+z1E/fz9Q80c+uJmDR6k7yT21gXVzwUB7xZrA2J8u+eadZBEh3i+LwsxUSUZohkeD8lKHJDMjTpOAFz8jBVHonZar135E6cl1OiMFWcb0OJsJkBTG8oR3zMmgR7JERO0THplpP0JeUydSnDFp3UlOLGqbKTyGFk8iA9UceDJyIxarbiI8j3qHWoYMJT5cQxRrVFRZSOI+G7g5/NlqLzSqxrl7aCUQFyEcF2ME9+DYAS0Wwdp8aBDLXcxm2w/lwXgsZp/wILPuvZjhrIBmvR9kG5U60BiOCOEhw8caY6J0JrwWl3E5ihmbphVjgrMvPam6F1tcNzxoxT0kg485Uokh44qgMjMcRvQvdsLUQSsRGiK09szs+yFGvw4ZcjEldvNLgGRkyiwq6NVCLZpHLOSiTdx5pfrc0ZuFmCVtoe7KietYZ548W2DhPpOMo1flItorM3HvEadR32Crz1FzaOGwfjxVXPrC2mEL0YpxCszXPqw5EnsvNBg8duS2piS2rwMOvfT9cXCxpK57yA669slFZBb+yle+sjgDDjGM7i5X+WtkBn+2szOZGfwv9pEVTBeSFOF1Vk5y3N7GePyGM8E7WmhbV5eNewpsuSTv+eA3BmHquhMkL9qT98MghjKyrKhXvZkNpx/TV0ZPyHGVpXoQSjOvi6hMOXHKKKwqhcIxazIYcJmFiZ30easSLrPz+BHHNZAtK458W/G1Dr2uMqXqKooVqV5g5XQ/jvjgausM/tdsCtR+Ap6q9zOUdxxx5OEwuJiDU6Q0hHVvQOxvQ849oGeGdBAxx7iIU3GlstyKK5S+gFpnvO+bvqUj+a4Q9CTGHER9IY6Loby+zi5yCImqP75EoFjT903XANNysFKeSoUP2qR6ZGT0uHnxPTrvjLoB4Y6tV403U1JQa5h2XwhAee158/rrr78vnvPx/P1AzR/54D7euXGTxGHcefspBOuuO8LzHAjAeOmbIvRHwTVEh9XzHVavUqXrG5GAMgMnj8uka/r9Lb7WmZZEsSYfQ3/uxZynk2dqi/Yz9FtaXEqlWq1M+hevaIHQMVIWGmhlKaiZOYFwTeUKXD1mZamZCGg9cQW+p3M3p7QUh4bTD2U5qRKeqdhgW4ZwIpaBCaeXWhkRpIqr1dS2wJayVlJw+DYyWMfKM2Uw/bzr/DCtxWNwoRPFNnZ+NlLWj0Mh2f3qlTrNuzkqVHj1iVBKru7F+lrlzehEDot5xiFPv45jjVSGIFmeZGNLSOj9tndI1CYQ9DnkmQsfTRql9j6wxAQ5vRyXvsqJyeFJ2O8LxXu8xDspfJffLkV57mnEmTtqij/iOh8x1nXns1Az9E12mPYSPSpHlBd7xp2YevThMZTXsx51Xq2KnVjL0J4dZNI/O7RW1Ip3AI8N9Y44asJjj0egi9i5mEOfnhFR+Vij4l0vkbJ85r785YvfUCPepdKteeKrR8RBxjbuPXz3OXNdpreq+tSqBgvEqh+3j+L2zXnOJ/SJdzBu7t2Pl983/3W5rlt3L9amobE9y7El9AYoyZry56k2Z4LIfdxdr0xunZxk0X2w80JnAy1DpqKovunoWJR1onnFR1Jl13hp5nkkOO0bMXd2T+kUh8feB9xGsnVwHePD1cMruRE1hDUXNoAgj8dMagEPdRjCzBTGR/iIkQIRuFhDnDE1YAyCWOZrJ26Da4xWMQ0FX3n/ByNz+5HNm5KX3l+Q5T3F0VfO4cpNQr2K9xqP3/hShP4hMcyj0X0X1oziMtiKTDCSRTY97StX79TNw1ciZu70QEsUschFHJSyq9ZAGl3LuB333njjjeNfM6F7Dm17Os/R6Xh6/sdE3Uywj6YnpNDw2qJ08ACsIcBiG/WwM4tPtP1gXbNJnQutRyIzg1Er6MjxNjjycihQhbowDx8XY9e7wcrzDSZzzxdu6qyunC+pBe5U1x0cYi+YuLPOR41EW1BrykIMBTLN8Cg+yIwiUzjm4OxAuCF+KADLKWLFxGoaTR/OKsgIwwg5gvBQxj6zuFSW+w95vpYZdYF1qEqdBbd1+yIiNrMUqbrVwjf3WgTXpmLP9MqSKawJDvWLizFv32R17jMx+XarUROxt8ysfJrMOMaBOWndhSPL8yo+olroHFHDxznKTbbWwVzMSVde93PyNFwcQBrNzk5/wRBOq/NM2XIkCWiIx8TtIdRVe7YoU71U62uXZ04KeLJrfGbV7/cZCovoXKzBl7vaa8/pHl4cNfOcpwG1Re85MhHFxxzd7K5uCtYf9eh497wje1y4e3Vv2MZ5sT+5Jxv9X3vttScIuifpHRNjySK7ktMPIfyVeccbLVnPluubNlRG+pElHuJkJR63bx4/UJ/yBKXxlwrCk80c3AZj7sWfk335694/S4fYDMbQgvm3Ns4WL1qTDDEeA4dqw9cxCnmtDPRQMs2xVMQqGkJOb95CcRXRJy5Gzvjcayn5yWsqDqca8/Lah33lZnpMOBSTx2MKZ2b19n2ZOTsWajD0pXR/a8UjMa78sSrh90GePM7JBRw9dfE1tWKvA2Pan2s46dDrhKTIsTfU9O/iB+rT3/ShPj6nRO0Fw7VxjM7hsSNjdKsfqMe4rRtkJi47+AR9VB8vNLS91qBlfZ1J19084G/5SFKy9oLOXvPikM1+0d6AhI6W497jx2++IOVzPX8bP1D/k7quy/9Dl20fnprv77rjEXCh4e9G4sn7yQuLXnlhUnKaMxcZVZ7iLqc0TvJlWLjmpWjGqT6yGenxG1EJ4GiDhaAtUakp8eZ2WUYquyUVuWpSDvcFOTa52jPdBYoXP1ZtgSSxWbG1sldZrT7bKmhNhG9T7GMsjnugLxH1vaA3dyP0aqZpND24DVldQ+0Pj2wAbHQngo2olRjLijNq0MxoFD+xnc5FJ6TDBCvmYNNzJcWx8pqls0kow3cdHQ+spCesgZbGVCnUKVgzMhNg6w51B46oYksKzpK6X+iwmZ/ucr9J27El1+MgdJ0qny0jSIaGuL6NTYlds/WXnp/Sujc//K0CAzXFTxddDNfWuY5Pfi+QkFDuJLkTIIJ8pjCuXSeV1+1J/S75y7i6XdurOPRY6Wrd476eytS654t5K2vtdyj3eMeHohFneNqe5Ft76Sv3+PHjeO31J/1AXZqq3LGY07YXOaVDP1Dng5ci9T/CwzIWJRgeanYHN1F+PN5+Q02NSnD1AS7N6utELzNHCOw6Ytn9By/ES+/h32qT0GdQHBMpFm5aKOYY+qJen+tUNpstn8T0qi8RhSJMR3FycexEtFS6HOFR3SujGKAMju74wzpPpjGeGBUeA+8Ghw4OfOnhyOPJ7bZzwrofuiAJhLXu82Am8heliS1kD4C4lWs8edwdk6Y23TJw9MPAGGk8Bt8xeOfgmwOTC/3bi6+Pm5vtR7aThADtNEqwGdoRYw7morLb11/Vy3Ab3LrJ2h3xqO/fXTucjr5k3ypzXuKGH6hb62TMUXltNuPdqUBzZ6I3CFXcjnzzzccPBZ/ruT2d5+Sc+gcl3T4dZv5gzQPxje6HQYAp9lcGeU3fe8cqrQBwGJrwYo4fPHhh+stFe5L6GiLHHnLqlTLOlArpgA9zsDBVXStceKQ0ZDkWZrKaG67jJOGQOmXgaYlnGcEb3aXVa5y07M2tCo/htQWOVDw7zRxRQe5FoVCJ1NyY6FE6r95YSJLOcrXDevEHeb40dWWGFxUvqXAw8JC6igGGC6u9ZYRxMJTmG4CURJNXJD5WFB77dZnYF+8z91RdoQjvd7oeNw6uU0u0DmwZYF3O5XmiAAAQAElEQVStg7WgXYGATqnHCFs9QaKDps4BglF5H5FQVozAnHvsM08+c3WdR0a5cTrr3neKVC2NZseZDsTHOhVgo6O1Ak+c3oui1W6BqlHOjBbuQZHbuo4P2PhrsB+Iet1JXyWuC6+9N2fuOIuvb/Wufne54peMG3kEJ7Tvc/ShHtull/GeA9/NH/3Il+3cjitb63Emeta1H1zFKDPJG7G8Jdv3vNW/dn705qOqO9o+/TWjQW9blXfWzJu4ufdA/1x32fQyVmm/Q/qcRKjxkiyg8+iHj0dvyE9OsnjS4HyXueYu6m7u348XXn6FXVUxyg9t40jAZ1Ig36Xc8iylWDStRxczExrkUp6vnnKnuXNo6DFUC055xBUfzz0hNyPGoIaWxoKneSXn+9F68l3AuTrufHs0YL5qoAGLm07oPJHoSuxW5lLcMSowHrFwQ/UIW2yjk+07pbqpPTKNyKHrGFzcsZKriOyLr7w7+H/SBNuOFA/M1LFQO6PjBwMRG6+I490+5h9ib/W9aRI4bEm1kaZeMNh2xiz+yJCnmWpu7vNzrwnSx9mackGljlWFR3Ag6Dp/Pnr06Ln/q/Oevx+o+TPU3E5uZBsxD2s9SiU0jydFoKflDyZiYgw8TelQjyUJxhBTXZwuKtLBILLxkY2AHFpHnIbDFB+RmeFhDjRifUkYijFrBDSVFMnsQH628KkUkg2EvIR+sZYgwnx4mD0W3ymHytrPxU6cBV4yMhPm+IZToTiArt7nyOBaRMb85K0jVrlF0QO1BaoqrvOpEOtY4ZoZ1SuLcTBxMREzzAbBUJTysyVQUWSCMCVwkNO4nQUz6rqyQkV1faqZzBklisqslykr3lcXnXlHp2eonWePdFcXuQuI46ejVDaFMDk9txQDumuuLDpxLHCxKuirFnF9HHryevo4W3UxrGXdRKl0Hc57qfS+Ni2Z6NIL1CsCUCI54RQqhA1TcFg8bUiQystpnfMUTK7d9Rz7+v60TJ4fIjJpruA0R0BTs9NwRzwMLzUmvVQ+gv4juhZ947gY5C6oGY7pcWAMXHatX3N1jeix0vNw2CuTszVXOJN3F65iENry9MCI2i7j4tWmgFbOwG+pBSOOtmccGt2KDfcGSnFmu9OiZnkv4qQVFzJ6BEPYrpvPeH1QiCs39K/Hx+3jiFO/uDuQo8GTbQ9HfLKhdjdx7wE/jJDg/o4Ito0eBOLOpE4IJ810IkrRsVJUwnN/wKS0gzIwIT2scN8PBKHhr1cEqOUt86JkT2LlagORxHKOG3fvI0Zh0/0Yva9OYk61+iqhqPX0J4PHwFhKQ29w2ZGlg4zeWblyrdg9mY7ntaozpWZJVwutZvT9UtCzk/jKmb66oKlEKYmx4rqprkjExut+8EeCQmeqnKrX19+4O56a2+RqE/o3Q1wnbHvwbshq62G353S0eaRhOm+2n3s5R19GpeNug5j18szWb1jvR8qev59XOeNmz+cBfeN1VzWDu+845k2fgT6E60EaT16y4CFuIdRhfMAiKMnQB8c6ccLBSBZMYL5dqRyKkKc3tB5uMDJTzk3qfIrCHABKeaU5EpFgJUJIswJpChzrygHYfUTqf/Q4i4bD4dyRTbGcU25OMzFl2n1EzOB8LbEGCoK6HCLdLwjXqV9NM/uCsk4igXaqHBhUWVDQx2Hn4mKQxKDb07n17cnLHLLIdPFHhXLsJddc1gOZp5NeuVrpr2DNdOXwusgJcvohD+Y54Weo7mQUzUmOe9jsiEy43rMw4jMaUO5W6MhW7PRcZv95fUW2Xl4FmkV7Lc7QC1lx3i0CJBgMMFnwYTDK6DrY2TzUvP+iRUGUc8zZDMSp1O8fMTLF7Efoby7NmZCeCbd7cJ007LR3eNDM4MrSuW5WktpGVzJ74DJbW5rB+Q2Lv0g7cyylOeJGvW/lfQ98+Iq7Z/Fd8zTf/VpDH6xjPPGuO3AmOa4bj7ZypnkgUBe25zgnf5xnqKx4+ijYashtoR9vxaWjx61+S22uKENvv8e0dmYBR3eWrtGB8uae7y6apt1XObi2sZ5tMUvrsPcTO+Zv0s0/YUnp9lSX79zCGXlzE/ce6Dfp5lSb/XVBhMIjciCyZvrMIzJVUJQvLRSOUcR0CkTOtbgh2RCDRWSSL8xXMzERARca8pUSXkCYqdzSkcPgjlO7tU9GjhpyhTPRFq5MrG6xBnl0WJNwEbx7MYfeYiH4DP8vZ+i9hU+zdJzkoIfqiMof/eqOxMxyZN7ZYkccgw2PqBD5w6g5+qIgJ++m8p6oAOQy7j98ITK33glPHtv4y+v0+4FGBt7rVDb8LquXcGCuz6itxKvMlPyIDGYwBotMlDkKhPPm3iTlTlPJU7wFpPpc3bfTOvMYtzf62vB8/rza55R//g54e5vhB8Pd5c5iOikzezEgiADyVYMaB6GhGsdAYbkghy40qFFMCMxMRXyk9AK3XLIQPxDpbcpMmBgcS5BQahVRIGK67buE9BnJqoWyUJGgJSOEFDuQpqY4AW8pjyS8ZGTy8dOOI7QnMwXaIpxVDuZcr5rooaw0VBfjQLVE0jmUhlBWqNZhVa13zrw2VGfhtDbVgcnJ5IcsWMTjrBEgVA3ZMhHWEQlLoqlAWCsTVFxH2nfVwMk20d4+va/0fiAxo/DonqVJcc0Iuv/B8V7okZglq47lenVpzv4p1oR8iCOeFaaJDaIG92zGduTDdYVijhQHTJZlCZsK14XTRM9XVPSh8cQYWryNAL2863UW3yu4CLE6uHqRc6BFWGtEZXVP0IrBRQ23MAU5plI51Wr19GdrCEqnVVN7a70zVx7xRZZ++7Xtacu9TBa8mk0Od/B8o6alLnp77bl+dGKRCvI+KNo0Iuck10fqXuE7cPQhXzl1mYC60oUHNFbauXFltOpe6RuPwJx7/ugZ3jc8hvXHGSDpjR8u73vTnszei3jPZXQ9Gaz6gK6ZN3ECHde7fkNtdltS2CJ5T9XC6W2rULGBSaGOBUOcfkMNo6v1v4BiL2iyNvXWDM6Prh9kpmoloE5OtLL9G2qI3UpaDM1ChOS4IrUS95mXF6+Z/oH6oeSqI57IEYueV5XrWStPuc/lD5eeCxwkZ/b+EZkuDNbwcIXQEAdbvYYYOpQXr0kraN+rSoTbzUR3oq5ManRYdIMhNJRgwmHgsnME11rwngVj5NtKM3RfQrvEPsy1TnWaRCXpQN4EV9IYAjwN597cpxRCq06aKENMBqPWUBw9lmYCnwldSpVSycwJ7lN0SIGxK55bfv/BC4Ikp51q5x7BII/f7Ql50fw3Af386lWqeqXUQBggpyB4/oPYAcu0ydnl9htq0iYF3KMDxVwUDvO1WEB0YUP73ug1HM/fz6sXJ33+Dth/5IODDi08Qbma3HCROAi8Qt1tvQ8CxOGFbNkWShGZGVkZeT4cKlUM4mVSughxPO+KVaFia1SliKwQUiIyoqTRKn4CApnehBCpL8axBn2pDMBi1U+lixJeKeE6n6uiPmiQ1NT+lRmRqeyIcCwfjPZgZTKV9UsMISznHx7kmT4zgJsgj2Jv0dhevfpDJii1WXnm0G7yHF7Ok2Y7WLFJLZx/yOvatDo9Nyg2quc823HWOIaEnIU7k+kOzhErpW+qcCDR060HNOMxd5GiDmJwLEOQLnUMo6rgrArJSzKnCAsPNlEn6QESGLKaOZlyB9/Xeuldxb4CXKNcTXOp86dbuS6Vmi2tnVhszfVeVIjcR1dY7cwoUltqFZqH6ecsjtCmfpoSh86gZxuGWue0djinZZI4OPkhuza353rq+CS9L8KbzW47npRdBq25pqGDgyOKC43MHYtY8+B9n81zmDTijCqdGJdBPJBEYbOQAHHUtEFjpMq7UGHKIuDYt/rFHLumcXn0ERl87muPWCNTz+ncSLmuS+Ge17jOoas8jFrirljqDEXf6odVfw6zYq/G6kMDY9gG05M7nVe8pq9LOX5YJUw9zwDUokb6BFCHJrWHGGqGYu4leFJ2mSqWfnBOM3MRN5Gc+qAT0hca1sNUHuxtvYPowRlv7us31DOnkymVMRQnNTpfigHu90i7wc6johiRefn8MlIqtSrvVQSfiYEnm8dx4dSDjE17zw0Upi1XD2XQ0ytJaXEsbw1eGvJKnyc5xFwtGCsFDFUVsaIj39YcPEaMKe/z6h4QTkudpVRaU6ScVk0COeVZ2fPYuxB8dZvadtOTp66somNFJPOZ1qaVFl3gckWHTYHc/RdejEyBlrrfDHbe95nambObdbg9pXiMx8ex956tkwaad2dv5W1EkAtpBP3+JL+hnnERZDAazgSwi0i5CUA2JUI1FY8xUr+h5lffxT2n6/P3AzW/oeZJjdub8EuiO48f8vBg30zFQ3da0yGLKJxt4U3gWhLFgdjDEYHzvFsE6uKEFs2QJYvonqhmSeD90UvVk5giuEzIsCY0FGlFtwnNhDV6eQpMYcURJOkXHjMpTHtuTZjiYz/CXIgoINWQaYrSavnol1hcZZMK0pGZ8rDqh1MEIxdKxsLuZCpqHBldoSjFfnaCqvK1AF03G4uH2nOqglKG/aXzeUzpe8m8C3r+1JBKKStbq1IG8FOtHYdUMKSGlu4tuM95X3JyVjoAFZmZ6lU4hCcqR6wDpCNq2mDmnjNXtwYeoj1Yd6+SFXilT2kyy4cdvATifD+KjCCWhUbfg8wMnSC0hHaQy9ASa7Cnr3+c6SlQue9/AOBUrhsbgQ+NEdEp+gejc+4b0aHziFXTLNvHGlIyZYtqcBLSYBNt0HtQg569wBglmydNWKa7pTxyrLjzyn0+aiTer0phZh8io35gpV53XjkQRg982ZHovntdRMY+StPcURvS1dadK99c7Xk+BzWxjepNz6rdUn721WNndZerSPkzn9k92qM9NLNMBPtF3Oi3tAquzCyuZIVPqxJrLyVWY+p4nspD62UFmbUmIzOV0dRnVmuk/xdrVXVkZjB87cKZFetqoCM6DAYBuzTGT2vaBSuo5O1t3D56FKHeHI0uwQBABECEcKawy7NYn92EfobR89V1ZuKl1ySDRJSiqoELVcNlcCW6UoDwMQcKhSToJ9P+muKGimRCmTNfYfC9Rd1WPsSnOuEDH/tIBTJpBFTjVSpxBb0OMQD3LaBVmou9aWCtDpmzpvYd0m8zwXU9WglkaEiI4YbNerVSTpwapTl0ojQPpMA5eciUl571MPUgN4nqOwO7TkrXveBF3z5+pM+XADG2Qa4ZqjwbY8XohZgApyKn5AllmSbmSYU7Jai0Z1G1mubgAmbkZ3Fw5ME/bDoROg5JeU9h6sCCSoLkEJuYuGivpAwi7mXeTvjcupvn7mT8hpoXOW+Om+eHkHXUdYOvxSsZ6yValAB91NsfSIWhFykj/JJmqh95vRmZjWMOxBjPm2ph9ZGq8sKwGfUhoFxtNIePMVAdZAzhob3Qk1LXsMZLRGZClSmTqViePZTVFFK9QEyRa+ipixEnvXpJJTyn/WsqmgAAEABJREFUqInsCOfPN25B7IT2MTH74+b2lWaFxLfdidWhObybs+hQbtaFcKF7JD7C1xA9pPP16JCZ0pVEjUM6mfryRVuZiNCqvGZYoFWMr4QYLEr7sIqRkGdARGsxmiIrgJ4mTvtQLzc5SY2Us79YWqhzW6FFUyK6yCmf2TiioVCsIQ04c+oIzKX0dJNp+iT2aciSKewrV0I1RJRn6t1UDI6YLJJgCOBkwyktAppiamaqvqCrpXBUvlZ3kY4EOFM8QOcR0vG0OkYxTXG6o2KdjxKhOZUUEq31cuZG7HijDWfu3Di8JY1nOk4jAzlpHbo+Usr7fZRnZqLRJ8xHBMOWKaWazsHp3lk33Dcig5HZfigsLBCTFswNoxE1Z2YKNUf/xqJPc+eH+lVd6v1EVtcIogc+pAmNtD/yojQz4VNId8bJwqLN1XL0IrZM7wAYa217uIiMzIx7/HYrMp447qSGDoL6TgKyjAPwHxESaQ9fuuR5uU9KoHZaq6eFIRWJMJcJlmX/skxYqe3yiGSTFzrNRbPRCizRb+Di8ZtvGPfz8aaSDvblOsh2mbxmbe2z6r6vfGWKaUzybHpLTeCzr1T7CTKdM/Dew19DM6VMUlqEQX3OQ6vckDk/wjwn9TnjYigvxlI0wjWLb8y1FKO+IguHzgQaUfdsREQWVw2rY4bHdMa1SL+RgzOrgr1crjS6wkOdiYYWFeGMhFUjuOZM6bbQqehhcoR7Tf2R7R54lSlfiNoRoeDxm28GGS3nqXT43NAS4nZbOZELbzr+iIYOtZgJcLwXQX8FmVrUomJh8TxOueB8+qLn443HnDPuDoR7DxdJZo6kDCwntqY3mHvl7/xAXTflba+6o4MnL+9a3VDNepAiRvPy8KL8JBc2cbFk1LMaIRRaVDJkcYwU1LZiIxDHPkgqFp+RwbQuNPTQUwQvX31AMhQy5bO8xamYOSITPKJGRgLUh5fS37hNmNSCLqXBapfMNN+3AkVIUVOR0prBBdrrusD0poMSEe4RERZoUVl4CCuHLjmTOJfjZeEcIEJKLay68j6MwkwtoWHHQvOUHo+lkni5qWU/zijGMxONTH29v7waOBfkVG5eLwZeysopjkj9L+ZIeYmpESKh04KmKa+cVlVKN9kooTghksQRXodXTjuCVYt0EqkPjAIr+lzmEDlf0RCG8jOnoIJwYRxdBSNaG+Ip93NJ0QkTgdNS9zBqrBoKIjIRFVYXiIARiPOQRv1zZsdIp2s11CKNpkBMWXiIGyJU7tDL8G4NI3SO6qWnAMCkgfdtGASqkS40phPaJjUrLL3Dq2Jn7i6bdoNTN+o4vvZhLvO06eTs9AhLU1GoNmWhcfBDvcYM20ugmbKZAB1QUU804DI+xxHNjcgszOe1crp/3qT4OI1Lbjg7WxirWn6or5ymW8W5LnOPdxyxp3YcGtVLIDI6B5eZ9RvqjPMY5/AcSaxZ590y6nVE+lTwr7VFWOpFweVkn35xrfFytJ4hh87s30VRpEan/RT3nOkOl7+iH/rN3mP9QM02g3elxSJ8LNWM1a9ArQgzUk6fKK3DeBhp0UwzApq6G165MHh04XwhYIayDqtjaG9zLP6QSjC9ZYTKaUZph9wIdZGZnR4Mr9AT3NzEvlgnt0Ua3RNOg9FXR6o8qdDiqPxwkn5jZZx2VBp6hOKOiF0mDj4YStZ+CioJkGmucw4FF1N1xYzqpgeX2eTQVhOb44mIs1JVgjOrgFnRY/9VjcRtxbtsnWXmLuNJ6580Gi2f9+afeda+kENn5dES5tAeNXVmsnKKjdoTWCwgjv/jI6kUMJXQBPmcBlqk03oxJzldJQlG5E3e5r17+tc3xT6va39VeP7Ox330ExDIofNhcjzpdkp1aOmAUDLlwZQIitGsIBMCHJEprBmYGwnUjGOgFTmJQnChsv6oFZuJx2IOcGklntzuZv2UOKMemdQpms5HW5qcrURoZqaFdDJ0Fk6058R2GZmyyON9t+b6kuhssVb2CY2U1dyQoQ411ZWvdZgbFay1uxXhcusKFavVZ8aHs7WOyMzgfxVzSSNCTBlfpEIjZc0LasLIzUlEHgtXx2nk5HJjx+RCHh4DxzF0NgJneBcJ/CBDNeFBboCkTbNExz1JcuYL1RVlZKYzLFREdDyEwFhoDNnl7Fz7zpe2WFascrVd5YthJT+56WB0gPqaTQCPFzld8AOffvqkgW1drQWi2gOpl/fcsYl92Yp2+q3gp/YNnRer/nyfiW3scWZptvSExZNuIwHGHz1KB9c5cMTBxzYyd76wvxFKn1lxZnk+GVWqu72ut3IlKVyaXs9c6TqH70Z6Kw29kHiCHf3u9qqSzIx79+Zvfo8bE7qkePY4+t/R0su/odYZmcSILksUj2ubiUfelqFvm+uvBpvJEcdtFlxzplf8FDBub+ORfqBGoluxTkIL2vPlA5784GuKyZAORYRAhBc954iJZi72AZfOc+hGMZnQcOsU0CwHA2qvxNTn9IMD2io3zCfBtCGP7dyOlXY93G7UKOefA+QdKm+vWPv4ijseQ4z4ISskQKAaobsTHuNuoNsVxOTw8GB8x2C4NuKor4HBgG9PDbFME5YdQ2dMWfTo6+zY9yTizde+oi+dx7+4rzQ9haYTujvv9DtLUu+y90/x6pMpwBTuYwELj3KSrjmEpA+9k7r1cfoNNWpykgQ6fFvzjvfgQsh5Yujn6WdciPv80130leGf7gHu7H57mzyD6HvqJ4Qqo3j50MCh8c1WDJZzHTXkMTC87PjAKwGPia/H5I9kvd/imNVS2hUUE3WQQFxZeEyU545LcdDkDs7IC4oGaBTbaYGW1fnFe4rQ9PV2bH9lUYs7LLUinfKiwJwXBT07Sbxj4sOOs3U9WnDdV1D4voGw8DhQ601fX+YHtpJUUoPF7AwXc6S5GciVTmDesgTahpWKB6E8bjPTK76br9ShuqMQoSlZreH9wqMZB3PJLQ/V9xb+cpdEMK8oXNcKMlhcDOU9taw6JK1tD7dbPUcz/ZnzfmJUoimgSdsZ6HGJ0FQMLaSpoOsUnY5AjK3+R9VeguSptpU9VUeS4+CnzS8J+sZ1kVB+HUsYXeZdjVJPnNQ8MXmReDvao/RJ59Gzm/fkSUe+3K/iJ/Vjx85lVM+EnNhQ97D8W1npkZnHD9TC8ZbHvLgn6XUx45ZfbumMzO59pUzpJ3U5+Jt7cXP/hSMGUYiB36GNx4/j8euvr+oRNCzzkYFwQxKwTFNBTxL6rqTrLZ61OLHrowZbFTuSTnXFh3ZJWWiI1xqKGsWdUZmqyJU90KIErrOh/oeFBj35yofvmumnc4mUa3KTLJ8C4nXVS3WA9QWKoqLzTlPxTqfAPokxOAsE2gt2avcrDcCku7bfVS7itS9+PviHLqoO6w0Oxmhdm6NtudRn5L2HEZm8IvKxxt5C2cnra8lEvrVKUGqKH6QU+wfq7V1yjkU53LK+BSYUaBa8ELpXjpub+3yILXlel5vn7mD8Geq3cyjfbJ6EHsJ8oFUOJzuedqT+h5zf5IzJg0M8b1OGhhd5TSAfacGwJK4MbRGdNKZTzEVekz1N0LC14ntWviO8XlrIpSfeeO1T55JAU2H4OgSKR6sdFWutIBwYW2sU22mU1yy9QTDGUgxCmTbUejmLrbVyBz5QZWrtfhWF9rlk6iyhMTM0wrZrUfIigpk2y0K9y8LDLYxqWfECxff6BLrT8mzUKmHNOjtAz+50QjiVeO4YonuA24ZOf/AHcn4uO7vjcT0viaZyl2cTtaZqNVcoUDUCTHInAlImjldXqCY6IdFae06ScH4OgQc7EbkJyb9lO2/2lssQsiX+rumTtZ3lybq7lc1cq7nL1SZ3+e6iN6skB3EVXYou43MR++3PjfisePvRW+9R9/aefjv98OGDt7+RPiFPK+JvMbh9xP8b3K7S/XiH70ne3Iu8/IF6b/0OMb+d/soXf0tfLXQ2rXsb3SGFtcZ2Y1EqoQniguSV1ypO74rX8mQrrOzsNndSVnPPFz5W0tjBFKpu1zLkKwuKQEOMxRw7npRPhDZVkSJbgycWdZob7zQxhsgEQDehr5hQeX5eWHsp1m5kJJQjxlSveXBKrUkes2CxBtDubWBqtTeYNfuHrlRaVaN5uaffjbH9htrnl9xz9vOeEG4AUJvOVXi53nv4roi8+6Pg3n4/prvRXgC3ciP9m/n6Ix9xZaC+QveZ81oOrhKZuV08/PNnd+/ic3FGbuB+84nnwTYYvJjEepDAfi7hQUJ2PG2lR+ihyCKUidBKTHncGcNMSqM30jOMYw0rkhB0/YcTfnhNa1ikW+ehpWKVkyEqE6GZWWxxwzvzgjfdWV2UcsqTEKlZP1y7h6qHDNIqfUHR/pkmpk4ChVpDkmBIgnOeq3LgpIQK1EXrPqmuXLHEqMrrBEVr5X505uDFaFM6CKGSMdmdHvLKF1MrfUDQygJlaOV0U9xHDe0RwdmTb5v6Ozx55czLE676jo/Th+8NMTltqglHBBtzcBY4DMrtAfSWAdHoxgM3g51VcpqSsKr70cT6475U3qSXip03rLuW8+yW9NI9s4krfs+pn+YSzderOp90UyXBRKsGcEjrbHDVROhOwR1Cot/uPHrqiLNZcxkHN1Pv2HXPaw3yGnni9nPUo6p+Ox9x7pN5juPKeAuSWVX7zeCr4tj75uYmXnzxpa9Kv1MT/RAy7vxA/ez7ceqxB/qB+ub+iztz4N/GreHPT3/585+bT47zdbOxuOOTMbxnqcAgqPK1huoaxRqoCVLZkFVP2Ax9RZHBEAsqz3rdSpPSFKq1tI33XmSS5SlGHRp9zauXW0cipmT36OCU1v6F9rW06jJJxTVXPFwncjKH48zwGOzQAsYE59fqcH2sgWoFlmpZP1yQVbwExAp48eXuTPOtL/+Vz+sftm63nylnC9fyw0EBr3FxtnjKuHn4SqR+oF5HbW1t68jHMeJ+HxsjqZw4BfQYb35FSsVanzr3M1P4JLF0qR+mHzx48IT/2vFJhf/t88/fD9S3t3osuhF5sz2RhqSEE49GFsKaPOaAVzo6dtqBUBYtdEyJNfn4RGcV+4eOOIY/19kxAmE5rfrBhnUa++vDlvTK4jInEB+nl2agmiKfvvBaxySP+vXFYVHSNJ51nNVbKjWp2kdxCmWmaHUiBorjIhKvDHPHxGUqCNXJznl4FNPbpYg8dRSxZgphcvMaIzKLycjYR0czvadcm1lPzwnvbeR/UjaCcxMvorgGlXKj+nmohxjl9im9ZqzzZFgWGWEbXu/WjUWh1O2Szsg+2ZO9lcjU2SUPjVRWrtacLaxTIDZlsJSrKjIT+TK30QLNFWaSR1kStxLMFK8pGEdWUQsEAw1+s9NnQvuQYh98qJ+moZeVd+TF1NYXvTkvltTieNCyYq1DdiKI7xJmry40wO4kD7Iun1Ndiq5xehJVcCne4u7dfktdnP2ZrfbSDVNXt/T6GTfpBbx2pqIw0GgAABAASURBVAuJ3s9L5oiftN9l3z3e8dGpUPXLzHj55ZeLetrardo/TTtzj994daLNdT0e21JPg3nzIG4ePOGcdSl6QbYOb7G3f6D+rc+qUJ9M1RytQJjI07tDHJMpHBoo5U5nyKmCT5ZlVeeVF8o6R/MNKIy8UFfz6T+wTiwJMSqZZh8Alu8xHUt4TL6grYieKwi9DgrcaPodT8qnbF6cY3YsLiNFgjFB5/GhDBzWJytMxPVUVGt47NiElqO/ERJMGfrUN6Im8LpG3eeh3S3xeYZgG9CdALJjfukz/zhuHz8+CGQd9X2kDVw2IJBdhGLmHHEzf0O9t3Oya+Q1dTle5aXUtGYtIpRm28evf2Gxdf0dStMQv848C82xXFrGzc3N4xdeeOGL8ZyP5+8H6vVHPubdrk/VcRuhdf/1VCfnQFgPCyjnd7RfWL28Ss6ppGN5GPWmBCN0T6UytRShrwMjjnCIVU4zZFlLcVolZtX26IB4DCzLaVIE16FQHy+tPfUx9vmIJdasngI6hCYJG13HTkQEiUxpDWqZUdQ+qmLKyJYpUE3li+kPgWgR1UEq4z06aort+yeh9xvcH9uAkslb6sVyp2txjURPnMd+IzLVQ5MmGVk1cOriwDgic+aaj9T/wmPvF2JHMFhTYPfsUqaEJ1kD1ZWv1Y+PcoXWrP1FMPUVpyg9a52p8bm7GlAsR0nliiiKldOPyCzsVb2HCjJSKyiMQsMy7SdYcx20dEtoDRw9SsqaucfkQ6/J5Nwr5lDO9NhaNh6lma6CXosc1BbsxFv3T6qjJ3an01Xyjuoakfms2soPX9DRYWxnbPy0Vq2pd+DoA3paHfm2o0czdbaOrvu3ormsPNeM07Xrfd+u/bKy45dfecIPqi3A9zb4veeO0W12+8aXZrSJuh4/s3fcJu9c3tyPmxfe3eF1v/fc8XX1Yr/46X9sXM/2WiEHGvpskcP6zSjs4uE19AGNfTQdqqaq4qpLuNo0QtixvxaExqHkq44IzZQVL6Cp56s1VGtzr9IMuIJRg6DQ8YoMEYlSntPZ6dtfRpHyBqUzCSUuZbENFFs4YU6/OzgMDo8J+1CprtVpCInVodIuOl73JzTIZfiyFdVMOUwu8GWZ6QgWW/0JsGTBuKcdjPitT/0q5GHj/8/evwf9ml13ndha53S3Lq37BUu25LuM7JHwRbYM2MoMTCAZYADzx6QqVWZCqlIktjEDmSQFEgRXAplKikyKFEMNRTHBmfJwN+YmJA1gW8IYsPEVW5ZtWZYsWbZl6973Ps98Pmvt/Tz7+b3vOd0tyzOnKXbvtdd3fdd3rb2fy+933j59uvuA+7Oe8plSw68Lpw3NyZfP8HeoI29wr+M0pmSvzW4+3K7dptB9YB9/8KOszMkDT7dq5weYDQ3dQrNmGnxm+gP18pP6TN5d/u77gdr7ww08HoDBuMP7kxuccb38FIlxt5/UONOXFIDQkuQlyP2NgbyYmbkwK5beRmV/zWTOfPtNya6ogMsiZ0LH2XGVSHUcKNPzFdVL6ihgRmmiRi61EpUey6ZOkt02+gl120YzpmldCGKOZgJuiznkZuS5xHJ8tyBJtFF28MHwbpibFVGaYAxWuRyHOn7nE9LzceYwF4yNTtLFBWxGDzqTC5gYA9lAama+z9kJeRE9ddSyfaFqBWqFq5r2ga62RyQTY6R84bnzBpPBEo7uQEzx1gRIgHGdR564JtoSVsByCojPc6MHFeMCC42txdZyD8aO7hVmqQmG2c248oeeFNNY28DLnKF+3jhlSmYsrr4FjmXPz4JOVVQL8TjbDGGYbMYEPLl5Lj5qnkqPo+rKLzBL6knD/dJHxRqveKSvuKnxeV9JftqIJ7pBT5S//iDz7DN7EU/65O+///5T/ITB+sxXfFG4/yLv+7kt1zNrpr+oU36F4kLuedYLz/TS8px4atFHf8EfmtZm28URPKh29M0LxRHmIQKdoxiybXyHBAPMekwrsPHZlM9R1djVmgRsS2armIWZg88YINYBS6i+UQzRHhUwHwy9hJ7QybNcIpnRoeBtllmh12LUNI4cfrDuGA559hO2dabVfss2GmVIjLXWHTdajnTNHPIk0tbcRm6D1yI++sH3gZepfIbLMypqxmq6vOj9S01ehmu659kvjsyMNF5tIZDtGa90CaIK675QwHzsoY9EDXD9EmNwieWqsEAvakTreY1pkpmP33ffff/ud6jrfjzVpZ7eeldXfNmMHDNyPg3z4HrA4JWnL5lI/vLlrh85fPGsR1pzxTuRyveoQC3w+Cphv/7hMKs77wA+O4tARABnwM7o+2gzQxYIjQY8p+eD2V/iLgqo8FDqAR1SHyBd65OI/ZjBOEqTaE4weVbbFZlU7UExAYOINWoMhRRxO9ckil0laiZOY55DMnMqMhqm9LCEwyKJNfcAMjNnrI9SrGeudAS8NWi4UZl4mGDwBGpliUx50bSMNU8QLckS2FHQXqXI3Bau5nJH0SiHNyrM4ksSyyjKJSJTr8UY4m3gIB89pEUj1aHrFslfptLFvRoU699IRqFgmNjwt5mmkOj2kttID5oCgqrB1zwF82kNsuUli7p28qbgmc1/KivPPZ5Eg7Hl2MGNI85cPMHomicQ7b+eXdVdX9/fKfGEZ/Ey42JMbr2OyZ2lxw26U/6cu/68575PPXr+85//1IueRMVjD/pHKaaQ6708/mU8patfNP4QsqaClqf4dsHS44qE3C+9+yegbeY3OMSpsTxpaRyfED/VhdZlprtDR67z+cnH3pfvL14Q8wdn5yUa28bF2KrHTOq3Lix+iuEm3PmVE4/aXTe5lZ+cooXn7EZjY5IdRe1lTTAmB6w54+ln9RGXrBa5pQ/h/EyaNpO1V4w1LkYu8cTTm7KDfpq5yYkP++X3/vQUDW9uwCtvwuxhftEt0Ixl9z7nMwpeXsAupVX9GNIqZHummIp4DgZI4/GHPizsm1rJDikcYLg1J2Wx/pKn940bNx67efPm/4S/Q+3Bntju3t+hPv0Z6nEhdaO56+XlAMx6UH5biItWMwOJfra+PGUsm0U8KLP9BQPyreGHbtIE53rldtnZDUkLO0WvzJklOaGyFZd6i8xJbiqGZeRAu/M8BFkZtRgTqubpB6Od31An+Q3T47w23DhyzFAKMU4truaK+cItLlsWR25ewsyU7Npl1ug1RXimqO0UNFXXvvLZ/Gmdef2RN/KLT1/yeVjOX6qKR7Ycb8HwSKrkvFRVUccd8Y0I7suRi31Usz06ADyzYzrtmP3duK65s4YD4RRe7mMsT62Qk/SJkNc0VwC6BBU0O2MiZlhbPsbgbAMFZ/Je7hV+1hatuSn1zKbLQ1YNxCKH7Vk7kGBCLCt6iJ4rbub2a7c45+s5n6nrotM1cC+OmHt70dcjHfmr3S5zRzwbTd+1na871cS+bpF5Ha9gc9ntqmyjdk/vP8hPnXt6HYui4MzzwlQ8Nfr+rpHeWI5zmdNmzeGR1bx6D4tm8Ry4fb7oRS+i3P47dQZ7agdH/hpqJh974FcmjPru4/jr3pxwzxfoCypYizE1hVnumT+EgDkwk82ZMyx/3bL0uJIm97Ff/ED959HMEeoO8wxGfh7DE2ekMXh1fq7mUda8z7Z5FRzZotlTPPuI4d1BqBHq9vfIoLuASPa9ZDfmjkmFJzQfDjr2AQyGVQEYz9qnEits/TYfGOfbpPFRHGqJ4sTVoBf4zb07Yt0wNMU1LqKWrVlqVMQGiVVYAVdKPC8+kxiJM0tk0mgxqTpjARLTs4MQxnmUN9mx16/JaREPf/IT/A41//SiQ0sxAiaAqR5XDfCGO1aEMcmcJzp/oO5nRmpqqGVCMNGwzssXNlZLTtdE1H3c/2kQuXDsjUrJDZDERjhrqxi6brleK80WN/iB+pu+6Zu+XeputrvvB+r5LyVut/ps9VLOW+gTwuomrxyYl5y1Z+Vr4eG1T57WpiZbovM5+9HINILHySEl6LqoAOzEwqGvGgqMMVG/lJWE6blVvRjFxnHqbQFLla2YL5BziMITlhsLAiYBkxw9AT0Hv617kqFrNLWFw5VK4WIUM81FiQmiRyMzWkdmjPReVfu5HppmZqzXrOAE/MJgvs5XexppR+c48dYd1rmjXywjqZvWFXM9fKAJR/ZSj1RuxOspGo+1nUWq8QsxmMA3W83iGMTM/hLZovc0m+FfwRpz5AT6GWwGi3EfqTmyEy0S4UovLTZqnUp2X0GMcDyd46BRcOlXcXBf68NDR3MYE5YJYEb9YB6M8dwjYJkREdMqHA0zK+pU9W54dd2a2vt2ePt16BdB5rJX8UfcqaPGOPPIl9xraRCZPBPk/X0QFUeNBAvSpV8BUGbrgU84Z8+I7hGMq7eGzcmvPFuoZE9zWkRzMcbRr4k+09RM7/5rX5766MN7slnTve1x6HJoZM+WmUXYV/DiF784rhePviUXFwj3Z+k5qY5O6+MP+l9IWP6FLrJj6/GN3MXzHOsZipti6pz+EBLRNeXNL2HU8JxaBSwrNryIoR596MH48Afey3OazSBronWPwsHOiQVj4/yJZ473f+M5yGgxVMHYlRu9iHlatbZOrpH3NDOpTPLyEYTs0968toX5CJ35YHivMuU3JW2EzLqmSqGbE1UEpHV1LM4ey8hM0qWCnTjD7xKbZzbeqBPGHAR9fVx1laOrHAFaa9tQjThzaPTcS/8G0r7qxByk7kHFoM1W9NRHjFq4cBjSI4o3CIZ+i+pF5DVnwjEJaxrWcegfcSQ+9LM/GY8/+uhB9aZHXPqIsEEwNmxiYAS9mOXNzfq4Efc856Vmu4MacnUGcTgoYNoOVzqxGa0uszpwZ7Zb/A71+CMfKm1UYirFcl0QowTvRlr02CE1pc36gTqeBqN/aL2bDlr/UiJ3NG/cqmMB68Zzbyt28QEZ182GEON8VrqTXm2RiHhRCo7FF7ue8Yh1mW4oWg3OiRWrn71oK6fLNKEZyQZHOTCBM247OIzV5/y21GznFBece3bmtp3h9S59ZuI3jAlkNmAtzUgZdm4h2EM+6Npsr9a1NhgHkm+DrrnRgRrmyluRXK+SpHflStOM68nG/U5IvgKpGOKFrx7s1r6ELOqs2o4a2J5bu7WmGPkNvYHnj4GDAV/3E8jcsFiy7t3cdmJriziyUT08F+Se3AwWM9bU6U2J9cZahPcjxmjcfJwy7h2MLWrrsWfroUcsattwWkaCnEYlA/RdkdVakanX5FaDoyboBIrAVxiM8Q5E+ckOr6ue6KhxDbkC69JdY2riicbUH7rxGu3Evi09L3MtmgeZXvaMM92nue7ReD6JSlNmzu8i4JVprvVdO2vOXOeas0Xv29qZk4/INHf47h+M1h0xFDd7xu2z6jPTJD8g6cTb4KM8aziGbOhkrlr3jVEX8dznPjfuueee6LEtzn06jLgGD2ncZmy3HonHH+4/gpm7tvv02mRmR1z63ilzcq0xcfMZz4lr/8UILh3VAAAQAElEQVTEQ4LMOg1Yc8UQsy9wzvqB+v3vidP7UD2tHZ+6+qxYYSKjP8ONvdnd1lhNW+oGlZlVs7H2D6YByqj3Z8MRuZbtexlVUlBmRYFlyZRVh2fO/vbuaxq5UaOkcxnm3U7FSOOMEu+cWG+sibNqjY7nJl/MkSNEGX2mZFuMgjpyNI4a1hpHeCbWiDDeWL3bGQ7rMjOYhBuWEczYh4G8NrFJMFQmnv1logoh4xg+7a34iF989zvj1q3lbwir9tDG0MU+7D0Cb+qAtZ2pUX/zWS+IG/c+K4JYOmpkJF7DcZ8iSIdDThPHANVevEU89sAvR/1PlMAxBeFQMP3ApZHTlmCH6vi0ciP4Xpj/VrHiu9buvh+ob93KfuHHPfMbt25wLZB6LAf0DSkMJ4YuN98A6+HMZpaQqN6RscCZLJZlx2e+28AhqVm9CrE0799xEjCJ7VNFYJiaFYt4Q8wLtYkXqbQ2U3VNvKBUjnPj9qRKite4MJwpbcR9BLo0IIOGCaBhrYevTY9kun/1WSSlGXXlklVTqAVVxExRrIPPSofo/FSWBgzZK2D2r/s92YRVTKxD1pdjoEEwybL2PPLBeYILMNvaNUeCpLNzZ3Q1ktG4ozrsqJvvg97L696e3b015Ljen+xyjdAk1eJq2rfZCr2KNWySVR02ciA4JnF3a2buGfTpszcfjkoaa5yLWm44SpJSWHYE4VSgxxI9bq7WGfb1g4YUWacAzOh2nJD8dikORomGR7P3h3rCWXpVOzDALmO6XqWiHkt4tqvJ46y0Q+Pa1gc2v1E2e3RuriQmvNZ3j6i+B7bfmYsxpsZw4vZdI681JzqsuT5ns5kZzAqmr+C0eA15Ym4fqO3sPM9l33vvvTee97zntihG3+EGeb17As32+GPx2Cc/1LVq96PsoHJ+Vgvs300V9YsxD0tJ3nxG3HP/S0YSt18QuN9swVO2W5zzg+/6N9R5SBzTjwNbcobsO5KQtUcBUHsEEeOMW8hpweDdZS1KX5YdblVFD4B8urQVw30oD7WkiJ7stEpTr9fEq8m5i/7gZY5INPN6bXIqRzycmTYJraO+2oGLrgXCHri6K3LGek2emGl9M72audaGNvZ+wbBGE5ZAgDmNO9dPK0+V7/83P8DWatROywbSPKcO5io58erP/H3Pe0Vk3lwE5EfbJo2bmK84TKcuV2SPfuwDfU4w4EJxUVmaITml1oC3PyNf8crP/uBQ3tXuxl13uvodak/FD9Y6vyASoPeJ6glrykctEfJaMMqPhzLTIRgc2ChKp37yYoxZX6wlInAW9keP1lZeflilo9fKCbWRP1yTc+vmu6cvoJfY3MXaZewAYPINGNVDPKWF/TjSr/BM4InrXMCIjMwM9ytDrufVhWOawkUIKhnzXFUWjKYBc6qdePrrOHca+b0HuvULgTTMWBvNA8yS/rNr5rSI/VxxjM50PPNbeH/gJMZFCWFOc71X2yljcDDrHma05jLWvmkC02dkodoDyCQOWPsabeBg6I2BPvDBegdnrTh23miLGrOsApa6v02qyGxsRVa9LDpnuiym9sSNYNy/qProQZvO9rqmTpeAeihATgpxp60I9i06jYJp4f6yEj/RVF+aHVQUy+HYKhzTiy8tc9Z7mMY7dSGevF47p7s2xv6dn5y9Yx+d28MCV7lZW+lrl6s1Lbsd39k7r13r3uczX1ap8zluyzOTu9QZ+wP1C1/4IuGn1fwd6sc++YvX9PT80ONAmSP22ayXNfkNEsmNe58Z9z7nZRSOOfMVIij/qS3v/cHv5evOX2tGfW8Zx280QUSPAxn3vnKN5Iz0wRVNdnL4SZFVEQ5oXVtWRrztyMhvjvax81v0SJxYA9acnMHCez+lhqnSDLP6phCzRgOeppwa/UxMLC9nrIknJ5bTxBo5wzoTWKq+tCSJmUUV1+jqqhZ214L3aU6TWAVyayyWU8d95jw/9yPfR3BwBMwRn+UUkJLDXZkX/H0veGXEjfED9WjXNfw6aVyfWQCzXnF8569ZyT36cX6g3u9PxvHORtTjjGWg3yOke9lJ2ImXv/xl13149/K7Bdx9P1B7Z+pGj/+xCy/TfqO9t3se4MM2D6w5sfVakWvReElo6A8kGpAXcPJVALVF5qwjvUXMKAfKzDgGAoOdmmB6e6CpGrw9cLV/1R06U1J8o5bLnRg9igXnAMPVpdOTDAxJ8N4fJuhT25OKfYygXC1kKETruveCzZz54YdrHQLumlM06/qXhCHsBOtGd5zi2ZPDN7uRUK8HMu1RkTSV9XMhfFStmWmSmnGJ3UHiZGa0IquHp23GyuIjw1THWyTkhvUUnd+X4qWvUVbOBoCS4HtukUkfA7wuYghjDuONQBN7VkJ0XSJnD/Pympyx3lgTqxNr5qc3513Wy2niQ2M0dzY7383gHHFljLrhZrp61AJDjglg7mCebydIRu3g6QrEMmavhXpCeG79BPJDzOt5oX0ymx/1F8UjvF3+6H3+/I6y3d2ufhecQF/D7P1kas+arp8tOyfXZ5x9z/kZ6X1fNfFV637y9913X7z4Jcvv/Ep+Oox/XP7oJ8avyW53OjIEs7cZQLd/2ZAx9oLHRSQ/hNz3fH4YiQiyx1R3RJ8S+uX3/XT4P/GYX2BjS3rNQ/tZaeyqBR8QjxcM434uBPBzvXo0lVmKVLRv2J/2E0dxxyVkyarrEpJG/npMxrkZC8q2WuPExcXI3rQbjtysI6zeaCo/eWNyNRd8RUvuxFUBC3ydafablDy4phirm4svvb6SyyJnH/2kVzxzcMIpKQ9Xfix7vvlP/sovxYff/zPcn46HCncZQzml63oNsPU9Jlznvc//7MicPwa6scWLokIWZt16PJOzHBrbe3v8nq7foT5SJ13Vz1xt5TIJfDVePNB58+bNh17y4pf2f6Bd4i62eSfvwiOub8Q8HnfcZ4ArRu+3TT3NNQGWV2QOv4XiDcQzxmUmDJZQWP9ZKTAzyeD4uQGhwDeBPtuJ3yrTVBb2xRL4dYccODSg1k0ATwlTYjGYLly4A2aSH6F7bTQ9vji3mYEFIl3kEE5IHWadFZvqsefMbuQb99ppPy5mSHI/0jqg3l5h7KGCwaNTWTlC7jgVBfDZQD1RBVBMYK+AMTdUiRHSk3XMzZZU54inh281/DaQuY1Yb5n48CRK59XR0AmlpvUENX2mBcbi+6LKTlKZKmB6Qm30bW52Spjah2yAecFmecyxFchaOynWmhJVD+5Ha8NO0WMrPNfmXDeXygmykJznm4yxWBOTqwefEhi+YiEYV230mCmrou4DxJAUR7h7hSMHzdwzsdMAZXV/wMG1IrxmztolVYVLXHDo7FUxy7U6+DGP9BZc0mCn2wr0ey/sWDTtqJ/MpZ+HmbU81QmH9Oq+JqZo1vOW7JvNnLq2ecbre7Xmyaxd3/3ndnJa16/nP87WuevO2L06P9+1CH+H+qX+QL2mW3TNejvR4Iebhf7uWd2P9XilgWCq22IAvst2bEKai616Y3TPeNHnFzot6k6EweayGPG8iQvbcItHHnwgPvDOH4rMbsad7dSycseWaEL6Dphp7YynN0nlCNvNVW9Oj244UE/vB2dueuktjFri+N3IDWaLYI0aIx9yEjMGe0768oZEy8kN2XBRA7p8ifYACjzriY5pNblJFJSbxOoruRKc9NDW/fecu2LNSVp/cDJtK4emzkkGyFqXPJYK92XmIXzf3vOvv+f8f0iE73nRv8mr6/r9uWKUz3jR53KE0We9Rs56CtHWrddr6xmJp/aRj/080ToX4dpA+uIse9U4zoxv5M1Hn/+CF4w/rzXZu9PfuCuPVU/HTzCnS+x2k4fO2zCyPCHmCK64SvGgMgtVfnMLOCbx4AmYxBGZgwsGmK8bPmhx5sMTzIrGm9oqrUUykr+Qjpnlj6oKa8kcu+CLqB0nWipooTITQHo4kBqNbdsBoGtOIjhNYvpgJIZspO1bBEt/mZjI0qOqn3NI7bP3bk2R3NcsENQ03/FGHMto9iC2AVd+cIPaynPC2mPkqGpUSe5YR9BMsbw+9v2zUHPBSI0li0+irVCwbuGQ08RakvFucJZ6D4MYnHEaCRtlareBogc3jgnmLu89CPeZoG0xIDPtkuEadmUZDpKr5xRFufiFrD+MvSq41BpXgqU7ZDZXR/MYxOLqYKyhnrPVRAvPY4IYU756bOPszW/lRnU/YBhYtIA4fqGOZZC3i67YAWYN96Fol72nwbBdN+LhvD5vZib3gJYdm+SqiQsNnznO7DlM3NZGAfnu13E/m96H1JidG8Fwcprh3NO4z7Qfg3N0f3XmIzJXfTzpMfu0714We+ZMz9x7R4iDkQGNf6KZJei+3Olq7dJ8ZsbLP/PlpTkts0By4tNztYdJrXvFcDLaIx95X2Q26XXUK0IontVcjVIsee0m6zkbZ6IY+z/jRZ8XcWP+C5SU3HbmReYynmn3yLj12KPxPv4RP3d4JK7qxxHqEjz/EO6uuVmXfGdv0dG2a7gqcLMA5haZxBtwuNqAMAIiYqwKujpqdBwj2169/LwKsVxcHexpdu9Ysty7nQtUarLDpxgz1Ixv825s1VUB+nFx3qvNcMTCLJ0oQBnHUHnEjSbX0aE1NqfBcp2sNYuptIsUzHio847Jau/+l9+lw9Cw1hzawrUsOeNqe8EVf3B589647wX8QD3OVZlaEFLfsNf+Hm9Mth8VITNGedGPfuznyu9LF+4hL+KB2aMbQa3P66KG36F+5LnPfe7lT+oU3X3z7vyBul7seYfrrh93rm72yk3sox2yooh96cbTJqqkPlNBodPLUAJSzILrojoi+Wu8AhB+EMMBnk5FErj1+YOhqG3ymSoR1/UePt3FBinHl+HMWy6lmcdL9TkUG+mpAe7tpdBG9eX81u5c7KMpV63ppEajqgnjvbEUG8HZ0uhs5po5zthx9yPPDOrjNIqESew8m9moEE1DsxwgycLw2d1wiTmnF2trzniavHboG8lNTXu3NJfp2vlk7+z0fGpEMwck71rXb4NKZWRm00tVE5PX8+ZY04mxygOHixBoUSOTd6GQC5sxOwu40Kpo28hsBV1L7+eOgHYcvZhAFA5OFc2T4vxmkZoiwhHI8ROKE21FJNRn5EBGBVkyYanjIRphc0IyY1RVw2DMrwtgT+obxJSu/aMGjU73c4vadqtkLZncvxEDi4vo3v1OR40dVxSROeu4O6M+GNCsPTO7T0dBzVl7HE2dxhVAMiPCOOOiRTg6L1otCeZBxIT9dACTB445+07fdLJfAtUnGMicmuMeHNcxucxE6bQ2qPX+NPa8nTbe4jM/8zPjylBg2jOLFVTLIokqwN9++ov9rcceKUEmeiZ3tM7Sr7e9JPXI1OCMMuUJmJmcnXPceMZz4t7nzrOqInmacMwTVQEkPQrWQlx+7MEN+anv+cexPd7/VQfZvo/eV7VYkRSh5QIEUZ7UvCZ9zIG+UsbgqxW0ewAAEABJREFUyhVBT7iiguuqfhDmCg+O6439zKpz/+ihJksBU3z0TsKMZI1aEdgzLsdW2RhrjLHpd70RVp/z7hhDDxs1fIgFWAp3ptZarCtQR4yq3yJTftgWDBcNyJW59veQnDqY07mI51Rywuo1SZNaBHc1atQ5RWjqHAPr2PsWf3PVP1B3XdEuuxaeGXSM05Ckp9y+h8Fh973oC/j7wWdwL9TG8jyJvc842EAQ3b5PXXQwaG9rb4Xc9thD8ejH55/MkEGzTsX7uUmUhCbAZXO2k9vixo0bj5K6dfOemw//0T/6R/8i+K6fd+kP1N437r73VbgbT8AHzYu2U4KpI23YaUhm45jvQ3tIpezAwwPVZInLIYfRh0kSzFq4FgKo/R0ZnF9Rch0SNWAvQY4zWEvx4UCJIfMNtUGnd71UCVxmgEbILhECro0O4KjRX8RAe+Kcyna+CCtoBK4++P4CKeCyWOuskJxR9ZSo/cd1VCzeOFr7rbhetoBj7r225o/1ClGpgz1Qpo2Mp2VkJnqvaHJiKOZxO8zNE0zfdciYI9+OuKf3z/YHbU3nuktGVqiiUYUs1oZZaY17pmrWtWc9DhkONUndcRWyhx18K3ufoCIYzcV+6IRzyk+bcedkC/lB8XNH4JG6hVnOSEkGX7QkWpKxfjmqDYdyzH8qtIRUElEbhc614bABdcI2NA1686qDWGii85z103O/W0CR/TtgJXaF80g4ooj2XmPU6DjgDy720Zt476cuYup4QpXufYIxde4X6I4aImTm+0K71rzW+mq2f1TVmtOohu98MFoPqHnwhp07c8FZmg+G5zevcRqce3SeAIUzkwMLqC1Xy+Ra1zUmjDMsyUwJzH0iXvnKV0ZMaj6rlrP5TEAwS1g+ro652cjfeuxhfsH/AD1Wqf0Q4NIXmNQ2Nx/1pGCdmwv17W/c88x4xgs/pzlrmh4xzn4Wr3xhyNGbZgiJT9eZ8dEPvi9+/p0/TK4Vtg8XpXr7iDHuWoRcMJKE+wJrEurT/NgzJXYzGiLOkGkcMVzUKIqFet5CqNav25CN43NP5DnoFwzKWJ3y2OBluh9XUC1ZmJNXGbXIDFv6FjP0UULEzDiN7GNVXZQqHOmC7RdhI6x4zmNqGC7CG1JaNJ6fuK+rCmIfM1RWewr6GTaagtWb0bqLmRn93I/9QHzyw/5pB1mtNb0SeyZcX2SzHi/kDWcj8bQ+eDzzJb8+IvkRMG1AUqdZo8f250M64L0z0BEshFEDzIyHf8U/591/ExgKgjHPAYwVB9UWyWuEujYDdtr6P0xx4+bNx5q/+1fu5t11SJ5tP8Nt/o9dvLnLGX0IK+XLYSzvQ5pSeR9q8ZPkxZ48lBtt12j4lYgs0xdgw6uZnrBa4EM+HGOT0gSsL0Mw5JMYOHKcgCDLbVysIJN4nh2dkTwQ7ZgEG508czObkviFX/hgvPWtb4u3veWt8da3vAXTv5W48dve+lY48PBveysY7c5XzVvQoyP3NnJvhfuRH/3R3oa1r5drAgdniGV41j5TjkyS5Wys+9yslct4/8/9XJ+Hfd7GPu71VrD+OBNnqZxee8uoaf+2oZ91by2tObXTjLW39rVVzcRvicu93lZ5+OGP3m+tva/o5/3c935L6d5acdfcDl/2cq+3neq6/lL3Ns+2PKO3Vo37Dr354kY8zvjW4purGnqU37XmtKOXNW+rfHPvfe/P1hvar+oWmT7nCNf9B7lgbPVaFk9UNTK8AoSoyQMqTxT+QrDZi5esU7ANKmcD0/GrGbSs8r3RJIo9LRyDeItdSuT5dSunbl73Ode9M9tHZPjn7TvMuDr4bNDsx37sx+Lt3/127B2YXntHvOPtxm3veHtz6s7Y/NuHVk1b106sb93bv/vsWzc5dW29x8TmtbfH93zP98RHPvIRrsurOa7J+yHj/fKaxX3dhfhaPe4rlzzqzU3bCvh/S3ze855XOGL015muH1KCMYkBcVfm3FwpL9L2+KPxyEd/LmZLKCZNtxLsvFF9p836YCCLWShPnDfuiWe+9NVcLkEwLMRB1FpyUzsvLYGvHuKZnJ4c87FHHo6f5HepgdWmsxtYtEVYHwxgxOC8qeIRcnHh38AWHQx5nHPzmiveqCgAzbsYG37MQSeKDTpTZE5dyPJM4xj23OsTXouY70K/HzSK85DP6J5+HxzZwbl59TaTLNrow/vA5Bwj3vf3KQwd5w76y+jdr3HE5X5RY4NOKjZkngEv70Z6zCNVW3BPNbw17YLiiFoyHHYpZOE4Y0HwVjpUG9thoGK2W1u885/+A0MS7c4r4moquwODw6T3e4e+OktGPPPXfXGEF9EHOfaQi+AeaK3lmARxaGg1MsV5Tx/60LsKo+qJpsFY9wJjgjXvnvMcQQ4JP0g/nrw8n/s5n/e0+E/mceS4636g5p5mZHK25e0lOj+pIljQqcVFsIhpEPpw8MSYIq1SwasNSHxgRLTeQFFjc00WNEXSS03x0E4oHQY7tUQ0qlXfGj9gaGTVadUUDswkw0oYxVPJZW8Dd49goKl1q9WX2+MFgh/4gX8d3/zNfyj+0Gp/6Js6Lj/x0BQnvuTP3Ld+619hr96PbeoLq08BzTSDq5mR+JUhnNODkmYW88/+2Tv6bOt5dzzPNLz8HxrnKi8etl/HiL95qbFutVl7pYbaE0ePqbW+MFxhPVYcdZf77Ty5HU9MXfUgLj/j4eWmzdrpJ6+vs1ozbfYbXs2dzPpTX/tYOz1YzTU9vvO7vqu+YH2IPmnebF5Wo2nzCUe/DT73iK7hBTJrnd73Nxgl4cu+ODS8ZLDrHJ88CzVTFlWBwYVNjbQ6/bQ1NzkPcuK38BgRxwb+QmF8tNvCoS6T83XI0S9rVGkKjhwlkHI4pvGtW7fiv/u2b4tv+VN/Kr7lW77lsCuxuSfQVP3Q/Cn12ogrZ4xV70t+jQfee1DzLc39mT/9Z+Jn3s3vRnH++RJ4nzK9H17bvF4xinHzSHcFdOaq2bh/kHXfM/wvfXzmZ32mhaX3MRFEpXlfYo7qYd0k7uQ92+Px8Iffc4j4rk371VHow6x9VBQGlGcpzYwjMpt41su/NLaBA1nU6FzFuZOVoRA/uL1uxGTW+c7vfnNsvBtyreAaDKL7122tHiML9jl4DVtJWEhB11FiqZOLGvSsRgYbCmIhFUlkr7YiYfWbC9YKADOjPuy98Sjp57pVH9Js2luhjR5ZuQxrs2p7f5iwSXs4QPfZit+oW3tlotlIwbuGHsGm99Sb3YKxBVI8DVkj9HB69FEDLjk73K7drIcnvxW/SRD1JCpQChcJbewd1EQNk1pE9eaaObkqiCqIOR579JH4iXe8hXDy00PNuVMAZtHd/nS+4l3UVD7jWZ/x78lEH2SRj/ugNNDWO4WvQ3Lo4iuIMG/K6oc//O6Kw2GPThi1daHSjrnHoa4ikvSutvJwtx6/dc+23brxqle9avnQkriL54279mz8nUndXA+4P5gJhq8bz4Pwqc4H40OxsDzFpcHDpbqMyOQVRo8jYA4wOkVEifYHjzRKEjsFikj+CsdIZiaC7uIa5DPZKwaNr8mHyI9rY5SUoagwrIljuHdFaDbqqhuYttDUsh6TmEkLqAkQE+1zD3dASq0GNxwkk5j7tsFlirXjpAiYzQFOkxKOwWlHeiM6CS6DTWKIay9jrCgWn2NpWJihxoNxPifK209rzVqj1+xRhfQ2LgMz9w+5OFjU4qakvIu8PfQzv2I1My9WY15cJgGo68A7B+W2hldtCpbMpKoPGzA7O0DxMOo0oMfSlR+yitd7VIRLC3j9DDgaTQzGfZ0lQ1W3L1ENcTkX3oaIIVbbH/H5Sdiiajber4we4EwCpr/gFikuwLJiQhpQLMCsw+3zUlsJSKZwq3s0AglMKrM5nXHUJnFlmD9Iazh8EVx1FxIdHMHVeW4SV7ayreRs48O7rAlHCUNp1Bhx4bFU3SVPvPcGKx2ub+wemNnNy8s0t0WmHvVmunFme3URjaMGz973CC6zed8Jf6D+rM96RcTgolIuNNXFOiCgi+kNCtYy+Qqi2jz0iz8eNUpLLdPbGJ5DXKqIzAoAwVie4aAha9777JfEfc/7rMIxc9UbasbA8ySxno1wzy/4w+//2Xj/j/9gpZqeRRtbYU2SH4B9PTYZ8tCxRYNtuqgx5AnLEwhrIjKibIvTMMR8LvLpgq49wQ4QwTt5+tGf1wx7Z4wxzmekWq/Zu+IprMDMMHgmgYlGrvbuvYw29trQjDn24skVsT/eitbFmq7fuiHJ5rp2i/JKvJ9kC8o2gGFuGFxftxjj+3ErDszkSHHK2w8NpCqijDrCxlVh7/2hfxEf/8WfjxpZ69Vl8uhjYlViTbwbRO0X8YwXf2HcfIb/FIhCppK5dxSQwchl5n5sQkhnckg9DhjbrXj4l3+KoLmQK3hU7E1mbgPQu2RzgQp5Yr6Tb968555HPusVn/lewqfFvHt/oN5uZT+U5EYOq2fjokHvc8Q631p95agbDydsRhhjZPIxKa2kXyuhIo5BE1MQmQBC4KKhHlpuf4vUqIU0ZVdNnOlKwgnM2WnheYH6nUtFbUs6xG4xMrhFSBRBzOwXEsDczxazEtLrjjEIo+oKAKcuxshw3xGUS1ZtKj13hMzcLYk6m9Fj+opMafNM4pOgVL3sZ0XADDo7w3GKDWxkQlvxiKU0Q+U2qi+YSZrA9guW1+B8j8rANWnAjOoRyxj6YsD20vYYMOOqN8bWe2G42rwHs849y+g/c8CQ84zVV6IA9PDmY4yVmn0tmTZk7Vrsato2VeJeCoY3HyQy188GAos0eKKapY2MTEym8oCMYEYPyUaxs2RXOi4G6QvmSYWZl4VbXFIdb6d+zTU1H0Vz3IMhzeze27hP81Ni1TY04qvWdVf4nd7BFcmnTNy25e0Sudyn3LfNPPAkM5sbDjqXWsL6DGTcvHkzXvkKfqCOy5GXRMeTPhqf+Y5qfeRXfjr8s9Snja3XSnHNwjPKvF6Q9zyTf3T+Jeeik/b6ujjRS7C8ELceezR+8O//1eq9jYJDKZpsSWIb+/LmNVGxOkO0BZNOKVGWRFEWjA1rRkQQYY+M8cruLIRUx73uu5KzAFdT3IrqVdwWsgVjK3fEEW7JGj2OzHUo4mAbd7/oJhFhPlnlMwIUNYw1OYncM7GgPl6GV5vFJ9i5EW2Csn27iuDr15W80CRZDXfN3O8gtdvjj8cP/YO/hopedAFcndttelnSB+8a+jU41md/5ld0YA/aWLK/egadjbl1UeiYx88oBtHj1qMPxqMffX9MfYOqin241x4ATudami38jbzx6Ite9JJ/9zvU3K5Pffoc0v+xi0CbrcTceGYzgmH1RpPXa74dhMcDNuBjIT9eNivts/GgJzberUs6vEYwqW1uMgkrtoDNsugxVhKgXgHLzMygIDglBmY9z4305DdSGu6207x6vL2nbsXjXszUZbjze4Jeg7SzMFPUvKSqMj4AABAASURBVOja83daeVsJawkuKnoM0XDFVe9CtB0J3eYiP714MZ7pEbkPxjz2mtlJrn3EWPUgz2TzqNqJ42Igr1u0nteCOqdJ9NUPX8LBGZbR+JIqnuXUk3hO+1F2Olt9GdmoElP55Lwl066puNIVrdwq9XLlSO30xpk8qpdtzttisrCkwbDiahnEdW5tfl3+08LdbpPb8VcPffnYjvjocXCflkPT5Oo5IO+i+eTO90W//ot+9We+Zqtbjz/Sv5P2VLrPx3VNv+AB3v9ZX/lUut1ZS79V8GP/5O/Ggx/7SMwjVG7/MM0fwTzYVOg1ldtSJ7dB+ls87QmWKXeEuVeqz4g6Fz60qJGFN9Yk1us2F0wOt3++L3lz2tTp1cjptZWTx6RxV+eldgqnt2LF6jW5aWowv8Tq3OTruuXAxYH19QzkjKcXD7OluhHWd/Qlrh6DVL/HGR//5V+In/xnbxtJnYK5jxhuhsDgKcQc8nuvSQ5vKdf07M96XWQmNnhdsmCzlDREz8LWdnisg3vol34CzkAD1qRZaBVcXeZGlVnqgOznv9243XvvvQ/+kT/yR/58SZ4Gy935O9T1DPgd6tPD6LscvuzzQYh9afWaer3GEzEs/XgQdIjMaj6Y/kJqxiz0cKAIEv27r5DM/lAUCIdfNXpkuk4XQrOTRXjKU95094ZGHm4WPSr0GjrstUirOux1iadeP2lrjJfe7Nalnsj8KWfK4koYYBPLE5ZebsZyxvqje0fLWvKhK7zkhJW6LmFy2poXT7smb0q6+go0Aw2sq3sDrjkK5Mx5nYPq9CmAKhF+TNPaCOtO2Ku4WsKW3vYGcrOHOKLyA8Y67GM85WKttCwnnthGs0bdaqt2xatGfE3Ozqbq2hq4U/QSNfx4lW6pTwRplh+sdX0PAjaOVhYStg7gHJzwfzpbLmQ/xHVcxu2Ouz6Kxkd9x3vjTwEcvbo4291uvZTfThefnsRxfXxb1t53Ot+R+8Iv/ML6n7z8qk5xtDves1uPRf3LUxeN62gX3JXwmn4Z/WdR855nLfIn1e1J6R998IH40bf9HX4Z656bH560lKUnAQDelWBM9ZNpLzOSuP61D0Clt0fNwcm3yTdS1TZjPfn9IbNDfQjgquvIc4+iLMYwP2A5Y2pLo5eUmx6OaVSSArdbqJvaEhOXdHqTE5sQa2Jz+BkC93niCJjne1EEcj3GJBjTvpOYGD8pVd63innC3M8ffvPfjMceeZhMkcNTA4q6rrjYfubgL+f8eWnwN5/x/HjmS141onZ+Ne87XbaasQIws4vmynkf+Pn+o0kxzxZzrOoVz/z0Nj8wLW8S5Qte+KJfwT9t5t35A7W3b74Evmjc3Zjx+sB8Bj4jvTrr9MZi64zFe90sgCwdMV4pTCjjlY45LK8cmiBZmJLS4AObPxgHY8fw+xtfmGTNatQIqB5XsXr7J/uEGxfLTk0S2UgbEHdlWqe+ElnrsVgLN/NAvqlH2hwmN5jONeE5J90ebQE9X8Q6bobq2f5qjdkq4lKrYAYRS6r/mVIwVg0h/V1L6zdABcsyN5aa2L7iamWglSDCezV7xjKKJ64avFNsn8IE+/sIQcjac2pi7HOpK3oUDFeFe11F1ywn8Tk/z1vs1NVGxdRztL/WzFjRlJyFWeT0Fdxu4XmbelJahTzuctl3JSvoZTl7t2NldvJuWNfDzvNcx83cVe8lzlsvjr4L4fDPj+qfsu336KmdZdn6KW9554L9QPW6TW1fb0cHPrSdOdZ5n5797GfHZ3/2Zx+JXy1abtODH/yRK932NEdjXslfIWYB/sZ9z45nvew3LBLIJXpieGf9v/6O/zbmv5yY9QDnCdv3Oj6TtRm/ZpSuglqmJorPOMZWzIxnZj4H+ebs6ee4I/ndinLRZDeX3Y7I/BHtgvoONiej18RqNWKmjCfQZNe48bruBQspp0kdHYzidBfY4ZQ20GZtjDFjc4PanTnMlHbiDcjpsPOvkxkPffyj8UNv/utkLuZR0on118D11xmzq/aEM+7/nN8cecOfVy+v08LF5rmp398HMPMQEWy3Ho0Hf2H8V8FmzVQkgh1PcJ1fCpeSL//yL3/ndeor3F1C3H0/UN/yd6avuTv7y+ON19D4EvnADH3i9SAI5P2QVo4YqbPSfHB8gZvdiPgi2iKUxhzEEa3Wn3LBIMWMILFKxVARQZapd689DIcqXmQhiSGryMX6qjFoaYRkWNNnBUZzUxAR1Yi47kMFzQ1odRF7fk+Qoi7GKLjkBu0RKlVxn8NYk8o8ahrODO0RbD4P/GnuklHr2eTq+amElxPK90UaYTNHYmpgr0xzHgj5OQdhrkh6lHeB15kb0PCqrTVkZ+hehOc5k5Olsf1P1zNziy8NMfI4aSFmLhin9iNXn5eZgPNc2v4czGGkiio9vQzsvcdybajNVmBZgbGsuaKuE1SCxf64Oa0Vdwkr0/hTstnsUyruoovjNfmU1/NBvPXX9/0UL/aplJ2PcnEld0xeaO8UeqA79TI/61c8ufbeJxH/qDe+4Au/QPhptwd/8cf6z1Ff15mjMa/L9BfZdZm8Gc/hh5TrUp8O7kPveVf94/96f+oWzxO259v4Yps8fVuYTBbNi2gfaGzWUa/GUWM+hwpqaUWvRfBdMPUra85YEwf7hNuyOA/eqDscXMczI68Za+K245pFcjOPnyHwmHbWJqPoiBvJmcfXDWg26grg4nbjDjn7aKdSfzU8eq9pf+3/ie9+c3z059/XFVPW0Xndf52Evvy+PtUtge/qZ/8mCnrue3sJUyYmfWovN/M8edL7fPzBj8Qj/jeod+Y2YK8feXsOWC33fIPMfOxVr/qif/cD9bxHn5K/sf/Z6XG7ubmFXMC+3MJqbgxICWyESuoBkYrKCTQFW1Go60O+QfuRxI25Vd4Xu3ts8KXGg5d+soYZSS5CHHMgdYPMzlVYL71xhnvWHuYraWG6RCa+vj0NM1KHRp/pKnFp8ljlEZuuHnDi7hLlig+Oh26mTRDC7nP9QFmyS1G4jXFaVzfKYq5KYXFkki3UlhmoIVA/GxhOm1zdp51sQHmDZS3ORYO3Hldz4vJz38r0oYSVG7V1bsi5tznLdp5cTUlqzFfMYg2Ul0U0Jjo5SWCRM66AxTpczdlvat13cnU/SVQ96pmDIorY+0hoCqdFVHmMIV0QYP+Sg6dIzlC+dLXUIq15SUXMhfPIa1dyaPzlw7Z7rgISY1bdnoTc927QK/yTmd3sqvIJmnAJe835eJz+CWr3whOYBzmKz31P4l/bYB7l13YXuvdGl9e53ltEp3m73I0bN+LVr371SfuUguO2XynbHnsoHvql2/w6fYe6U6NFl8nv+r3iK+P8xz5O6icXLD0vC77n2/5C3Hr8MT4lZxFvJ9y476CjzswRHV96ct1jq8+8Ok2++4i0zWXpmaUvspas1UXl7HHEIq0yJVbXjKvGrxi4yQc7HLjPfBkH48xVa9jWC8xrMu4uRqWr6ylAEq7iGPsOHs6MbDDsgGMeeYqJ55TXjKcHF6yFjsRjFR1m3t30Wzz8yY/H9/+d//Zob2qK11+Q5fbvfYLL3LrXkrv57Bed/iVad6W652mvpmpFxAxuUp1rKxD7ePDnfwi8VQ5wntAHsW4Au+ZMaXLjvM98xjM/8aIXvehdKJ828+77Hep56+Y/C/UGT04/b/rEek1eE/stPbHxbpDjYUlt9WJswt22ymdkZgQz5hiygzrQLimNPEA3G1TIUr1Vg8llKhLLtdUP2cLKCcxfmvx1pk7evqsHb+SY/Tkb+XIstRdJPSHqmg3hiUzhavYZOysxFHygtsiU36SxDP8iAWZWDn85lWs7n43kBqwe6xdIX0jrdk2Hp9Uep/tOVr0GrL6cMvaz7YkIoRZjTI2cfYsWSBDovM/AmMVyWlwMe+3nWnJqqyVAX6kJhidV9PS1l4wExoz9HPKLXe6pdkkf9+NEngOfg0eZtV7LVExufT7zfOQsO6UgmFSTZD1POJJud6o5i55cRKs7CddLOOsybp/jbnG+s/4yykvif7z4ic5W+V/7893p/t0ul5nx2te+9lO/V3e6rO1WPPDzP8zDu6a9L1vdl+tyC7f2R3/jvvvj/ld81SL4FODa8+KF/8CP/2D8zL96O+/iScQmGcnaU8RhKkj4iSX6R1fRZNMAS5SJv36amRWXCnOTS7qI1aYAE8fggzF54D7ltEmc8VbV20jO3PTS4su8nBZVnbWiSR85yx7DxTrMGeuPnJFszLryB9v8GkcP36XSBqv9piaJY4zEd86v7B/7J38/PviTPxq7wFSMoXTAcmvu4n2JvUGcxnNe+dVx48a9xbnf2rLa1VLp7mCMqC5l4k57M2O79Xg84B+hGrkiZ15Pre6JDeFFj2c965mf/OZv/ua//MS1d4/i7v2Bet4j7nO9Kz59b7gBX7YzHfIVmNQIzA94POBB0M8S/65TWfjayOFLAY45JqEvvpaRlRzQMwG7n3zr3AN6zOYMNvbSt8EzG0dkjmCLiIIulxZjyA+o3oLycjswwNDWp0JPuM+hmz9oeXP2HFp7Em/4De/MlBe1dUR253dm3pkW7iv5uQ9lRXs2sSYx/egQ7B/zjMEobB/wnHvNJPBILAUxDYZouO5JwETQc8cCanRm6sxLXJzLYvs9GNw8p2H1WeuLMHO8piGnQSOtEBinPiMxZKbbBqHzHPpOXL/OvL6uDZn7GB83DfJy+otzifaPX0erzjN2rLpRXO2KjBmnsRLiaSfRpxDMa9xLr556TwGm/NKT2qe3uYM792rN/8ir9+1OxzJ/2yPdqfC2ReN94JvvtuWdmPe0OzXX+Fhf/vKXx0tf+tKD+DSiB97/fedu+xG4KczbJM/0jEqf8dwv+K2T+TT4akqfcTBu2D//7/7r8H/2ARncYR2fp5GvyMU6spc0FWaCisRijl03wfSB6sDB4Aiuw3CnObXZrN8jdOhAjnw3gDLGXZloTtw2Ogz9Xr+hGhzXFaqkYh2XhPpEKa8lYg3nrPMKtJkH155TN/jiyDFl+su7EdQyqdu14DorOmZwkthH5z754Q/Fv/obf4l2t/bMGVThQVm2R6cgjn9qGfvIm/fFcz7v3485/O7ajwd56kBQOTypWG/Pfgpytx57MB7yz0+D1cXpuoKxqy8w4Wmimz08GLlXf/GX/BTuaTXv3h+oub91J6f3Jms+2eJYxHIB9kHq9DPWF8c7ujSzJNHVCyOPJvXY9FBWw/Dl5A97ILvIFzwtXXX8zi0q5mCDrcLa6f0Bw72RNM86pz2K72LoimLWVp9BFY4x1NtUP6iuGUHxLPu1DN576JVO3ptjXGk30qJaUR3uyYKiefHZuF9k5bxO/bU1cx+bau6g17oopMYyWow9hyuy9IMoHBdj5GQLTlEF0V88cMyYY2LvjbKKdxB1ruIiCo/rna69ei3qmKw9pepeA+oeNH3qc4VnM+ZQDgcx+8jQLrqvW2A2AAAQAElEQVRJ1Kh3ocjz/taYU0SLOqt+7lnY5G2Mlr6jM7uWya05496cptSNn7bY0qCzp3XQ83gIK910r0W47CKCFc8i6PO8qK8k5yp/LH3+1nptxvq+jubdTv6oEtlr5vWa/PQrbu5qDzWLtWwh7gA91Ew/UZ15beqveJNejwmxftgS9pYLgaTvVYR+Xt/tdDMfjNYAmJP3z1F/8Zd8Mcwy1+12LNAW3e3egyF75CM/G498/ANrQeGR5lWdiCd/QIKSXbs8+2WvjXue87IltxYu9ApXyfkmDNV8DhHv++F/Ee96+1vG2eQtxo86v3m7CI65+f3VxLKi2qzzUsA+KLJb+G29QVLIvSPDPiTWaUodMoRkCuCdlaRSDE/IalC2UefsuqIuFnc8U5vhOKsw5lk7UdQ2r5H9JI4uEgrbN2+sSk7fVu/boLaSdLDyrZRHoGsihDBEItzlrDOr4AR1Vu/zIXIP99xubfHDb/7r8aGf/SmS9qLGhBDm2ln9yCDd76s1UGFuYr/z4e574efHM1/8hSDUe46w6hcvlGNvzxfgbgEg50XL2+KhD/1kPPbAh2TbqDleHPTMTrB6LywC2rN/7SWQ87xATsbcIjMf/7Iv/4p/XdTTaLn7fqD2X0rcby53Mn1CeOc2F8HgfRgx8NSa7idGQefqhSgeauiVa1FLRCujhnjQ8EbSCdYfZks+KoPIw094paIl3dtqPmB1DZPPUWFOLl2GDTxcDGXMsfMSBvbAmDJt8o1q3cMdQJ/xUS7qXJ72TmrmzCUjvl3N1OOX6yfqme34dDUw7psWtYFxOOyvv5MNzV6DdvYC7nsUXpbSj1o3rXjkJy1fFMTMl3fBmFEvH6LC+KoxEK8mp63cxPSfcJcINBLlhkZc1yeYObzTz1blDLAhAY05eoyo3EqhZ3IFrpVlQdAzMnmfYebc3M9A+cgJkctix6dn3idk8MdUH9Hr8axmHBGngoWPdcCfdGvuwJnoQmsuk+upwx6cmcyO/YXF2HPNa820RjMzdQcO+m/0zOxc3HYgUniZh3a/M730WiBbnWVG5jXxatVXYk2umNxFCHOafdwpat+XefV+ZHY+rj3kxj+avhGvfc1r4jRmiWRhDl3vWAWybcUJN5fDpmy7FZ9837/g137qzY7P6EzvRyOXOVkD7nxfJAG41rHcuCee9/n/wQh01o3+hteZkmv5q4nt1q14+//v/xMPfvTD3DH7Dk2db4Prezw/Uf2nJrfq7pEbES76voKNWo1+3IeNeweKkiGPMCK/BWOLTGNgTC/eWLYTw82F67kqe8/mG/eJc6/eKllxFmSR04A7F9HXGGNskfzVwYbjfvBzQF9PEs9pbuKI/XLQRsnMb5FZQfTYcBoumt9GOCISgwAdc3IZ86zTq3EL4w9/4Gfj+779W6XGLcmgIDrAOXkuut14VjsO9AbDCcPmAuvyRjzvC34L1E2ucsMr3Lq9fYAhhfk0LPXuEcbkG7CizSTjZ+i9/zy6yXDkwhy7RKApix57rsPwXEL1nkFc+oz777//wy972cvmf4uvMk+H5e77gXr/lxK5fb6xPgRgzXnTfU5FkCyMZ64f4HouaioP8KHh9ocvpj8zLDUs2wOBVuxlGWQ3dt2PZUCmxFU6iMKw5eUwcI5DZtWweBhcHwi2YoQ7J5aX0Iz1i50otKaGE3KKdq7zhfYcVcfCNNVm4WaWW7tBGePmlJr45KdOgVivYHqxZg7vs6lrBa+z5ENTeCRXXKcbGtOnnIQ57Lb9h+ZKHbxcnQ18OWl5UEtgjYnVz/s8OfOrXZ7tOp2cttaJT9w4x4lbRO4zJDxQE4tdFK3hrJlq4s2XftF4idDVVq/UtLev32cYiM5lPTUYXscFTxZd5dwDUGEtBFOT4mkziWc2u4MOn2D11txOUtdAMrM3HQ4mIpNfdthq4wYAYx0z3shPvObFxw/kRpfGftcVQkfUEvu4COtB7Dd+V90ZXPYoNYcvf3Xpo52LmmvtimXWeMUzN+9Fpj0zMjO+7Mu/3PQdLCOYcTl2boBrLsMfqHkBR2Xr/GGiCJ5neZe9tkGm2sZ9nxHBZfrHPv7D8B+tw4ypdsDVjfKVirxOexZ+6D0/Gd//d741bj1+q0rNzvvmtfjD2fHY+91UaOvxcSK0ihzCDD0U3jXwavVtaJnBqFtSuJb90knVbFaYHiUy8YZ7YsRy06ppRo647/8RDZp+kwu04KqzsTgY4sOBmFtp655wrRBM9KwVbgJjzSDRw1XvBDAL4ysDp2wUE3Euc6sVu/DE1aMKBw83S8g9/thj8a/+5l8+/jfj9l8kLaX+kqO2cvLz4RZ3VXvzmS+I+z/7N4aXkUkBkpjDGusHl4r80tKX9VPZ5QPcevSBeKD+hcSEoVinEUXVBQOetaZ7FIDbdWC54YT+xsrzX/DCD33zN3/z+DuMYp8Wy6/+B+pfi8usm80d9sHPh0B42mqPFWsQ6k8ignox8EwUvNBqCZgV491iYsKaW70QajUo3IZz9jYd1dqEKUwGMXP/ohOTaRl5ZrWH40ARnfBjFDXQH3wFEeVcLI4aB6qQhTyzG63Zgb0XfnhQ1vTCC8yFYubxTWkdBC7TL17AlOpJ6frjNgKIQzW56UnebtK/Up6xgMvshL+uBXTdJ6WatdfpzF3Xv65/FAxX9676UlTcDIgXSHTaOvoBxU6utYVJTQ/cdeL9bAZsMnXAXSenKSmrZOzbxhjzHugHtbu5j8SKjUe7sKG1dW/i+oE21S3ZXHDdQ+KdE1ADVbPfl4JxtFkEMQeF0Kzhl2zcdpSCLJ7Z+wugnuQ83w423etWvJMnYK12Ipfgam6LyU2/yBtuuKd2CRQssxrfoYH9F/nt4WWPJ114fI1c23zt0ziT75iGe8UrX/nK+MzP/Mw9fvJgNBou5mVUXEs89KGfiMc+ufzjaprnLiSYMwXUrN+dUhpnLueC3fvcz4hnf9an+i8nsgc9TvOaPf/V3/pvxh8N2Oq0mXVA7rc+Y4R8dZAfwWbTdNG4z7qQqExFFPDRmbGfUjGa+i7Ao+rjiDFm15BgZvUD0MXPq9Xmd1re9Gpp0EpRHOI4jTqDjFqs6ka85yCZsoehrZ4mNGOywqrzOolrzpx+WGkqyQJnHaguZWLj2qNAL3tu1gxi7wevkvhnf/B740fe8reN2oa0giGL6r8HUYPa8i4zVbUukyBJ+JzP+Zq455kvrGPDRLVzIeezin6wUc+L1VR1cA9zBmpHTvfwr7w7Hvv4zwOXpBBmn7NmJwQruWJzGPu95jWv+UnQ027enT9Q120cN3o+IB+svF8QciN9vAAQ/iCg5jaGItaPT+ZkNt+froLaQLWdAFyzcC0V0oi5jTq7aqZooMMyF0xMAceFY1ZY5x0BycyJzYI3vEZu/+HcHUmRuWYitucpvwZg5lG4BDukx34Ov3iNOTZnSPfGO48eomTh+t0bZIQbk/qBouqDZitHXBOOGVPjJnUOyXPHXWKeDx+/ksR5WDOYcaYRRVhj73CMvqtGSjNdPAHTMPRL64orwSKvVX/imhYA5HE1q6eI3OQnBxU2XWOvLy5G1ZV4JIoYGN4QN4jDzb4HczyL9dzX1a41ak97dIHtC9WyFrCNHGbZKQPBPFF1C2RGQ53hE9voxD5n7eAj4sxfjXqvtcGKr+oP5ryHt+jIHehJ97/TtuetjuZPGtHgTv2v7UNN8UdhX0uRLJ1fuf6dQVJ3mKuetyS8byt38+bN+KrXv/76Dr2lZdfkOad53ClZcS3Bb/PGJ97zdr4+FE7VwEMS63fFzqntoFe++6TGwZ//6/+jiLwZRy3wclo4tjpSkkdU6BrqwY9+OL7rL/2/4pEHHijJ2D1aatNsnJVmaW5eit/qprRAqVcRjNy/b/IiQ5KZJayFPARr6vDlahMY+mTdD3BxZsXTjKfJiTe6bILFzMnpp5m+5MzJTzOe5h1Sr01OXWNXo8NkNJnpL3A2z2WaGNbcCIZbObE2zxHxiV/5EM/yz9Z/Lm8UtFPSaFmtXcLSsDC5cUsCuBzsxn3Piee96rfFoaGAuT8WtTxYqYNb5G6rlaD5zT/u8b7vjRqDr1r6FDcXe0+8ewqYp/PYf+Rv3nvz4S/7si/9/hE+rdzd+wP1coP7jkpg9SDw9fTMgOuDO7CuDL78WNRAZbIMSmeYCWdeAiOKjRfDrQiZfiBx9QYMlpo0HmEseFt6xRhFJQF9+QYHhBVxDJPss/ebGYmMzIQQ42pu9TeWBeeyCdQNX5tOjK8UIibRMadOvj4Agk5XCXB6YMQIpqrDjMyMHjOjh9NVYoBdV2QvppCGVswE00POcwL3WWkXGlzX92jYJdUDPfL+BQ+w1hG28HIdCUrn8zsp5GNoTomLYO5V5xi5yVVoj2pW0XF8uFkDrOSMfWaWSc5cFU7ShLYnDfryRbOPuEydVsF5mS0v0r7zdRkX/Cwumlq9Nnl9x64IJDCjsGFRLsWQYRrirt7uRWN+mvdn4ifwbjlvzJXbcsfa2+xdNceBu3+Rn/py3VZziyfT1fvxVPTV87pNKzGWzvf1Xdd8ctOv+sYR08c+MjNe//rxO76zdGanfPrJX/pT3SmIj/8MP1DfevSo8N7MqKQ2LzDZ+XocMUhVcFZgPOsz/r14xou/kNcT9qLU/G6kdzzBnfRTg//J7/nv44ff8rfi1q1bsbcp4I/LCMbkVxRQHhqiGFFtVS/5yHvtGXV9XQeuKRldNa4xrozqRm1rK71rJ6dGq+x5KVqdZqqvo85BjknvWkmq0YDc5Wu/j+VNlyW/Vmah6ldoLhc9K3TRpmb4ulfi7nVG6jXY4UDMGeindb1/1OP7+KcNH/ixH0C3zPkcIqJvevSY5R1F1P2lFzOsievHsz/rdXHfCz6nkkob0GwGeur7b4ANUNgbSYRxgYbBIHz84Y/HA+8f/86gEuiWzkBiGPpC7MFDBKJhxuSrEHrMl7z4JR/4Y3/sjd8ywqeVu0t/oOZuz5vtgz3dUhK+2PVw0M2nIjdx6dGVV8NjrD5+SCdfyf2zWO2KIs8MH3KXVlehFocwavgDMqBy+Jp7UI2KOi3mSV22CvbslzoYCNTVuTuEAXAtXqvFMycrV3qDYcYFqRTjQhMXqGTE7COv2TvYp0wCUHMU66g/MhJa15R0X+B34Q72bAEk5U8LJHN/QObmOeWNOUPtaNtx5qKvLKNAN3tYE7VUiy5BIIWruLQzgJlQ3vs94+mLR7dPEr4f9ty5AdTuPLpB39FZU9c8VBWDL/ewr+cjdZrFL8yss896hMK1LOIBL3tMmh5zy9tUxrzdgTbmsN/AW/D5nE3kBs5cRPIznF7uTnbSbXdSjlwXXG47krhzj3FM+NvN7hdcXzypce7/pErmFlfE1/RSq13R3oa4poXKvj8zOX1lXLB1k4mnJ31ldo/ueyS/9Eu/NJ71rGdBdB7w1OZpy1MQj3z43VH/l7fZ2s/E7L5Ld9CZy/2KDgAAEABJREFUVVPMyI8eeeNmvOBLfm9k/S51CS6WIbxgr4T7i3VV77+g+I6/8ufil37mJ8Y3gp+do0NXcK4Gpbn8YZJsBDfbvxkuGddVW5ooIq6M62kLNLI6q+jVX6xwxmUmtZUbmHOUpBa5LVSmKzmuLgIfNcaVbAYZwYxldFayBJ0xLLQDIvMdiyDi6CWvBYMsM2r/Oklz+9o6JVARHUZfP66m5DQy3Oif+b63x/f97b9C9hZ2pzk6e09tMaWD7vAUQHWc9z4rnv9F/4vI7MLBkuc6OgAzK10LQc/jl1T4C+1DH/zRePSa/0pOIO3qsRprhp7/JLhoqgb7/M//wp/BPS3nXfoDNTd6PoR5W6F4DSN8McyVSQKKGz6uH7w+XW6al1knkVEZ/g62mTDmwctmjOE29ZVEfCZXAtxTSZUQ+uHWkr79w2HCYjVZiGZrz7Opk9O2fUFC0DMyqeOM9lVxW9s/EeinyNrCcPSjcUW9QDCDlHHfAwkjbSYud5bXYpbGMZrveOm1wMopm1x5CGbs50Ulr8nroWJe48rJTyveBWI4kLc6QmD9zgN8N3Cx91ekQTJF/RxBM57emhUHgf2R1jSv2dx9imRZNYRXpjXT7LnWy18WFMfepV2S8tLurZm63HvXmLxq/eQVkZs9gM5+VNvlrnWv/UVbsCkc1hxskdvyGZwch2Vupe+14JXlTrlLMQ136rJujRvPM+4l3nuucOX7uqei67iCQcwYhvvFLP6oP/KVcLl8JnKXdqXsCsGGFq3Xa3xpa92ChZryJ2qh5lqbDWbyHHsPzvfDjc4aK5/5zGfGV37lV0acb3ScxtHoRN8xGDUfe/d38lT7h5pBXZSNMw0X4Tm5vVM8vfTA97/y9XHfCz93SuM8EO69zpk9ss9+vej3BGDUfvJXfjG+8y/+P+Phj3+syKlqP0RknM018r6LLm3junpLEAWbguVdNIbmXvVqus0M94P6I1bT5neGl3PkGvWqplGv9pLTZIz1xmIte6d0z45VGOlzPzMCTis3zV/TJo7qYn2MsWCg566E/Wy19yJZtTFW44njGNYNxTxbeeQf+4X3xz/9i/9F/1GP0h1l5y/C2nhJLjBptIdTN7gRPvvlXxbPfOnFf3qyarboZ11BL1u7fR2xz06t3tytxx6Jj737nwjbhq6CFUvMov3eSU4bhyxNF95zzz0Pvv6rvuriPxI/9Xe/v/t+oL51q+9y31/evwGa7Ts6X8BKsfhAtM6e11GHKupFBTD78dJn/9D4xgTbYRl+7BI0pnDki3EvagvXor5AL2xgSdAnNWJcRC+xD/scAUg1Zyg+o+X4iHD7DP8yHzWy1nWBca+iBJoBnkk5gQDnRE430W0MwS4H911Dm90KZH3fw11YrEszvRrHrPL61i+DjB6Xvti1HmJqgDWNlWjiIsfiPitvPFLzKLsvXnGBaJ7YGx8OsK6MjeTtd0FXWg5JYRdjvZxm86qXvIPZ37T3quoMNIJZD5Qpm/sYWDPrjeezU2Ot5jkqxzL77F6gmNwy0xpr7V1+ScoZWoYxfT1kIjPbF9l0M0EuGH6GNnCzQ87fu8CRjWg+rh1LbrtWMMjLJHUL5fE1xdNnopHYjXNSk6kHDP7qDymXdRGUlAUjc+anh3TaclLzEPLTJlcaxTNRxAzaS62SZse6JBY4khHW+g7Fncc8zlbfh5eNLu8Rz307NJkZ85/IZWZttKRH3Po3vOENaFtTifV9lhj1sUom7haqDpMbNZ/42X8W/iNsW0qZmsI+z2jk/ahkLZEp77dfe+s7E3Hj5r3xwi/5PYLZqn0JWNIQzxRdseo92D5EdHQu+Knv/SfxL//GX47HH3s8onpyjz3IDGLGW2Qq0EMyN8yszgxPS4gdKEjMdxs4Po9L5XK2owplSVy0jNqazhEZURbHULJH5Cv2vo7TVayAnO60J7sal2bkdRXXYgXWeKu9t8vGxSIakwY865xsDnq841k8PQbdLnHYiSbwbDyPbdbQ49FHHozv/m/+y/jFn/pxata5rUFjWoa1pqiNdcjt8QyqgOvLuHHv/fGCL+Yd9J+UVJqFGesw1uqMMwHBnJHbky4n5+9MP+j/HdGgbOxZ2OWiuEI1mvlh3ONCvhyliXj+85//Ky/9jM94Wv75aa/l7vuB2v9sXt3c5e1Zn4O5GU/vldRDMUkgL6yXmZiZvA5FgYH9s3VGZLLsui2IwsHHVFcmN79U6mNOTXnfslLEqNvCsZycsJWARU2ElAlgugHO6T5pN89Uglr4IiM7XkC25wNDrE63Ws5gBxBgJoC5A3rQ22buRabmkjbezAvq9CapqVhMC3Du5zjnmk9Ek0fsrJ7wYq3SSyx3nSmZZxXPfQtXk3OVvDbZFZ/kBhqCOpsFI67rJjbE1URWD0SteGqmL04lReLx3GTORl5CjX7ajO1f3CCGK8pljwcYrm/LDBRqxMzKzXvoeeX2WN00z2ZyxmdvVmZbJZ5XYlyvqdKNOCpn1bDS8/mY+1NQ+lrQUJcJCYzJia+1IRjyO0lOuQt9b2evTvh5bL1co3Xtox+5zWtEsB0U0fwInHteauoalVxJVItezIuq/wwkLqx6lOicKF6K2sL42lgOO5WsuVMCYc++X2Lz6sWr8U1qalCZ12mmYIvMQ++9z+z4q17/VeOPfYxGMfrwjhRT1yIavHDaTm08iEEWR0x466GPxCff+8+5C8ZJZ99JEky2Z3WS89nm0WJuCUUta0/FxFvc/zlfE8944eeDi+oFTQHaBTs5Yx2VryTs8B5iQMg41dza4nv/2n8d/mDt/YoaNJmHI04KOuwmGzE066bDuMd1ygT3TLL1HddhraozE4yegLVwqJ318HWHlMXlqORBznA+w+phdSdskfbOWSJPUGeAI+RJRRhf9Khf4MOBXuezw48ookAt4Y5twJo0LoG+iF5qj1mj77yr915fZa2OqHNxl2rvysat7fH4/m//1vjRt317XB2jZ+ln1jrM1KSmL45cxRWARkz47Fd8ZTzz172aYzS30dcjIWIiGPc7hCyVK9zpHVJOKSR3e9viE/57B489dNyyui+k9zkrKZS7CKXKumlBtsdv8YpXfvZ7v+mbvumvEzwt5933A/V+Gy+eEg8yvOs+nPGc+n2QCAZkvRENlcaMoZwZ/CWHFOiUjsyMiIK1mI7wgxBjJFEWTpAgWepI+j5IZMJCZiTsnEmUFczfjelgi0z32OrFZG1azn74qDI0xFlBY7aIMA8fc+QE+NkM2BOCeQVXD9i9FrDr4GtOgr17Y75nJxdBRRyjo610sq3b2Ke5js2czLK9xsyiW2BdLr1UnEyNPXbSYJC6U+9dNIAC9SPUlR5uerlLu/Yc1FzqbL8tvLEae9+ux65ROEz9gLsrXS07VeAKxf6zXk941k0CdtZOXzcdnsnXKeuYe8ku7AT8yniJG2/JZrZyICZQBgO1CFWUxRgelZdtRsNPR5MJp5/U9PLVRLDaKjj4TM5SYYaf1S493vtK1XLUd0nCargx5Y/6QQ6X2drhBotrOti8vhNixjFGbTvI4UYGfSU7FJr3vdMXKynYCYMLuyZnj7qQmZt9Zunk9TM3fWuuXGfTtVbr/ULXHhGZxlHjuc99Trzuda8r3MvcY2iG6xzrTAP36bVUMJMUDfjxn/6nsT328Mgmexfkvg6vSxb1GrCPJxnRa0RIclEZGTdu3BsveM3vi7xxT5xHBuk4NydcPmsN0Y29Wq9GbpLGWzz64APxtj/3LfGh9/h/2YNj/0h0NMnUw9Uc2Dxxu5xSmes/bkuP+R2Q6eciwx9cJxcOqAiWOiI+HBUAOp6RMkhug7xse1oXfV6O/OR9nEmT5EI2fPPZbsTbiEZIJDM1hEfCYBjXxr0LcrQGWcMxiV2jRnPChM90NRp2pINUJLS93v0vvive8a3/37j16KNHq/1HHYtQ7rFFxFUNXnlCDkYP8wR7jpg2N57xPH53+ndT6Y94Xk+E5yBFTYyBltkBT9GkhwxIvPe3coTMCBo8/tBH4hPzv+5RZPSwttAOiBQssaGHXihEY5rM+M2/+WvGv+k46KeZ827ffUfmwfHw+gmLfQD6/aQSBD4DH1DlDAZPKsI4GAs3YKYvmAFbqCjo0jUzi4ws7x8vV7cb+tozIrP1hsFQZhcgRbXiYZCxQgBYIZkD67CMhOv+mWB1NsRXxGI20c00qficz/nc+Pqv//3Dvh6P/X7s67HfL483P7kTNqdNHXjovvZrv5bL2tyNL9mNrbbITPwyN44c3K1xzplZVUhQRGTKZrzqVV/UZ/R8q+1n5QyeceZWfpzt62du+uKXayh+xOb2HoMzL6/f91pzA+91nGnFVQe3+6lfOTG8+2hTO/Ht+pnX1E9fmF761Sp/O5791z0mLj9qCqvDZt/qSTxz4/68+tX8Tkf4DHnm9bzFGwyeeIsxwDAVTM5Yo9Jffyt3LENVAhbq5xd50j14b0qRR0UjCLT23GOowtMbUK/jJQ57tV5BdY05qhVvfMd80jiEpVpzrl0j598gtpePbh1R3lwwzOOYXQeoY/QZjEBsnJnxm37Tb46v+7qvO+z3iX/fEZsrTv7r4uuMV/t9i7Z0xOWnnlj9ys2a6S/zM17zX/f74nf/7t8dL/11L+0L4J55vVwCsfcVx5TD1f3Qc6Vg8+u9OHBrUEF1LwCkfTrO+No3vIEfUucvWfQqSS0omQsM0hwNck6Scv7gwbOdbOkIHvqld8bDH353HUBZP6hRQ74moaWZl995JHYBLcDF0Og5r/jqeOZLXw1z3URwoolnIbBS+uIqYiFgfwAbTbzFRz/4vvhH/+Ub4xO//IsRI8+rxS1Aw5q5nDkphZu6YJDmknOn+AREBZRnoKeZPqLXYFiDuzJ9ZscHXT1GH4X25STCYSa0qcEve1SvUsJzBpUVssBwZjoCmIW9LFJMeB5W7UUdxDLNEVYzl1JRahf5yW3R1wi/RajaxqqXoSi4O4sRbYRMdiEA1Mz4pXe/k2f0pnj4Ex8L2rTZYOibGMFwS4OosfNEHIu1J9dawDz8cz73f1b/pRn38fKhaGWyVFcXUvu1VpYKuIIs9vBZPPjzPxSPfvS9MtgykXsp4YaxDPk9tCEEc6cKwLPBS1/60p97xSte8Z1FPU2X+e10lx2/bnBGP+HlbPBLtD9AHgZvy5ppXPJsXOIiiLdI/grMv7sNx7LXRlwfnuobkZkxhygjK/QFE8y0XquztCSiiajQxuEgYhriJNrQGs++0VURuw9GfUzZwuqIL/6SL443vvGN8aY3vQn7E/GmN+o1cHETG/8JtGt8Fb+x6v9E/J7f83vZte5CZHoqrffMFHMUHHPJwzkl9VhDz9y1X/EVX9HnfNM4T3nPMW3lxW/izPg3YmjfiL2pbNWjKa41bxrX3Vp1k7/qvd6paz811I17cYUfe13PU7fvL+5+rT3iPiO5uq7z+T3Tm2qPqddr6OHfaCvJz3kAABAASURBVP9Rd37enX+T+Wml47lXjB/X9Cb6vKm42Xf4JV/7qKPH61//ej5B/Qwz+Gt8NnjEEbwPGbySmBhhBAQzanRZCTa05opXSFy66qcwj3S2qlZTBdZFAVa1K7/gmWOfZtG779xl9O0073vpMzoeFSPYtmwi9GojRopfzGMfmeZ556v3hqbjXRBd6+c8M+uHxN/5u35HfOM3fWPZN3xje+PG3wCvyeu/Ib7hG7/hgps5/TQ1E7c/130jfb5x9Jna1X/DyKvRvqG0f/B//weDX/jGNWdwCdFjXrNcFrVt5WrxeiP62oNhXebUtTCz40AXjMwZb/Ebf+NXx3Oe8xzYdZKvTfDMPdPt9jBGv/KXutLyQ+k7/0Fstx6rtyPc1+dduWBQ1BO8kSYA9ZwY79RIeL1585540Zf+ryPv8b9SAuncXLA6N/66uebod0gIZs4zVgKOU7/3B7833vz/fmM8/PGPhkxm4hMF99yVGAcXuwWjj5Nx/FOZCKKo4d+AADKT1alaG5h7NDPBGZyZMPAVQ9Tusw+dN8xqUji06g1Ks8EdM5P8DMEdHZrMpBs7QGVmEESPDK8ngpz8vGfEclIFWeo5RYiiBskEaLzR/fcGBijoVqveOgKU50l5yGctHCyi/kbn7/0X/zl/4/NzRMymuUVJsM4ZT8GM0XhP95C8MXTNuncg8vfc/+vihV/C707XQeTQ4mLEXpO3W6q8aeoqXpeFs3R77MH46LveMs68JGdNncFmk8CPM4KY1lzkYSPg2eDXv/qL3/mN3/iNfzOexuMu/YF6uaP7BwFufxY8gHoT5CB5GBWuD886ZUiOCYE8fIAWDGx5LCMr75oLK/RjpG/LPOer3ahtRTO3w91t7dH6zJXrao+b9FaRUmPJuubBlquECkysAW2AS3rgxszhdWDqz1tvJ7WqafWhJJieTxmR61Ze1MA46ZMdntYNfhJrfvIbyYw6U4oJa06cRAP7vIl6ymdkB8uqdp5YHJGZkdGjvbxGRM7rACGQ04Bjys9uTZnnqdYzMSsLx9lmJGPPqF3JjQRV0WOL2raDsSrSOszI6G/5iCgx8RZjCIhjmI5nnxVHKFfRZwhGYs7hFaA3n5EmKnLJEZuLwhnrmNFWPdbMuEtXeCq4N3WeyhGfyipTO0Xl1yR4yq/Lka55bW4Wolig15Up0fuSXeZ2OoKyTLUtWWATkdFcVpw5vWH3ymxOJoI3YIsaK91YncYJN31GZqLVcHHp5Ww2eeO2TDltxnpjbWK9llFyIbaNvYE1j1xWHJHRnHsHYxsxkJmZrHHiYh+d28MrIOP++58db3jD1x6ZWTL6HgmQOQ14x6lGQ/RJ/lH2Ix99f4wwCuzBFrcdu6YVU5nZiWe/7DXxnM/9mk66Nh0x8rGOO+Wm7rq66MJ3vf0t8dY/96fi0YceRO3nrk/TWah98r4V3kblVlG3BlPQX7nqiCsbaEnEHGDmjMpXkXrN5GpyGz1KGQfYIiqY2liGOU1Kf6mB27boH56nZnq15Az7wkDbMFzNjVp10yQ3Fi0i+Wv/rvVL0Hj4zIzzWGLLNfSPPPjJePOf/ePxwZ/4kbPcqEpqMWrzczZ71/1s+rxSYw5XfO0lynj+F//Hce9zXmZQlvYTeZ/wyZmc4zKicC+xj4wTY/sHf/HH46FfuvwXKYOBmDWqYuK4OmxSmqupmzdvPPSbf+Nv+p6rmacXc5f+QO1DGW+BsB4CT8OXjJeibrFpc5pvhjk9spIbT20VsKjV0JlSWlpS/FLFCsMEMAFDS9BpgF8vuDHRFCrh0Yr+Pc9qpbNCfDa//M7M0jAab9NFFNraxRh1DLjKDa4PMoPolJpgTA9Up9tt5qrpYFfcVDNqG2Vv0MkTHlQ59dq8P1nsuphd4xi9DqVoqjIyM3rIaR1FrHzjrLS4QJyH/DyXGePDW6HNFyLp75Pbys86ma7ZcL6q5cHnmSOcXtXEpsRy4unFmjm9hu3hBKt+cuiYRzTRqkVQ16Jvq1s7pVISfRPHW3OuL6kfMLWaev3KGQ8r/cDeq9EUpjP1O0FEv/az93Of9aiNj5z5O1nr76Q4eq3aeZuOyvN9lb/UdP1VXfAM48q4TndFVET3LcjSdZd7k7h2bjzErUqO64xrz3Pkn1zvjH//P/gtce+998Z51GZn6lOItscfjY/+hL9L/fj8eC9djrPGtdcS+8hr8i967X8S9zz7Jbvm1xL8yFv+Vvz3f/7/Fo898gjbJHa+nG2crzOmNxYiXX34wDA8RldsxKCS4I/ZjOtWfdVi+wPdDmnlDVduxea0ydHnVGNsTlM3rPYyZ6w/8v0eyk/OPPEMZ/8SQjLJMtVpwJojMVxR+7LqBinFd6R/Y/P3/swfjXe9460jcY1Tu9LUHeFl8sjEPHsc4xkveVU87wv+w6hnV9c0crbhPtXxxdL4udUuhTN1advjj8RH3/n3eZFuxZVtq2ncYSjAbtPbwle88rPf88ff9Kb/q/jpbHffD9TzP5uXN24Fz6BvrmA+DbxvAS72J2uAhhemKeO4GPyws7w1iVB57Jtk6f1RSAvyUUPe3irxC2+kpPUzksEoY7a69iXq2UnWILv+sJAVB8NeGrDminNhwGuqMJyKwi5ctzG9o87hdRTBolYN0Em4RDAQ4/70NUKNOO1nuHuDtTolMD08c+5ccNSZRcR0hyNq1CtJZlcBOIG8sV5mNTnN/OTF3of2Y+uZHN6aAccO5/N2TpXWketGu8T00Z4XKyPA07J+k4OVzlscY8V50DsyLz/95YnMKTav11ZsvNgp5f2YudlnxsHZ13xcM6yZDcWHpF4z7sHMmvEjG3ClPCWKQdLkKRpB5gCojtn6I/50ovSot21Y13fKns9y3XGv1nSD43fWOj6veQ6viXqvJ9b1m/NkdHOTVbvimb+990za7RVXM+v9WfGl8jf8htfGZ7zsM6DXe/7Uzkfxbaf/Cb1HP/HBCFruO+wgnsSY4um75J7nfEa88Df8ryJu3Gzi13j9gb/3bfGP/6s/E48/6g/V62bppQ3CMyZYA9dDGxh2TpnGG7UbcDJiQtgsI2bK9Ps2g+HrwWZEC5Y1Fzy09JsowFFDRq0mlhTrp8kfXF3STO2ePLND9VjFLMzm50qu9jeB9RfZSJoT6snx7W5UBvXoQw/F3/t//B/jnd/9j4o6LevB0HZuBx3Weh1XCW7xmsu4ce+z48Vf/vvjxn3314nDPZRwNF3McQqaREK/xnOtxzWChz/0k/HgL/xoR5f1dU86dXWdYnaY8KoovvRLv+zHrqGfdtTd9wO1/9m89TbW32qdiCNYn7i6GdeDY6kXCj8qMnmohfnhDegPs5WlThyRkYnF+sMEWkVYxjFgOyj+yDR/xCWi55W3tRIs10g5Dgkq6F1gXzwXJDXMZgscPFUHj9Sgtl9Anq7PhJYuZOwl7DhggpHDR3mvcjQPR7pga+1FviS1VAfEy1SbC59Hbt6MyrpvFOrVuqhxoApZ5lmAVbGxdt9NqqzjvmewPclMXr9RB1XTWDO4zm8mrrchz+qW12sqZ+qc7669dqZXlVfNnFp9X1mv3LuiaqFs23cjuJjbRWy4cEAmbXPvUbEybH/fwDVNZqFewFIdzHUhgZO9qpsZRLdPTtGvib9yfeMu7K/qNbtac11+83vrGv2To57cDdhKxv3amxaxR9cBz3sdL9f9RJ8+W/db8eUO99xzT/y2//lvg16vh/DTNB9/5BP8Ttw/jO3W4+Op0vi01bh3w5G9mFM8faczM577Bb8lnv3yr2ji13jdbt2K7/+Ob41/8hf+dP1Q7Wn6yHPl+2A/g5wKicZmm3GVMyfWxNqK1RDXD1dHdex3kTz3IC4G7MIY0aNqwPWi4fcfVM0pX/sbr4bGktGj4J4mV70mO728ImNtxnITy2szXnPisz3y0Cfj7/6ZPxI//p3/gO9J6upaVg3cHk689t6TC5i6QS330zvyvC/6X8azXvaayFx+7aOlVbhRhDOQBIZ4+Muvopna+Cc3H3nn34v5X8Gp3x2y5jqr578m7KLJzU3FWsf333//h1/3uq9c/k8x5p6edvf9QO199OXbbi1n44EUZ1Ks74fRnw+wD5IXyUwZVFgz3pj+gVmy3+/K0Sp5i5iRSVCF5reYkS0yiZimN5dhRdUi0SCpXDW975H3xWeHmi5p6sLcrvad/KnhJPVHovoQbluYKCMsX4sNBZCeqfTGnLdc3chG8+OozjM2S+HQzFbNX7+qNnPuYbeROTXxNN6ZkWOfRqzeDBthRHXa7glRkbVRKJZht7qO2mdWKthKa96orXvUe9DEWDd85wAc3hjH+Soey9Grta3q5IplpnZ6Oa2vaVEvMOvEx76tpYprW2ScakZJ0rmNSmq3KLzXxhj0EJHWDev6un+DiaqOHqSZsVP0qDh6zF47twPznd2pDkkAdjL21gsV+0Ba+NpkZT7lhUu5Uru8gldyK3HW9SHtp6k752UiruPiSQ37P5kbsD3FPbYn3H2eeV7XExaU4In7luxJLL/1t/6WeO5zn/sklE9CcnEs7+jHf+a74pGPfeA2xSpIDQd60vPGzfvixV/x9XHzWS960jW/GuH2uP/N4/9//OO/sP5OtZ/qLXL8xTcDWyS2YUy/BHFBPvbRededKmCNrL4IFuMY1Y07Ek+dOGpkKeW1hNPjnIaVF2iQ46UbEURfQYG5zCTXklVvIlkuvnXJx56PZVzoKmO9VgGL55y6yeOhH37gE/Ed//f/LN75XW/mcBCo7zypWwV1rkHs5YILHd/4QxXPfMmr4gVf8nsis39sOiktncLph2BN5RqA5zEe+tBPxAPv/4FZyTWN4oM50CzaGRrt+BJ0n9e85rU/8of/8B/+85fZp2Pcd/9uOvmtWxn9jb1FerAtysutT3x9cOaQ1ftVHzgDipk8/XBkGvBlQj4T7Bwy64SaOJOkRVjmwCQpraOUhlx0xM/mJIOdFJgEO/3hJZP6TiMIKjhDzEEOxmjDq9cCbFnMYbB1kEnNwLUddIfw4Ez7wzCBMGOOADoyW2vGuPwEBnHk44SjB/V5he8G2QqyjTI9T2O/fpLMhjn7WrktdSFmkuoNS9PlWWrKxmCD0bGrBsG0P26ZGZZU++ixQWwNL9YkM6i9gLPvmBzXwmnRwS/P+YB2XvpQEqhlYx/U0rNVabvKZILRVuBiuMd2SKI0E1HaCH0zc6X3OIwVCKIHeaY4c4AYfsQjUlLWz+aSrdR+5rEV5Fm3fkxJHvoK0PbhKnLpEP4IRLe3IT0E3eGIr0FPQmLVuB3Cp2w81qWmD2k/7ZxbZJ8y7P5dfnlxHfeeq67VMZ99rKNr4iLXPeJiTO1KPxF33Tmsf+r2spe/PF7/1a9/6oXXVVxzrMcf+lh89F1vDn+X+rqSXw133ws+J1742v8k4sp/m/qy63X381LzxPGtxx+r/5HIP/yzf7z/c237h9b+2Ph1dKvnvkW56EHHxAtTAAAQAElEQVTUYKzn2ChHRrdiY/P6SzvzR2S93+D6rjlQx3X0K2QsR+5uvUYcCRltUjYh1sUcp+AonenafA8A6hMdffbcFp/48C/F3/6T/4d419vfGnHrFrqLqfyCenJhxtXfGYaLiBx/1OPmM18Qc+zbAPz+mXxXzCjOLU2iD8Z8ErceeyQ+/G++I7ZHH4C93bRw5BZYzLo5d6u4Zbl5z82H3/C1b3jHQj2t4Y277vT+kY/6Fp9PZvrlpD4k6TIXcsOFOcJ+UyCZhm0baQl84EsLxhPBbC07rbxangcBMj46h+ZAXZCJCFgrSUOqg8ZRYyTKFeGCECenPlMEsRdVh+hQLTYkJSUMTlVW/IYUwIwaW6V62aJqiu/FH8FEmbNgI9RiaBtvgXILxgbCsedWrlZRWf0g5v3qiHVDv9X2cwfImnPLTDNommWdWK8FPdqMlHOaOIZslKY24mx2jDEyjdRsQxO8HpMLxjYMR22oH9cglK2+cFtYF6z4TXaLTLB10X4Lh+sG0yaj2nNntq44YdVuhBqOuJGr1pwrKXqK5A8TyWZlN1bfm00K24gTz+QaWMdcNYNyA6yOCKUCd56jFU2L32rtpdpXfmErJj8p4gntQeitQcCsAO/cRQQrJjzPteic2aMnkNS5d/GnBuY9O1f3wc+55s46bsH19C7rM14nurw44y3Oe9qGp7nprzNrrvKXPfoMrT3nmjt3OHNde1aco+sPd1mXmfHbf/tvj2c84xnn8k9TRPv4xHveHo989H2fesfLSxlxRsbzvvC3xv2v+Kon6J1PkH/yaX+o/uE3/434W3/iD8ZHPuh/xcTemj3GwfjMB2eLMWaWt3IwUdmpNuJtimOY0SZjB2NtctMfnN+Hk9Vb1XuKNLXD6u/U5VTK6acdcSuMNfMy1+1kXusdVV61zsfp6idnnb3xvKS/8nM/G3/t//yfxrv/5XcFTIQvUozRsojp4w5DzbHFIbzCNeHvTD/rZa89tbZFFQqUDdPV2QQYs2S1GKgnSLsRP/CBH4gHf57fnT5dCwk0++TaD7yjA0x5HhRIdvvcz/28n37Tn/yTbyR+eswnOOXd9wP1rf13qMfRue/7A1ueCHR9BwxV+Hfa9YEjsT98sDwaUOxtiJ0VmzAIAf2Z9cIR1w+HvFiZRaJKos4SFC6fzdnPLnKdTBwfZBOS5ROEzbMSsRVrV7pnI6iaSY8CLFnWeVd6F8OyqPo0cho1zKg8gLI6Rm8ajo5F09BVXt+cO/VtaI421bFvr1HrQlFJmtvCAGNG4fN6fCkr2KLPLgaeprlYOrRmG0zso/k93IG8JrEFP1FH7LWTD4bY/PCrBoqJxlOqiT0bNeBgWuMdK5KlGQBzxeqhqInd5NDo4MqFA85nojMkF4vttJrokZVv7Fq9fD4GpVORFbn0e3DEcnnRQ65KC/SS7Wo9/iW7ZrtnpaLueR1iO7pu0aPljS/Wktwhv8tLuEd3MVgv5jj0/mhuc/Inyp/L1j1mJuOp9Zh1dz7j6RmPkuu4J947R/XZXVf32tf+hvi8z//8s/BTjo7rmy1uPfTR+MiP/d3wz49O7uyXmmsv9qyOeWn4G/c8M1785V8f9z7vsy5E14TLNtdknzzFGd/z/f8s/tr/6T+N9/8bfkCqyox5rpwgjpEFew3yHqUjkUzso5kZtirqF4eBKyXWKlgWOTtc+snBn3oRc57ZQFXUIi9rINZmHFTMOHooa0ROYH5Y5VyMzU1bOO6p2e3WFt7bv/qff3188F3jX9xTrnT3Kg2mEc/8pFZPusMBrtVmPOtlXxovePXvivBfdl0+KKu8cNINYx7AQINx1i0WaPCPP/pJPgPfzmfgEX/Bk207CaUQ6y7NjbWZFqtpL5tf/dW/6V9L/dtid98P1P4O9X53ufPe9orBq68fSCXgebHrEwGUufrhikrX+6a2Ijh6W1JUOIz0bZkIqtmZ7/LO+QNwQBgpT3C9fXvJFpkZPfRbw/2l9AcvOXNZ2mxFRAFzwfBHzzaCMbeW1LrVtlE4xrAB/IjKQfVxAHVtGR1PXSITT09Y03MWYNnCLAA/kVEQxxjySbyNWCfWJjafBHKamLDOpX8iy4v+SYF9cGRcz3Z9zrsau35q4mKceXdqwUTTH7rJtG5de8fY9wzGrOuq+UxGNPIdqbSDvh96I0Rjtq5zUsYbu20GFyZnt4i5JygirKHD/HBMH3DYOrt6MOO97s9FhD0nJqo5lqjR2wA9R+CZO9wBmy4Yyad7ek57Hpd57HdwKp7Y5vV2XV/g5K5Wd/6Sv06/9lv1za9MY3mto09t7XPw2b9Do3nv1h1WrnucH+Ed2q1tCs96g4nvu+/e+F2/83fGzZs3pZ+EHc/zqvj6Z+B/8ePBa/+7u3ZYaubFnrYgWC5yh9BW+8P0i1/3B+IG/7je+La2bLNrRo89fiKw6D/0sz8Zf/2P/W/jB//+X41btx5/oso97/mPo0zEezEUzbjybaDY7/DxazRMqeazq2AufF80b60kfjkvb41kBLS4Wtu7LBgbKXcoAbETjHATlhGXl/HMemw+t9Grz4GQ2vqbfzsjc1/Y4ezlfjDUP/rgA/E93/Zf1e/+f/gD7xkacpez+qzkFaKT0lpH0eeIMdx7QNzNZ70wXvy6/03cfMZzWzbrOP+q5Jh9LvOa16tfjX7jcYGY9PjEe94R/vlpouBWxHnMYlgLDYFPZb701730517zmte8+anU3O3au+8Han+Her1rlw/KN2XnDBD7xvAChJ6wpyLyC7fx4Z0aPzxaRMb6u2qTC8Zmi/ADaIDVTNZK4DNsb1Tm4ssaGU7f4k2wxTLIGZVz2SKzvfRVMwfr2XEZaVuQ07NtgivWZ5dGr5uGnEnkak5PSN++dvFq7tFxopmo/bomwdJrj+QJ5n0R3tasn3pFYk3c1telztugN3+cMeqMcuRNVwyu/WMZakoAJ8bt09jc9CbE+mlzT3X2l2/NwRhPnfnDss6FknmwBtpkEqD5Bd4eoiqDVUavqYjTMKtJ2nNi49Xkk26zQx5Jy0Zmw58T27zoovu5QFlOKtDLCTMhBRLBEOuMNXCM9ztmTo6yiuXsIXdp5hTpp17N7CvWzOtPdpVcvwum9OBkZg33C9jbAEx5Dnwmz3xSxK3xcNyf4msh07PzM9dccP9g+Kdql9rLGGW3jusGRyl67lHBWC45Y8309JndPLO9uUub2kt+jVdNY69Da9X63dN5rn6kM9f7eZzja772a+KVr3xlN7jjaqOjjpuKWg7nnLA8C5PdY3v0wfjIj3573MKXbB7MYNhxbopqC96Leg84M+cestihP3xAZmbc/1lfES/4kt8bkRe/DNMq1jHjuX/tg2DywNtPRFM/RA985Jfrf4H9tj/3p+LBj32E27HViUcaRzz3IpqTTkPX+br2VacgMjKTkjY1GUm8RSb3ZAOGsR4r6GJiGvw+zRGQ2qijBYFz7ZUhvx7lIDjrOLVVRlHfNWmITR9VEgz3iWjevuLqXdQWNSB++b0/Hd/xp/+z+K6/9Gfj4U9+jFcGAbPyc0HXP+0Owjjo4RnUAk953w9tyKPOgUhOffTIm/fyw/QfiGe86POKQEHXXqMPzXmMSe8OUD1YmPu+YmRz+swefeBD8ZEf/46IW49N+vDqPX8IBu35Btzdkt45QfFbfO0b3vC93/AN3/BtUv+22MUn+W65LB58HaXufKGohzf4SfsQBxXzJQqG+ckT9oSA92UxzkxKMoIZNSZojzqQjAwc08APZEYCVQRfRkEk3qL15oIEFslf+NxDgjG34VUURjSpk69kKEuXiOh9okZmlt8Cz+ydMgZdH7KtFMeSwPpc4yOMokbmgYuo3FZrx1s71qOeoKY56/VRNUaxj446K2ns3Zx49eLDeq/WV+NeWAeHVIRb5hZezrGDCi3CdfLBMMZdzMlOv5EX67UYfaKGmf3ew2yVBTD56mc1O1GrQ03BLQK8YfrYxzZQViZqbS7jcjSzLZqp2AY4+9ab6nuxxH3Dw1beQzP6GCNJbJhXJJWZUWFEf0cbTosxiGOKokfmvB/EfJY33JSU3C9tADIzbSVqWCv5sKh8hDAcVbSIZ94cn4pyu5gr2aVTyF05cTPmzIN3Cy2qzyDj6NW5iOnJDDz3iNPwB/fj+2mmDq19tPl4WnHsa7zm1LqnvNje2uTkL/Xq5LUjd95jrVfXNu9PR+c1ue4NO9jeJ3ci88CTbKr7Tqyf53ruc58Tv+N3/Edx48b6y9g2yxc/e4+cTWJwUgM2RcAMA/wDH/yh+MR7vzdqVF0hFgsjDgpxOLI/A8DE9tny063LvBnP/+LfHc/5nK+pX0dKq+5UCDvjYzNI5uSBt532m8kF+9+n/r6//Vfib7zxf9d/TOHW+i/QZWTynlcd9x9PyBqR4RgrLpNFShPWwzk2ypTck+E7brRac+qmrVl62ZPUPFFnN3qJNpa2fav6fG8jn+FfiIpNQO8HqLnxTGTxFUcceTlNLsbIePyxx+Kd3/kP46/9X/5A/MR3/aPY/+VVvsNqk6GsF6EORX9z8ldiSL/ncD3RNui1tpfTKij++a/+j+O5vDeZ/e6bzcjKuXjLovYiGrRh8bYR6En3PAXh/8Tl0Y++n9QoVk/UE+2gO3a9IJDI1j0owNL3wBdte/7zX/gLr3vdV/1b9bvTXGH00xDdLeYf+ZgP43SmQeq04AGWHyLxfOh60pURF0grCrnU10TVGB3mSxd8KlTvpaT7FyIAXSwLfDAy07Xem+Z7HWlyxMz6MsBDXExIW1ywM1zP4Lnkm7OIWgnM/s0T7CA4RmLBUIvl/8Dem8BrdlVV4mu/qswJISMJCVGZxAaiaAMCNjOoBEVBQBm0FZQwCEEGsVEEgoJKiyNti43YktAO/ccgqKgIqCAyKKgggsyQOSFkIENVvftfa+2z7z33ft97VQk01g9yc/bZa6+99j7nDt/3vnp59YqQI6IB4hzMJeDZN9C5zKqmIUHnFWfga9pWc4pTctJo9wOz2ikTHsHYoJsG4pAYqPPIF6J5ZuiZbjmpTcwmsanMWUlx8mXKyCpmXoMmpu537l9MaeVl4rDYf8+3RtBeNcHa/uyxOFZz6qc+soXYYfLa63iJfF3USTkZvC53Qa9+FWM8ghkFoWkry1aZpdDrdc8QqczV7H20YMRTk0LBtSdMvYJonk4P41iuWDl5Jez7ScV9PIp7kniV706FeV4ttppzU03yU5z7UywDMs8GmA5xA79wDqY9jcnMKYxWK5ymXKKcVT9xA/W810PulzPj1NU8cM3CEeofFVpLaox7IF42sDcw1cBHHw+QDug5tIOvngHIPMYj415PUctqvcw3AoGMpQmT0weewD3veS+ccOIJ5JWnQ2qEVm1NrqgqH5+rRvA7dJe9//9i15UXbdGZDbTpfrHccM/AxWo5ywV2HHgojvnG78dBx9wKPtjOfpxUNAbXH/TrrfQGPvXed0J/J2E/YwAAEABJREFUke7tZ70cn7/sUr7l5no553J8whJwTn5Atl02HJCJ4hmjO8ZnseeJzdPz2mueKtrKXkyZ6lu+OMUyVfZcxfKAFIPnRPBBzGHonJCIgUBeRugRuOy8T+HP+Z19/YMtn/3MxzGWCFQJ2uHzanjppF1yY9yvOZIE5Fl36EnfhKPu8D0IfpeaIXm98umY5syrCO0GjXXMgL4J5GycOFJHwCF87SUfxuX//lcsqe6E7tji5sTafJ5FNu9ezLaQSK3l+JlziHvc4+7vfMpTnvJKEV9OxpPbD08neDf8rsm7IewtkmNouG5iGrrp1iiQoTv45s4oIvmQlo8YqbrRhjmFXXs5Jx7rHHLyQvQa2TvbZa3YNMYc0Hr2WBw92ffktvhGHdHnExc1V2fOeyiBV2p70/p9QcOVhfLIIzqMhvNasIgDPsIzmNcHOvAIYjqPnhvID2QrH8Q5yHII81TlaMqSlJOZaYCYGc5ARHKBAK8UTfOYZdzOrCjrSHOIUhVhN3iGJDnMRSQK1klv0hd3XSSuLJVgHdoREZhCYsyP6dzFc99zQmRnq/VTbyAi84EAbGiH4oTaqa5WRjnrfiUPZAvuA3l4O1O5ydI6aJM56tLzejZeDUdOgBqOyja/YBQ2y/002eiUVKCG8jJyfShqre1dFMFerPW502s0SnBm6/iIrO+vsygZUDmMh97ucq0+x2u42GrEPK8Gqk26zykDJI92VLNVXRPwA1WhVa9nZJWtXtVbisKxWF+57U3nUoq8HhVFAfoJH3vcsfjWB34r16kvZbU2ZSujy3XQsrFlA/6Q4Ayuu+yT8D9sMfuZY+mqiTAsNqONG5gaJ7ec8RkccNjxOO4uP4wdhxzTtMlnMPXOmHOfZrgylvll3Bew/VWXXoy3/NYv4Pd/4nH+DRV7du0CnzyahBSsRf2TLZ1MWvlacBH7T+HK90aNeXquo3XpmmBocGCsvLyMYctMuxAvY85Ok2pk5DiS0SwjL+f3dCZng4nxZgkDu665Gu9/0+ug70r/wx/9b8bt18gxPZay5dp2ErifQDNpBft6xbKeK13jDzzqq/isPAE7DjrMS1Xar/NWVxx8jQZ/s0/XSbx14DHQxqEMCY7N3dfh0n/6P9BfyvUCpRnvkQjp5Zttl/Memq7hww8/4pK7fvPd31jsl5Ovd6H96Jw2824NegIJeZPHzelpIKWHY8YpGCSkKe8bTCxeNfI0peg4Wo43ONNThsk2qHFSHyyIc7Tc0gUiaCNNMbEq6fxFauWLUegsUlcPriKfhopogeAsdnKuahTZ+ZBc1thcM9xFlK5oraU+4kJTZ9k659Qk1uy9jQVispCnnmCcBxSna6A3Sd+SWtyNJGYzDqPmhcsky3PInYiXbBCwqbsisUDOimWRcSAPNTMakm/YjvtSJ0kHE5plDjq9ziQ5zTqncDYU0uSrTh0nzKSHWANOhVXFkLvQHIgIAVt1yCswRRlbkrCV5PWSTtbyzS3Xa7SdltT5OADPk+WtJaAkeJCry1gU2XGUfun1Aqje/QemLGRTgeZQxeLKKlfxzPcFFCqkm0lWAolE7lWIdeepyvW2Vb8lv4yz27q1kpNelrqc+7jOJzM59/lk9mXO9SZlH/d4UhTSHrZbU/nSLn2fm/B8PfWWLWuBBzzwATjppPqNGVP9qrLLdXBVR6bybckr/v0vcfXyLyj6DZXa9soV4isHfmiqHtNhSpN7cqoTJHfwcV+H4+76BP9OYYAEdFDT9RZjq7SDxaSSBZXt1iWaUP34wv7M+9/j36H8Zy/7SVz0sQ/lX1okX5X1/pFvOMi26I9SumFLiFOsUF4m3Js46cQJL7045eWV663niHVP6LBmd6ahoyG/KTUserzW5Fpuc88enPtv78PrfvbH8PoXPwMXf/xDdfrpKXWppnFtBTLtWV7WY8bS0nmbfQ9z1HII6r3TntOOw47Dzb7l6dh5+M0YzYssN+WJeTP0FZcnpVHPnrCNTy4lV3zsr/H5c9+H3Ff1AM+VSTqPDjq2ONHK7OtYbPa7293v8c4vl3/Ipc6s/P73gVo/YaMHu26EvG6gOO9agYw3xw8FPYfvqWOJlJcJN5Nm7MHnQ28UlNSbRHmpmaJjkjPYOGisaLMY8AiaWDXO6pzFOUU9H1JCbUtGyKT0RsTNu9VgvWGjSRCJGaA/Zua+CEXxXOyQh9bWparIvglYzbUGtxuc4DRuSKmRpYa4XuyUgQx4uJVriCgh1QZXtp58Y+RKkixnDrgXM8bgQcyZO+AsUr2Kg9VeEjCGDqZ1ValU1HhG5DFG8JEfLg1XJ1/MtibrEgFeb3Y+bozcI1A68LCMvnKG3SRtF/KODbyNYgfTQgV4BuxdTOa9RQtWV0hFJr3nhIioHiQs0tRx2oUopnNUQA1HrRThwJIREXQ0c1VLuMXwOaiItSkZQQsDIcRJ10BwZlqCudrXLLcM6oZYv0yui9cL1z03c06byn4+v4Scs98qlzwFbSzjRtP160x9pJdRMI5lPCYaWM1P/ZqErud6zNQ4pj2pZ577xGUscYTyRpr2yVbXzH7VXz416i1bth1w/PHH40GnPQjzn6Ve6hhnI4I1I5ddk0hq87orcel7z8aea6/ko5jilefV9HyP2n92aDM1+ZhSR5xsICKg3019zJ2+H8H/lV88UpxhzVVXvnj54CSjm4112pkgg+uuvgrvff1rcPaPPQZ/+zu/gssvOr+d74Dgf9P5RBaMs2KZiIFTYcLZWJPzfSm98lWQ7/QZVb68WGHdBdUIk2uOaD4k0f5n7FJcMXtuDvjsuZ/AW3/rpdCvGvzgm9+A3dddm9WSqV/5ZME3d/hQzqBNiqVtod30xZrX10xO0gqVPhLot8Hc7FvOwIFHfQ0ikkNppZc59sSUNA0LyqjxpaanQPNkTOy+6iJc9i9/CGzumvi1iH05ptQsmOhCleYeDj/iiIvvec97vb5SX25+//tArZ+h1lXWTShTDN6N8SlgggN9rDwfCkvNW5ChZpVTM0rEUSdaSvlGIZ9XsWaoEpZigF7iybZ5kA/yQETAhzmhAdIPCXO71pDhYFIZWgX0rYXFDJnkIKk3Vr8IicnkIG4aImQ/I+65hUBHR2LwcJ0mct4TV6yLE8x7CPDNRTJW6lySNsECD2R54ywAgv+1LPKofDCUVcxwHIHsFck4aDgZoIVRADoYBX1rKcgIEUIyJuRENtPlTBjI84oMGeUbI2saM0chRWbqek1M8ppdFEKjOZrdQ67ceoR7uMh6IW0/HAWzQSSj490NMkKr5sqkQ06TOIwV6ssWWH9MeuV59+Vs2cUwp/EiUsXzcN5Tpvu5aMpIp54gHxEBJkI7bEKGYmFKnAzbHRQE83Sc25gFjSu3Pqd1fX1KRq8PERFqzmA2BohWTU+Lm+LBcKkx6SnzgPoPqFrpC2NxKLegWjg0LycsE05b16+4PEfpZanXzdFaEdpbcYkj9OyKy1hI2vTqIVNUtoyTZ5sEnqVRP3kTvh5zjfjMa8+A9jHgfve7H0455RRoz5zmI+WgdDXd57Dm0HYafc2FH8Bl//rHfOlkUbghk+MGkyeTgxckIrhmxzPkyLzeC1pK5xIbO3DkbR+Io/wvKe6ghskSE5LIUVz5ZDk3UXMkurEi7nId5J4VXXnx+fib334ZXvPMx+Af/uh3oR8L0R7zlJe9FGtRmaoVyysurMswj6Ww8Rq5dwaeqfZ1jlyQnGrpyConlJaKtm1TpZSO7zT8Ji+ZcKp1Y+yw9xJQvbmJyy88H2979a/jrDO+D29/df5seSt0FRSkHFqDU456P1QumZyXsVmStbzPySTUGjq6XOw4CMff/ak45GZ3YJrPO/NKswNRN0xw4sXgzETOfXs24JZZ3VKZ43kPe/wHxl1XnMe6NUPPqmiWQudZ9eLKlFvyvZb5+9/vfm/90R/90ZdXyZeb3/8+UOsK88JDd943h5Nj8EGQtYAvQgjKjAWY19BN7EJRk+nhAVQS4MNpHTli6AhNMgI+mImo82LiiFlTbwAR5JyjkjxnwBx8DGB+4NbpOJeSOZF0Hk4ajRPTiQW0v4GdpBuS9iwsU2fl5J2gljhTSSQDOzDnnbSaOs9u35RYIZ+0mvHcRbgJa3OY6ScptQKsyygxeFRMqLxDNlK4YkrKlCivzqUvrzzNoSYaz2mqYE5r0RUXekbGmHrinNWfwTjClYPnkWwgmh/ohXWf5FvIK6gMozaU0zUsdkCEuFozscRzNIhyt0RTNmOn29T6t/NLsvT0LOBI2nNyhp6UJefVACFC6BBWVngyMczwPLSyeVHt+pMmJSKdY+3NgBxL/VpSLBljraeQXwnzwogzQb2GdL0Xzp3CjmvDhwoN1kyVq2YpyWV4Jq2HXERpUzNo/4bJL9LOTFNqprhQrZt5XwNvPuPqmXzVbOerX2nUR1axvOJeN+EI5XTe8tJmzrRuiKiF9TntUz/OM7AsefVh0NUo14W+vRmXrmrkZZmd5l4HRJQmcMwxx+A7vvM7+F1qfRBFHnM5Oeo58qFiqKG4dIpXzrVLDpv43Af/GFdf8IFsodoVPZu0Ex1gAQmOgaZR3ph5DsGIBBE7cNTtH4r8dXrdufTrqIdMhTPLHvkNgUqUkJ6j2C192weQvS7++If8K/bOevr34V3/97dx5UUXQD8GkRcA3SG9TJQWkmUsJDZbK5KJUZfEEdImzgzaDtAdyksnK1ocoGcP7eBTTCQ+4P+ihf01JJUjdXt2XYeLP/ER6GfJf/epD+d3pn8Bnzv/05hfS7RDNYTq630Ta0TjhW0SGPBEO2yK2lG/yOn9pVGxcSCOvesTcNgpd0MESQ42yw7GhrnNeu6kS9pzH6pkEMHlM6k5cMXH/ob21wwqISg1fT/GPfdkw5J35Y0d3bHHHfepu37zN792JL4Mwf73gXpzM/jkgMZbw9G/CAI8NMkINQT1IOkhgQKRrHNMrBwdlCtsGV92kgGICAT0mPIDETnCHOT1hUKZCCmI9EARKqSahApINNd9lWCPcF9pVQaCIKttDCBivNQzPVGUQDpaBPfLa6FaOg4ly6Tibgb5tiXwUJpK0gw0SDjwRCI9WWP35loMPJLPeTCf87RByZjPQgVMSUPOelHaN/1A414g3lgaArq8xmgHCesUElPCwYCYs4ZQchXxnMcacbRO1G2PqytBvW8IGGM8qmeYDfLFELr/xGnPvCVmlWXHdDW7NNwJnk1AR7FmPAVpA3oNXbMW2ykPdgkauqPi6DhQw5iDNwN5qAmfDwW1aXnFMmnlbQqkp/eF4158rcSBvcFTZS/lKIEYYkNhMO2rQiZLyCDf8E2JHJoSFA+ccgxaRyF1yXDtBPN5zEs8T/mc+3Pr05Z7aqzw2KxxchOvL9Q8PZI6ZzqPCWdOp6GaibesTfWsKEy9tFp30mvLmate5aVTpeK01KpH8mQJeK2GSZsc6Ta0h4STZrB+2oPy6i0/uH1py4UFQMkAABAASURBVCvDzpnMYLqTjANVz8BjJjXTT17EROnKcxXzQGA6elzsgFxzwH3ucx/c9ra3bYmh+d6R8wLqQ1wphcKVsxcha8nGbV53BS75h1dhz7WXK0lj3jn1IyajDel6174Uo6X0QrCcOl9++n64y44DcMw3PBpH3u40INqX6KgGVAjKwMPNyBFOg0nzYojlvIFet8CLMOUiVT/goo9+CPq91a960nfjTS9/Ec7/8Aew69pr3DnvlbQM5WTZwASfTHoN9ZIJp80jcS4WoPVZYZnyZZRwncEXUjnFzcyVjjkORZmtIHDtVVfhY+/+G/+M9KtO/05+R/rXcdm5n8xTsphav5854MQu7k2owVDO1mMRKpWX9VixjaRq9L7nWAEBac7Axk4c/Q2PwpG3uj8i2lWkJJhUiTyhB2lQBB3mNQ1mRfltsU1QKiemKLnu8s/wmf4dYI9+1MPZPH8tQsl8ML+OZx/rtsl96wO/7S1PfOKTz7Luy3Rqr9b96OzqRz60Jd0kPkiCabyZerjlRMiXRg+P4vFJkYBmjp4jpTEqgr3EpQ16r4OXGyjWoM84/IDxSw/C/ykJItEBzZTKEYO8I9ShN1eS+Tw3Un1VCYHGyfk0nGDUtyHWsxqRSe3dCzJUf6ZB6KIIZkk4pidpqb2nQESQo7VYzh8eBGjqSceRDaRMRIqjsD17ad+k2VezWQHaANX64jLyMCHUQHNi0rT/wVCz020BxUqY4/0TnvaqqBmF3BYVAyJSrYzu4UAQflMUYtDceINaPGCqYyMK52NgaIVA02ZMgoAzFQA8k3CTiQ3VhJKDEMFAyxGNSTfxda5L76rxGk36PKfwvebMkDkDV3BHjDkyarOvTcN0klNIxDbS9tfTceOlCBEELqLXYD8OisDT4b2FIec2rB2c49RIOXH0A23d6PYx67iV3ifhxVq3HjfKLqDWupwDNy4MJAceET0mMY6Jr/uT+4qmGMDShuXC8TBM2GgUBUMl00TLSLouezvSZE7rZj9TnFRLh+olnFz2Cuh1P/VSHuR4n+aNUJqIIK5RvXqucuIyL2ZWJmK04HrszvUitK4SoamzqU9HEpYucMQRR+ARj3gEDjjggOSd6utEyJjuB9d1yLXTa2Zd8QrHMn4Iu/jDuOS9Z8G/f5gybV5OMpnKIlhAkoMnRlYkHdrzpPtEhZi0lo8gSxz8MHXsN/0gjrzNtzIvjs6D2L4mxbIWe0Fi96GvIYm4ikvnmEmO3CgJ484TQhxrLj//M3jnH/wvvOr0h+APn/t4vPcNv4erPnvJ9F1r6bQOtXCRCegYYFKwM+XFKyssy7SYcU+mpFO+TKS4MsUy5v0+xGdJYbPgfnhp/bPQn7vgM3jn7/8WzjrjkTj7GY/BB950Dj9cX9mUCxd9zMC9tWbPEzO1ul/yHtRzGI4TCdXwmUjKASH5jQNw9KmPxFF3eBi47enKWcKJe6AKdeiSl0i8zhMmqSDh17hircV41G5eh4ve8RvYc/WlFHaDS3QRT0uECmdsC5jjcKD+Bm3iPsHczW9+0odvf8c7/mFjv2zd/veBWt+h1t0eNjegB0BY3k8Ib6iwbwexbh5vlkNNpORsI+4ErlUiOSGt4UiB83x2tKaaOMGJA7TQJL5ZVwKVDqoL1isxagbmRIIePhjZ603VoJvcR+cq0ITWCZPzGtaLMMi+A7EpvYkMyYEEa5jhGGgcpDhrp/B3BBWQy2yoQgwigl4s+8kxEkMHJjFiZNJy6JgyvBIkGOt8iMAqnwt0qE4mTA1dn0sGrND61E0LQDoybJ85pYJKdIceDYXi65rJKw4lvO+sX5SiPvynjssA0BqJ4CMiEEaciDlPQzE3kHnttExMW9Nq7kipsZPyTnjSeRqMk8SpiUifpeIpIqeaSBJQTAMPrsQZpJSlPsBjQPA/DQY5dK/0JsjrE8l4HjwDaqc1DMBDIiXlGbJsTI3Xq3LuC1TovBuCR7JankEb5DRojZjcTNhvgJKZXjly0mstQo9Ga7+KlZZP49ViXnJZcvNZ12Cqobg/K4YRtYmAv5i5XPfewJN6GHhikT2vSoN9HRDoj1y7uFZgQSCXDkdA+uJyzfk+SoN2ZG/1zNpG26le5qCbisvaKRFRPcpP5yfVpB8QUZqBKRkdR2oqR2Ic0siSiAjc5a53wZ3udKdukWWd9DLx8qxlHeduKEcTb4kmxlJ4MwOu+Mhf4oqP/w0fH+WYaI6I56HlSbAkEKJgR8oewKw1eJDwNWwaYX+ovsuP4Ca3eSBcgMWhvbT2zrRaY+4MfS7JaeZ6U9CQ6gGolGdAshrQK0dHkmPgNzOvw0f//q14w889C//zsffD61/yLHz47X+Fqy+/DLt3XccWfA1x5ps19RysD22IHvLoj2BAc46w+VjohharM1W5RXE+l/6ZliKYVwX5zU1+N/1qXPqpj/pD9O/9+H/F/3jMvfEXv/oCnPdv/www734r05AM38t1Ki2gU28akZbvzxEm0I6madGY0n1zwHxboiQgr5+Z1v+h0M/SWwqQTUMdi7rS+bmhhp3hfVGn7cMTKSVoA/gfiz77z3+Iq8//J1ZoUCy31rqceo0hAcdYwt5etwhqd+zcce1Dv/uhr3/Sk570uqK/XP3Gfndi2hFvAmLDv+/D++ONhx8p8ImgeejOEYw3U/EYoD4U8blBHsypD3vzUco+Ee7qh5A4H4QBEcH8kGWehWWiVU3MPlQ5C2KxAb54aSqHJJz0GYIQn/r0p/Ga17wGZ511Fs46+2z7s5s3J77Zku/js89i7dnsYS1x8ysa86k7W3ixljj3Uo7W42k/2f/slfWyr3RTXWrFnaU9sufovXbmp30qlp0F7UV1s5xruA7XnvjUKnbNmMs+6lE27Us1me+5dfdAfbM+9YlVz334nMTLFK+zLse9Zb24sqzp19n22tY18NqqPRuTXrH2tlXvyjc/9lKsmt4LN7NOeZqx+LPxoQ/9G5/mfNyDTkbHp32a9ZzDDz9fJ6QjqDI5gIgk54GJfjCOzDI/QCVTejDUy9ZgNkUX9bijDVtu3hgQrcbyWB4ByZXmpvJtgRK9T9B5REjDV723KGzaE1OsqZwovi9YN7gvENARkV59//4df49zzjnH9rrXpT/nnNfhda97nbnKlZ/zk2aqrR5zX3WrumUPrT2vrf1Uj9xL1hWXfZPL/LLHOTyn5FSTesWvwxve8AZccsklujSIqGsGYqwceW9ETzpFBx98EL73+74Xhx52mMItLK87UB5bH5Z4Sg33JTDwf49f8u5X+ndUK7ZJ5o3pPiswi1yGsb4YIA/JyCBzgx4ztNYAAhEBHfqLisd98xNx5Nd9B1A//oF2RGpaBChUY+hQIL8X49KjYuwnclGvcNZbmqy8+vLP4p/f+H/x+8/5Qfzq99wV/+dZ34+/fuUv4hP/8He45qorsGf3Lr53bFLMmu4akGiDPFEun5ghxxzzTrMPaZ+oL5kCfqmXboD+AKrX0rA5YHPXLug3lHzgza/HG3/peXjlDz+YH6Lvg7/89Rfi4+95G/boN3bkgmAhxmNoyPvUSVfcPMjpOtB5M9KPfUrTvHINgp8RCqL0oEB9xgQQOw/GsfxD1FF3+G7KmNQ+KEMdwqSZJKNAbsiQMEJJARqIc0BwXI77DxL6IP3Zf/4DjFeyasl4eM+DIeX0QWtjhATao2hJZYs+d7j9qe950c/+7I9J8uVuG/vfCW7wlmjobtJ7g7ppBAoJ+dWKgQYJxYLj0+JgzRTQfR6oIwICfI5Yz0GUw5xetgwlppuGkozIh4qD5Qw9+EAFueythgGGGvRh/8EPfhAvetGZeOELX4AXvrCzFyzwC56PF8qsIX4hrY+XeuWtVR9qjcv3nDBt7EWs2upXvufcS7pm1vS9xfdx4ebX6lkz24NimtYd12O9amXmGNtLRzPfuB4ve1TNuF6rKV5+zLGv4q16OEdN6b0u4+LLV37bPmv2UfUzLx3Na9FXzvGatSsv7310NeK0p61qi1edzPppjb//+3f6OcZ48DnncBiecyI3UMmXRMaah+m1Qgj4NQQefK2pVqYEeb48KVZAp1gq5elnY8al3vlWY7y3qdN2sFUN2ibfarTQYC5C2HCcitIX8pEkiAjX8ywY5Rj4ljZkK/ZNTvMwbOKP//iP8au/8qur9struHW6Gfcr2ecG1d6Q9RY1N3Dd3/gfv4Hzzj2P1y14WdqFIlo3eHlJr9MFbn/72/u3flCwOrJwlRdTS5YXt85afs81l+HCd/w6P7xdnXsWv21/7lca9rSsYYA8x+T51PBBcZpT8IP0cXd+HI469ZGU8Es2OWx1uPFWycazd0OA18X8WOnRFpzxLOSYFbLvrmuu5gfpt+Nvf+eXcdYZ34tfesg34nee9FB/qH3fn/wBPvP+f/R3sQd+V3igPk1dtIaMTWdvHsrJyPP1w3cMblm6tKwf3PPj/AD/97/3Cv889Ct+8IH4tYffDa993pPwnj/637j44x/WRWUj9uHswfXtPTW+OVPjpLXGAKjrIG2/14UMyvsNDTwWSYcUyLceGwcehpvd42m4ya35fyRUzFzIB7h3D4JpBK+HI+7Hp9J04sZ4DAiYF8+22M1n94K/fRmb7maiDSUMGwh5FomrtUSN56REZ03aGCmHgw855NLvfMhDvqz/ImI7Xzu+Ou33v8k3RxPNN1b3R9tsXo6p8d4aa6KGDxj0AJSGFJ8czoGIoFcCiRXKII4gB6aj8Y1gmkgcEPyvEHhEhGZaDcWpKGbFS+K1mdF5qoeMoYfOw0ATxdIIjkZuBXfcrJ7Csbf2RV31I2SWl4mAw1j7kiwD8HSBnDAdJZawcPN2nia5enaRoSSzfZLgmJZSQKWWoEteHAm5JJhxQN8PapSXk+9TxqphksOhpsLeUwVK0CSnW9vK/DpBcRLIFHd9O+jLo3c9yWzUcqBf0DG2P3yfO6F7MuZYW1i86mTeyFplI1XQNt6cGG3Tj5QC8fIkm4O+i9R/mtQXSDe0gKi8oOrpPXpsop+6op7eF7xtX3C/suzvS4jp6OOI1EzZQskrXaaMsHzfQ/GKZfmC3sum0YqaWxRfv3Bv6nUn8EVYV23rGm2/hUDq+O2Mdll27Njh71KfeOKJW5Q24TIbIpizF97Cuvy1F30QF73zFXzfVB3NJZ3AcZtEyxwS+IXiYGWKCMSMDRxz6vfh+Ls9hd/FPHCWud4Be++9ps5Fym4nHcRih6sxoN+ecd6/vg/vee3/xutf8ky86onfhV988Nfjlx92F+i3afzRC57iH71426tfjn/849fgX/7ij/DBt/6pf3zkY+/+W3ziH99B+zvbx97zt/jAX70B7znnLLztd38df/rSn8Crn/a9+JWH3RW/+B3f4A/w+guT/8Lvll/yyY/wbUbfFce+Hf3pqsLv/QKy2UnzXotr1tctr6se4pVr1BewR2u987DjceJ9n4fDT7kHyTaUK3lh+ZZWaz7I5MCKAAAQAElEQVT1GfW8GMWtduj3pWdu2IPz//rnMf+56SZWrRrPvIKWV98xL57WUkQcY2Bwz3vd623PeMYzXsrEV8TY/z5Qb+q3fPDa+3bIE3BAN1E3c9AEKPTX/HpYrEE+7HqQJZMJk9bIh09CJsTLmNAzBjZUxj2Rh2Pyjhx4Ysh6C4eWHcjJ6Dx6LK3JnNqaGdRMjfg6N9FuQV6bm50jOeW1fkHHayb3aPyICThUnhdrL00qrZrWKuvGgKGSEsqTb45oPsxTV+czZpnQeY5xD5hTqOsjPzP20ok0ySw1XktqONqNmiSu4aSckvYtPdtLn1CeMcuEJiui/JTR9mwdZej9NT1bmtMkPF4fBdRwKLVi5j3NU2so6ByxrwcbeH9zPdkkZvsjxW1yEHBI1IKxBWPRzHIw6PcyJZhrY+zfJVXW0nt1XdletYu+9ZgN4+anDuO2SA1cI2JRTH67oZrt8l+SHPe9sk7P9XhFuIbY8hpc30bz3hHX79qCz1Rfcvzxx+NRj34UItb1WcehHYvcPpzGFR99My770J+yflFLZhzVxw9BBQt90VW0jCk/4lb34wevn8KOQ44u1TZ+2WAb6SylOi4241qgVIMrziUS0HyeTWG+YTnmrrrkQnzqfe/EB970x3jXH74Sb/nNn8Of/MJzcM6ZT8P/fd4T8fs/8UP+y4Kv5ne5y85+xqPx2hc8GX/23/8b3vKKn+cH8LPxyfe+HVdecn77GqTmtLX3nPz1GbM983yuT+222mo89TzomNvg5vd/AQ4+7naA0rQxS4yVY8xSTsEUggR0zL6EiSgNr/0l//hqXHPBv4ilsZ4zqhDdQe0Y9dd0pXn1SPXGxsau4HdObnrTm37qvve932uS/dLM/9Gr7H8fqK/vFfFN19PCm6obTZctxNGiiOAjE/xTq157/GjdeP0vIzBD1nNO8BGcqeTMoYBuZXAJVJGxOqFN9BzeIn2OvlEr0Ceutp/UaK4csSEnldK5ub7gq7FimyenWNFG41o0OfJejw3VQ+uTmoodUK48nQahXFofUOteyjRezn3FdWa+i0eohGwkJqDzdNTluaQpr0Fe991Em5Qn7UhYpsDeE/KWScSYYzp3cTIgNZgf0rb0PKGICeUFZcKkVvpo3+JnCYlVtMakVVo2phmIdw9i882Lb9C0JnHyxcvLxMm0J3kbxRyG3TSjVDsjmpDcrJV0TJHmXKORCsdnZ7oDI1Kuk0q+TzZfbJ9KSqQlC8893wm6vWytm1f10bqadVxfsx73J9htar14zvallem5Hlf+BvkvtNHyvJbxtKnZ89boiMC97nUvfNM3fVNjbqDbl9Pgd/wuec+rcPWFH8hFtt4qwH1xwj4dWlvWiSMCh5xwKk564Jk46Jhb6527yy7honiZ3jLepm6WWp6oYglk1Vxc4TV++d6NTb78ZawbyhNv0nSjZWrDUA7o10IeznkCVvo3Hjq62hWd8r1WcbOZtutRe2syeG+tB+8b+sNlgcO/+r/wD0jPw4E3uTkiTFI1wGgw5JTDnGEipSvMLQ3j8+AvmynLS0CszzpXfvxvcdn7X+uyvU7jfqjsz83NyXlwF7m4I3Dnm5ubB2zs2Nj9fY96zDmnn376jR+o8R95bOhnqHn30d81xW1THQRvnoal4nlvMR4iaOODoIdtQETQgICOQAQ/ZIfw0gYTgaAn5oAxxmOihNgH8mPaQA8xlzBemUY519A+6awRXqxlXlNpvBYDDku9iAKKXE9vjl7DKS7IYb3qpTOvqRL0HCrxnz4MOBVHOOMVy/q84mq55L0uBVqbbhyKpZUfSQGR8r2R44DOT/r+UZHMa0ugQF5WWEliUTIoFpAnr6HQpklEM60laF85eg7Rs+tSnBLWE4iTad8MR704WXGFFXt/AiS7LeoyppFX2kaB1pI5rokajowaoJRfuTzMOzYiJ42sxaPrwEzPkj7VcnaeWrL2xfNf132S6rXUaopcKVghWsEX4qae3GJrVFxg4lrqBrvqeYMbdIXR4f0V3pDzXZ7XMp7Odav7csghh+Bxj3scbnKTIybx/yM07L6G/xv9F3Ddlv/S3Be+cF3FiMCBR96CH8R+Coefcnc23vraMPklHOv2Qa42Pu6kIzrotN/LWaPAWIDWKKIcfdzrMsu5FzDc21juw2+urUdzY4u16zHL+8J5Gv6g2YoX/fWXD4/+hkdD/wLizoNviv7NJao/SwtiL0e2D0TTRRIZkdTnEP1Lnxe94+Xk+iTDcSz4WcgmpVs2H1eVwG/yw9efeqd3vPjFL36qmK8k29jvTlY/8qFN8X8ZyKXVndVNJa4HV6Fupn3j6USNX+JLS9KybNhmijnyy3fLMtbD1wR2fkRa2n2p8euNWefoPbzWkCs1fUQDFnByOBBoKCisWLaMqeHwerWYX2UkZw82a13KiSlG3qr9OClBcz1JQs6pq32KK6yk4t6zPfo8mqA5N5PGaxAs91i9rGdesU5OsbSz3kwuY1Iwp1raiJmo60O4T0NrSmjPXsL9XuCE2XEy5Wmk4D20sFLyOh/tqfKKxddSI8/aGWasUTph1cnLqmfPiffeG2lXDRT02GJANNpRaYW1F+F11rT6I6rT7MNh6GnMO/JkqusrvTlPluTkeFjdmgpS0eYVovFr3EBORjcfE6lLitmqaMf6dZbvEU3cuepdvkutXafPfynxuv1xfdEywi/KqF7ysi+gad6rvTeICNzq1rfCIx/5vXsXS/EF7mvP5y/B+W/9eey57gq/DarlDTU/X4v9LJ/EnYcc5b/EdvTXfx9i5yFtqUVRY7/krt+s3vdmG+iSvEfzVLf/WV3Hq6APZzomqz0h9vW1NqtBHv0ayeTcr6c66WR6/01Fm5VchTsPOw4n/Jdn+XdMb+w8CCtbVFnrJ4h9OMbL2F4c9eW3Sndd/hlc8LaXYXPX54tq3gs1vFitD3XOvbRVrLqIww8//NyHPuxhr17Nffkz+98Han+Hurvw45PSOD0pvrGeSJbn3Reky+daQGmR9B7k/MDRK2ZvZWUK/S7IVASnJPhNxAFTOJBljgO0yCk5zhRr5vLSCcrLhHsLBuTXPaSkoQUlocp7GrlGyskqb89JnGoh0MfEGurD3eX/AxIho5bD6yhUbekct8kcca/1tawEcx4UcKgN+r2MMiUtnJYEufG+LnMtpmS2b/eunJLEW3HFNxmVHNzQuH8lZKS1FzlZUcKytX0WIveUmMYlUDUMgaZtrp4XrDv6Pst839O4NdR6vr9V0HiF1lmgqBnzHA7KO1jqTHZT5kP3TOxsr8y511Bny/tceJCacbr5nDm3TDhP70u0VZ32I1vpsZZcUa0jIvZWm/nBJzR1GLo99nhSLNA+iRY1+xKO+8h9rpSIlq0k9kKMfXsdG3GYkZc54DTqR0By+7HXS8/yumwbGxs47cGn5e+mJn+Dxr5vDdde8hFc+PZfxeaea1eX2rJPS3TXJYIBh5u0tHE/8SQ3DjgER93x4TjxPv8NBx59S776o1dcf7zVWn2nUcO1RkwB98M5R//c9ziz09zXi+21wtWz1wlzaclnJl5EeWFeEbua1LNwn5vVUCBdrbHMTe9sFHJIJyP0WNGLTfLQk++Mm9/v+ZDXr0R0JlOCkwVJ7qFOXwkycs0YcWQwfmsD0HNTfNvTbv5B74K3/TJ2X3khxqM0XGO6DCQ5Jk0XCLZ+UM0oElBSPu27vvuhf/mUpzzltzL6ypr3vw/Uuv66PzJhCLQ7OT5djVNcN1fY+q0m1mjwgavHTyX6RnggtipCRJ/rsUoGJJMdIzLCyIJHcYQaAycZXZ6a8o2Qcw+BEsg3Ey1ToTbf1vEnFMdONjFdHwprqbFGeRFKFJanFa29tLTLCuc1B5ynWGtXDjwKi2eo7YIyQVvlVS9CsfOaFJA0JHYPeXK1LkP3dFwB8xqLUJRNvDdhQEoLNDPlyZeSSXrliBrtD78jJl+j53w+rU55xcrLFGvTheWVFy8sb2N9xYQqMS1OpmArL73PkUAaX7u+gLxCmfLlhX0ti6AfY+J+SFv7rnYVW1ekg5zG/DznyBNlbb0KyXBwMQ6CfRvz4qnm+vSYqnzLu/AGwfHUW3Uf97ilV90+iVbL9spsda32WrgXwfXtO+pHsJcFVtPjY96l6rIpx++Y4fE//HjIW7LV87DVFrbi3axNrafWvepT78DF7/otfqi+jsmWIPJLU37F9rLAMl0ttRh76YPZISecipvf96dw5Nc+CLHjC/gtIMu12H9ljBpuZMRSzQIRzahraMXpg2NPzmLWRfUsT7EgU0TzIX7O8H18Qcz6dwUdXFSsCdvicrKlonrp4Wu5OOAwHP0Nj8HNvuXH/OM6GM8LCfs+rmMTDnSHPqt0IaZvMAUC86Pi3dd8zn/Au/bif0uBexOWQNejsLqMmJrZ6BP9ZlPEP7jqLyLuud1/ut27fu3Xfv2/JvuVN2/sl6esm4z2FdYbXL2Bpj0xx4HuAQV488cHhxjtYF9FoTwGzvwgrGWGlpfrsWLqQKUdlq/PINM4ruf/TUetWfYJYmeJLawpCMSNeyYx4pZTntCDafeRl6nvTC+yjBXcy6hnOMcimlZO51+UTlKc4waaEzXayHGTwtqLvOolEmYK4hX3ppzjEQAF5Ws/4KF6WQmUJ+1QWDYGTHhNevP042Bi5BqQk42aFshR7rbKKbYn4BBMYyCdAl1vhj59eXEy5RXLHBNwCI79FYiTVrjM581AOTrre1xc7yWqPtZ6kiKt9qlIKWnlZeJsCmgcDrtJci3RUdvAbOCaUs0CP5XMNDLljDnauWu7Wq9PMXv9hprsQ4O2ZOude5pzLbWly5ot0y2h7TS4b64v2Lcl9tL3i9JkL2tskf4iLt1flu3uU+Vuc5vb4LGPfWxubB+ehxRej3nR8/J//wtc+o9nY9izZ95k3TXouYabm9dWVGt1oojAzkOPwbH/+XH+0HbATU5OdX+hkrlhc7fW1KA2MjET6gqWMn4dnnTL5JQBz6mL5rAv65aaixT1QsZbafuvO5TVu1O+py97tFhuu3Np+z/o2NvixHs9B0fd4WHYwQ/WUJ3X6KYZ1wWC454VVE3w83TMtlkZ9ddt33PdVbj4na/A58/9hzGl3BQQjb2J2Y5zNzqizlP6dl4l3NjYsYuffTaOOOKI8x71qMe+ovivRL//faDWz1D7pnX/UmLdGd9fJu1FEnD4IdETJGxamgpEtOeOtF8gnAYVtQeDH6ubiDV6cAaFxHJlDgdVJTPIeUqOvSIsYoJ8QUYpEKAVX1pKyeboc4VVLE3/glecFTwxCjkkM+VcT5idJp3fFGGsgw7VyW9hK+kVYirsUz2WYhl7z0rQljneK435PqlbN5a16itbpy1O+WVdxcrJrB0BZnuRtu6lMNoheR+L7mPlZeJlfa7Hyt0QU+/ZvSZR+6x+/To9rvzCl4RvnnzupqTjCrmMXoq6Z4R5qUgIl6S8/+4CuerXpgAAEABJREFUExykupl6Ejl6nMzWc7aY55fnPM+O0ewcuOsp5rvDoq+2NOXHFiNY5qa4GpUfS7YG/f7rBmytZqbr3UEm2mhNdBK6SY1ddWuLU7ZNKgVbzG3p+cOzhXaxt7qG5euyVJw9da/Wby4i8KDTHoS73OUuXLA05UV1mOFieTEL6/XEup50FskPm7jsg6/DZz/wWgybu3N7TmqSQL7ZeF0YNzx76ZKej6zn2c5pRhs7DsBhp9wNN7/f83CT23474oD62WrMD+3XTPYy7E96zGdmnHt56cXJ2t6t7bGI6idd/7VMPcRJI+uxcuJk1a/yoycYc8TWNi+3/YWUOk066TMC3wLgm+beTHCQyNFrfS5K0uocU4WNg26Co7/+0TjxPj+JQ078euj/JPBTMMZnliUMmppO9TKvyZjD0FO728qT16Xx0gKMtSU6tlNTYHMXP0zz/5Jc+Ym/JS2OxsFgPtyblPr2eeFqyrSXkabXi6dt7tlzwMZG7HrUox/7/z31qU+98QM1r8kXPL7oDYbN/LCfT01rr7tJ081uDPLJpyOPdjjvCXzCTAZ1QwTooIPIKX1Rj1BElk7PTGpavQNiDRpV7MnZNSwg1BDKF4pEisRKOmEzWkASBfKLtGg/vAbd1D/cwqp1egSOPFW+UuXVWFgm4dJXXrmlSSvr+WXsa0XBjJ8FTK4ZugZbypjkWFM1UVvVrtStEZZmTcoLVN5Bm+oerstZwmaVIzRV0xiPoDKT3yY1ibZAWlf18pYoECChfQuWN9a0xqpMz8QivXj04Ziaev4dczkOshwEHACfS7elhw+yHIZtcugGYF9H8NHv2UQ/uSvUH/t0NH2njejWMj/FmZpqFEdMecsxxRF8V6E8rwcQUbkgBo+g8b2BGoOVqU/0eEW4hmDvulaEKwK306SkbEVBQnm6tYO5rcr8rDC/UrfkugYdnJfNExEZR6SftBXLB69vjKm6DLzS5g855GCc/sTTcdObHtU0peX+xr7EylZKeGqkaI1RrHo6J8tv7sJn/+n3+MH6Dfxas9tXx3mkoJ6P5DhraRpHC7RzwnG0D1WtPrtkMmuEEx1wxAk47s6Pxwn3+vH8/cZK2ZjngPbruO/S4TFvEVCp8uChPjorcTJdJxlTsyGd+xFIN77+m0ocU2rVmOaUaLD6jpQKmHNfehUXHprI6xA3qa9maVRS5t7UcRQF9xDBYmFBEFvAQL0rLE8619iBQ0/6z/xDzU/jqFMfDv0Wjwgm2zqCWc5CBWNfNc/3DiH1conzkbcglNFzwFrBZKEtKlQ7f2f63a/EFR99M1tsiqaxkAPSqzQbM488VAglMlx5L1VtaVRrDGz4d05v7LnHPe755pe85CVPa9VfsS4/tO5Pp++/lBhAtO9QE+oZ6O81gqTuvZ5K8BCmGzVMT1hBS+pBEGymn0mqB7FRbF36YuTJadAUQb56tbXlIpSQKbKS0gmbkUYSBeXHzYqkjTyByunAThgPEhwOyzuoiSTH+GoRVh/1WK4vvq6jyqWVlyknLxMvq/MuTr6s9NYVyaB4UcKywvJl5j0Vk34NNbtkXCKFW81N0N9s9ZSpRL5JFI424xhIp2R/DYsTP1qvHckETPm+rOux7OXYU9Z2MIk2L3mvoZyATLgzra1Q97JPVx/5kR9BXnLlaHpLV4u01ETIy5KdZnKsAZ8/IoDeIXjUPbEvtnk596SONZpzE0bdlF1RGuztiBWBLkVPjsuy5zKXOm1OqPwqjtC+Mp89Evv+U+40/epQXbE9Lo5erWSEK2PrxuDpAJq2aAsfSsocLKateMmUkwn3to7r80u8emL9h8+8lqoZoFOdYl7ZLljmVHGLW9wCP/wjP4wdO3YobNbvr8eVXsNhHUf9QBsHPxztuQ6X/uOr+aH69cCeXeg/qKx0EEHjoM5zL4cOs3WOOkGRtOktPBARvBBA7NiJw076Jn6H9Lk45hu/v/1jMMEE5of2LJuz20QS09gK8IQ8iIOmwK9nAVnjSjvLKU+TpIyhB5ew96SkQZv2FktGjXrQKYLXF4H54T2v4a0aixkVlpaYgyTg+uBbU+DAm34NbnaPM3DCPZ+Ng4+5DVMUcTCJ/nAH1xn1KdYobLxqFcpE2UfTMAgaR93/Pdd9Hhe/+7dxxUfexGegfZjur7d6qMZrq5A2DiUqIJ7VMXZKXgZ/mObrcuOrvuar3v+g0077n05/hU8b+935b+pfStRdb3dTbx4KxydSAS24czo+NYCxAhlMoR4Y1Y+UhYxSki3JtbIpITTnsw05pWTVXxjJ8+FyBMXq6aLMoQ7zCgTkOzPFiSNZAVlGK/Oyv+J+uXGPJDn4bZKphbSKxGu/wu2Sjzrnav3yEvbWeLl6VSutWnG6yEusvKznZ7GCZtqndArdT6CznpO2UsWPtSQKl2YZi6dMTtu25WRq/tWtCeucW5hCzupdnPZV2P2UpEbDvCfUbUAdkrUU+mRx6gse0tHNRmlmZBeotp4PYaWqT52TuM6c1kSLfj8+pyaM9toqru2jHq2iKUtIwIFsxy9K1A9LMXhY1Dw1tQqZvQ/rJRuBAtoyZtdVCnmZtLfV5LRXtkNtcsLKDyyrHspMxsQUrEdbSbSUrK/aSttrVnBf1ONOuAWdN7DTbQm3arBVQZ6YrlspIiauQaaSIxhHxCo3Jnl/IgL3v//98eDvePBEz9Be9qq0bFbDoDbr5eeCYc+1/FB9Fj9U8zvVe+rHP6jhXlg5DVJTkGh8KWSYs9cgrDXX3QhrPGHHwUfiprd/qP81vsO/+p6InQezuBuSyUR5D54UddZzTbzcXKNd1L+H9LyT3eQey94t3uceXT/BLevYl0OSvVrfYyn2nhvZzk3/cuXRX/8o3PwBL8ThX3NPbBxwULsrfN9oiI9fFnEP061nnrETrVeGDAg4A5BmQL8s2MxbpAY8lNtz7ZXQX4a94iN/CWwufnafmhytIIP5nIvNuVnUarlwROze3Nzccdjhh1/yqEc9+jWnn376OTPpV2iw/32gHm9E3TzeZQ4EJ72ByJeGFOCJjr5y9lUPH2Fd44hDrHUEfEA453AC/ExJbcNOGPOhBnkS04dnBhxOsy/hVJukqLmZ90Q++7ltUeVbP4pWh8pq/5VVLL7idV7X0Py4iE7WzLic+phhM46C9mNZSzSXtWPS0lWu8lVEmSlOHIyQNZgO7UVy2cRi1FUdeEhL59HfU13cPieB6qqnsDjZiJk09qQMTZg8B1Y2QJJDS0GHcO9bKVzHJAcflAyxPJRsnOoMyfXY97ERTFniqQUtZcprEvVcXQ/LmbCnRkPvzvJbGvXKeQ8CLRZkn4xyrqWV8rVptOIOMmQhZ21r5BmMS2SaCg4J9rpH6mpIbzwCR+g2x6Wgo7zw0iKqXptJPFILcfHysnk6a9Gtj62Okm6VF6/tyPZFK/3MWpHqt9pPk8zKFGzFKzezfRbOqhTofXZ8BkisXktgHYd2rMvpu9P6B1/ucIc7pMrnnhDYy16Vls1qAMwWkgCzwx+q33sWPvuBP8Lmpn77hzRswjEKRY1BghXK+saOazLmyIo1M2siAgcd9VW42becwe9Y/yQOPfku/GB90BqxqHXNlhzj2Xus6riQ3NL6G7jMLd8U3IK97XvxCjElKXebielQX0chR5fcGs7K+oAl3Xnv4B9Wjvza03DSA16Eo0/9Xuw85Eg+ClxE7090VCP4n0JhG++FO3oCGIJfhGkBcECHclpHnnFqCCSwhp9F5GXUbF57BT9MvyJ/zGOT35kWL/nStuKlYx+50bT+GAhMxXxd7tzY2Bge/vBH/vGzn/2clyh7owEb+91F4E3KF0fk1vRirBvdqMwzradUeUKPwtLLTPZF+pOeSD6M1PKhyOeYfRgqYWMWEVVHCXtVFAhrItI7qA2NVIHyqfLcU+wL9yPJUW2gwzkC8XQe/SbFl0bJyvlFwIRimXLVWDW1b2HnNM0CnrA4GXkOIW9zDhxNPMNxPWINbkPOVn0U9FjxrK5Lup6TqLIVvYhmlDZEpwK6OnfBpTXJknZc18mBJjWXEatutmdyGuJlPVYsK05eF01crSFsvk3FO1wktQXlRcukKS9cJl3h5TXo965a2agl6ONZH+Y0xvpeqISsFTQnRmalJ0bMcRBwjICvTYbdw+dIJXo96pKZqEmJwvvqx7X2pWASj6c7lu3L4lP9WDYDe8tTvLowyTb6cm1H1lJrXa9fJ9hb/fIZUg/13G6P0uyLbdHDjzknjkUXLbygGGabKZcxE7OHJ/OHHHIInvXsZ+GYY47BLI19PLa6Xtl+bRN9qP7s+/4PLn3fa7C562o+6mzCkeKp0M87yWn/DDwo5jD0NNU47CZ/bavYXxOyMDZ24NATT8WJ934OTrj3c3HoSd/ED9bdd6xTVpXb+62XZ13fqMfL1CLHtIdofl02Xjt1iwtKXzrFhbfzs5oWVG3/0K3sI7Bx0BE44lb3w4n3ewGOvcuP4MCbtt+qUg+T2lUv1CGyYeUUyptSQKBYN16h1pUnDfb1bUQdgZCO4e6rL8GF73g5P0y/hc9U+zCtWuY85oWmxknrVRAF9uKH4CIY7nu/B/zZy172ssfvRf0Vld7/PlBve/l5x/UA0Fkmrwd/ICnjQ2deb/7iFZjnc+YcdeRERQQZWpCg6eepiTyCGYHpTYl1LBpm/CAJkgroqOc2uD7lpJqGaDZGegTaILIX2rHINXZ0SmvZXKjRRTLk+XGehlJ+kQkUTczBV2YjGHBM+1DAVL9Go8i2wU0UR2hyGYt0DyY4eHnETDbWLZLmPVHLHAcBvD/3w/yQtDRjhqTO27ynzBh6yljzGI6A96Uw+0gjE6VQXnFv5jxN7CJkUw9PPg81m+RztCi2VByBnMTlhWVjPAKxXI41QuOzwTyHqBUzz6mVOO+9ElV9l1OKaoC59PBhTDR6Cbs6bopZjQEjTSDZ+B183T9JVmxYYVyzwjYd+44pLzBGK2BKD+ApLfKD49n7g5lpmuonbo5qM9lrnquoNBXLN32fatTac6+N9Hq12cqq10peDfoksajVi7NS6Xtc+xizrC/sHl1cvP06Xguz60pPFfDdd+SrtrxqsjYicNJJJ+GMp58BfbhWZdqkpdoj+Zq7/LhO5eizPUE/ppphcxcue/8f4ZJ/+B3s2XVlitwnCwUDeQ7cYsuny3lI5zk816TawhHMFTF7/SQfGztx2M2/ASfe57n8YP0T/GD9n7Fx4GFVvt5Xv8pGgeZrHZ2urNE8nULp+9zyi0F9EU3lNFfvkekW72CmO2KlLhWe+33UumNpn7SaU2DHocdC35G+OT9IH3/3H8XBx9wSESySnA7d0Yc9tqSI8iZzihDJhnSzS844FTnr1K677FM4/2/+O676xNtIsobzypCwyB6L63v25cK9tl2fDf8lxBjucMevf9cf/uEfbvVzU+r8FWn75wdqP1C8H7qp/Q0nNRt+2iQSSyGH0Dpzigsp4KQAABAASURBVNIII0sGPiRqQZpx4xlwMEa+UNAO1vFtzi//iKZtqfqOgkLhgXkOhk1XDcl4cF37fmrSpFiQDTJcztp06UddI5Qb9Y1TbMi+wr2Z74iKRykJDoCTOO1dHu3osTSNnlwTeJ/swTHlGhoa2Vxj0/l8Wo9kOFPI4ZuREzlqOFa2oHrtWfqVJMs0VCdvDUHFhPC+BWQlaLhCryGOJq7Oh6E/5IgT7s0cp7F/t2jB8n2dMet03nKOF5N4GThpb94PmzFUmT8lMJxVKVeEco49US6CSe7V7dRElIx0jaamvhhMf1YDD+ndY9DOSOQY7Fq19yqCLLVC8yZmODGvLnKMxkWrRns0z2nsSVxj1BWRXuenXhF8tbN3xsrxlc3YqPmItmftQ4ktrRUwn/0yzg/k1YPJ5dBzu+Rma2WfUVL7mdFr+s/yswCz9qijNOyVJ8BLROx05RxsMUkrq7Rqutg9u7hk9sWrRsalrXdynETV6UfkvYtIj/GkBpCCjrz2wN3udjc85jGPwc6dO0XTaj1CPTdjOJDQIKHFDInl92oL3bAHn/u3P8VF7/gN7P78pUBLawXtj08aqdo7wAA6lMcYSIU8aj/dM6/zG9RMCvZXLMirh7GF9Bs7+cH6Tv5grQ+JR37dd2LnYcdT0/+lTbQjmm9uWMQOuUv7ppEb96dARo2crIMKV8x5TsueK8KeoL7CZd24Z2oqR6hLUSVLHzsPhH6v99Hf8Bic9K0/g+Pu8gQcfOytEcEGqmXx2JZY9TrlieNVt84ZTSTSNXk5gC2hg8UqqVAFilPIe88Frrng/TjvrS/GNRf8C9POqjLNhQtOmeV7Si/pcyv1gYjYo5+bPvHmJ3zsEY/4nq/IfwlRl3A72/8+UG9uBp+Obs8Muwi+6T1XuHsyTDHmQ8enwNWMRs8Hg1hMVJpxGwFwYHlIDWaUM+Y0vkkRg4dclIYBH3uy24yIlqS4IbDepr2jjj5PznXF0fda56jRK6/auyc550iOemLS02gxW2aJ4grkpSTHgRSMzh8ctSZ4OE/vkhaMa5JvFFEbFhIrISOsUXtWXCnLGXDUkvaKpSvTmqq3vsjme22PlVaN/FYmvXt6Anq9KOXBw7gCxuMojgKOfN6Lo6hgeVLj0DlVoFrZOp000mpv42tGYhkLOABOHLk+psMcQ0ll6sFQ19iQb/YKVS6v5zx5dRpMD0rQ7Dm5JffBgQhHzEofiIYUGXKKIMu6fK6IyeUgyYFWle8HYGmvYVz5GXShmGaMdY1axCbwsqSLipg+2BA2OtcaX/9ke8yQfaqOV2fWT9m0iOyT0Zq5qxuz2u/IV/1IpMx044yTHueRk2YMxrSuQxfMw3HPqpWqr29cc8qOxb0sE9vOy+sJTA0iEkfI5/U1RB0DFOtSJTPYTTGcBw+t8z0P/x484AEPIKd+ImkaLcxzaIFbCRtI1WwZiybHITQ3kQOu/Phf87uLL8V1l32aj/kAdbVOry8GHLm0SG1+YCivmCeovPbvQuZIUaAkEBHjSwN1UJMwqFMQiCSgHwU5+LjbQv8wzMkP+gUcf7en4JATvwH5Xeumaq6VYCxGHdnTkV7oesPIwPM0LRuxjsN5nbsBJ8lkXqgE5Pc2XFOiRZ331XLjtWzxuF/GsQM7DjkKh9/y3v6NHSef9lIcferDccARJ06qbq9e0ksJDYh0bKQxAIrBo6thBPNK06CDXvdUMm/VdQPXNJDCz8pVn/w7nP/Wn8euz32K91L0lFeUZOPcKNmVuUnMa1GDNs1yWnbYOPzwwy999GN+4NVPfeoZr2iqG113BTY6vH9A/Qx17aS/oeb0tImkd9wmUYJF25Pk4JOojJ9bTaL0sEni50wvKgZ6ZC2cTUyoAYs4mFEMtWkT1Ap+8RAiRawYIC5Ddk4gxdy0NtVzkpF4NXBui+J6+O2p4QA4qRY6iOUqHhTIBJhb8o6Z41AbLy15mdZhmU+4OHnVifd+RdDUg256Rxchkcg1Vin16tMq80YEKJJzfgSA1lUoj8UhTj1Z6jZ9WjyU6Eli9ZqJTfC0m6ckB2NdE/dJxnPfUth5AWZZwnnqpXoTnCpHyLcuzdTJtVrtVb10Tt5f4+X6WutUtzSKtJ7ruxxpt+soQ/HqLTPBibi2wKeaRG4xuOb4RYB4uu/AuJz60fR/hcCD0MsGcZ6vEM0vSpHN1EDiFgLUoB3mW9xcy8yddaTKe2XG6qX+grZsEpEfhumSNZ2ciImfOPFpuYiuR+nAdXTddLXSuyF0SCc/WdZ7i2qQBZlWStxYPiATjVA+Cc7kxngE5Dkq1PPAMK+/QBlrC8przX4fxcnPbFGnXK0lbBPRdILi1F9+jU3XR+JWN+rWc9NWB/Stezy0c48I/fov/37qU089FXkM6ca5W7fgUgImlpzWIO17Wb2sITkY8LuL/4zz3vwzuObCD/A2bOoRAbdkD8psKYV4mVu1+ogUpYSYw/lxYoYjgs+qN1KCgJhRZjAgIrCTHyRvcuv74ub3fz6/I/ti6FfuHXTMbec/a219m4aFbyEQ8FGv6dJ5H860SbqWLK0yjRKErqVAcSpRLCtOeJ31+cLqx3Md5e63wT9AHI5Dbv6NOO6up+MWD/rvOOFbno7DTr4LdhxwqO+JZZ5UqXfBaghM7SggrZjOddChe8YUSCpXCW0F5ElDHkzWvVGJSKYhG4bduPxDb8QFb/sl7LnmMrYgy9G/56o/3BTM05Yjm85ZLa4+c5aREnQxxAEHHHD1937fo//guc997gvI3DjWXIH97wO1Nql7OLQnYlAgspluek8pr1g8BJpOvB5B842jyzfoJPPlQMzB1DRcy1BbcEsKyos2JlB/ufKND8bZIpgNRnSzEXzQKeYLJ2nGCTgXT89BgqPlpc/G8AtIeaVkwspZAx4i6GpI0+OK7T0xS89BgJVNi3dLAnvkMa6nkLnOQddPsa0r6iCMWVd7T4LXh0Wk4R4G8J6k15oQAA96pYnmg7wIawmkaRQjjhWCHIdoOg/tyYs6mibx6iutvDMKDLj32UKNlGv8WMNYZXSzZSqvnMrKxriB5ma1ui7FV50EtYb8yBNIK5vxDMQx3Q+y8NZ4/hEp0KzXlEJhLW9dKxTmBYFvI6hIQsim53hQMXtmatIoB5JKt3Y3zLGlC8dGRZidTdwG4wGjlJH2L9dz0tV5z3PZOyI9ENDfz8gwsHosuYqHXLZCFRZmSiEggkHQsOZQ2vQIHLlMqGhtbosWuv6SYizCNkdrUn2lVG95mdNKGojZ0iKkAyLSE2F56B7oIpUk4xhrIqKV8OOJl6x4oKaleIIRgUMPPQzPfNYzccoppyCTA7Y9qpVEuTAwcq1WsaA86hBBzDX5CVoAu644F+e95Wdx+UfeRGo3OQ7VDPQaur/WO9ApAxW3tSXPBNrBYpM8d56jyAgTgjTmoVieIYeQnmlCj4gNHHTUV+OoOzwUJ3/7z+Gkb3sJP1z/AA4+7uvywzXzbh2WcxoBt9JhZuajyxUc9ybCO5mXVLRlWjVNNEhEbIqYg1EOYV0ze1I8h40DDp0+RD/4l/0Pstzktt+GnYcdy/OgpoZqiPWXAX2duOdG8b41qXpTU8P5UadInzpKmyqxuo7y6isPcOZAHey7uesaXPKe38FF7/xNDLuvYYYnOGpGQL4bout6aBH1tXUaQesEOnOdEuCf9GLz27792//spS996ZM6xfWFX/b6/e8DtX7kgw8g/NUU3cGHp4sS8mZLSwc9JMJ88CAPHazhEJI5Bb7BEAQ9aIz4dA9E8DFoDk7UmGQvacyT1iAlRyNbWkZs5Fk+NXzxqE9j7VhinwJCNug1yjsmb40IyvRiEG+OsWhKiLQcaq8YDyatb4T0guWFZWNMvdYozjwnv6hIqhedRycdY4NtJu9b/WjGTateguaY04loreKV075qH8VL6twKYRbqg3ZUrfo0KtOs1VrFKe++5M3Jm3DkC61e414bLdfLsrlYWt9DmNRsTcbuR69RfcqLKzOnqawlFDaIfu2+r/ByXZ0v2tG25q8MfY+WltPXdXktxyfbl0NxWjWAq/WFATxcw7WVVZ18Levt8HqaoybXZtE42itPhTLxKnKBgoWVRrR08mV9rjhtZMYP0DaAaYE8D+5jQDsSSBcx8QPPowl4GqnJWHjqxxLS4ug4MibQGCYeTiiearVdX/SOSq4RzVnjfppk6iPfmdfqeNd2cTaeCrbMtxo7itx3KjNyjohpzuP2oLhyTvQTn7CVXBK1RIQaVM0AhXm/kiudIuXkM9/XJVb+xBNPBL/7huOOO47S5AlWh1OemBvghcGDkDNHyyn2C4BUDS1U19aYCW5Uv/bsor97OS5+1/9qvwGExWpDh/Zs8YpQzEGeJQRMVg9GgJ5HctAhES81hRHEopr5GpArJQwGf8WNYA8TfQ0xP3gefPQt/eFaH6xP+c5fh34s5PBb3gv6HczY2Akuj+kYEnJ9t1PENsbyim0KmlbxqF/wLqSOw+vougqrRlKRqlU8GgUcY2jAjzw7DsCOg4/CEbe+P074L8/EV333/+SH6OfjyK/9dhxw+HHqpAtnNRhlC84c2sbAa+QlQVkBJ0golq55X2vlZOQqpe2zdb5XFElPCTn20WBcml1XXohz/+qFuOxfz+Gi3e+YlkZa9S+sJuIqFi4Tt8yLk3lTJZQfsLGxcV1EbH7z3e7+1t/93bMeJvZG2/oK8OnaOvkfmtFN103WJoTl9XT13g+ARBTUiymI9XDZU2wNPblQfQARfNOgno4BRwOtEwCL+ODCB6WwhJE0dB6BsEdLRjCWGOzvTCAi8cknn4SHP/zheMQjH4FHPGJhj3zkxAnLRg1zrpGnFd9rnO96Vs6+1ZTGnLRLfsFZT409c6orrD30WPE6GzXs4zy9+hiz54pnXlyvcQ/y9l1Nr1HNI6ix7zQVV+1KDbUzjj1Kq1pjcsbyNHOsW6438sytYNa5B3P2FTcvrqxqyxcv772qpqz6NS/Ndqb6WV/1UW15YmnW9LjNbW+DIfxQI/ifg/ba4iPuRL42+GWfwBqxoSktoEQSRAjWUy2WggHB/xTUOsIRAdH+ag8eDDnn6LEYxYMATXV041BuDAqQ5FCUX/haIIKml3JEcnKK4c1g5VB+IlUzboRfIAuXV75Ts/jOd74LTnvwg3HaaadNthIrtxeN65vmwdLLWuycYpp7L/k+bnjswZrTGuc+hZsvnftK21nlXEe+13S5b/u2b8NRRx/F65XXhpfFIK+7rl1eN/FLDrwvuocRqQEPwdQx8Mgeq5yTnAbc6ta3wrOf/WwcfvjhjPuh2j4uPK3HLSRZC3SpTNTMRN+OoTP+y4pv4AenM6EPUDof92z5UNDqdG5QDB0kQx5kCBiCh15bEXzVtbi+oEVIM1BLkQZDTBGRCfgYsipCHANnw9+99QfSb3kGvvph/wu3+PZfwDH/+XE47KvugfyAvcPlUJ0sI6DaoI48zlOIAAAQAElEQVTsqde6GWllCqSVlxlz4lAIvUkUNsFprFPPFouLHdh5+M1w+C3v4x/lOPnbX4qv/p5X4vh7PBWHf9W3QL9LGtKpTEYcCDZow5ATRzIWGYb2QXOqJnlKSCNCga4hPbmgISHrgzDACT4IocAi8KCYz9Lnz/1HfPpPn4Vrzv9ncovhGnKUqpQoh3hZRm0mMfYmVZi0a7Vh0jViI3bzGdxxxzvc4d1/9mdvvG/xN/qtr8D+94G6djTw7upG+04L0PTQQJOsP6kWyw2cODKrGpoDeg5DThF6o6GQy+hxJ/JKTLVBpukjCBgqQSRHY/0YtKSctM5mV7+pMf66r/tPeP7zX4Azz3zRFnYmXvjCM3HmCytPvEb7wjMXfNO/cNQqL1MfedmLsvdYm9y4l9ZjjN1roTH3IkyaM1Fret8tX9yZW6w15dXrzK6f4qUpL0u+anUNCuc6Z7a9nMl+ky01pZ3O4UWt7kWs2zfT2uv6JPci98t1tY8XsW/65BT3lrl+P3OsfFnW9X0SK/8ir5t7yFh9Mv+itgfxZ1J3JmNxqzbpM9fHd/vmu/n1oUdcwI+5Xzt8uJv3y4GJiP61oXwz8kQe1rJRRHAmpcZBT+Mg0BApLyuWvqeV6o3pPtxXHLEsHLCkMh5mLZNLSm89QsnxGjRpRPYe2nXSO4N0soEafhcID/muh+DpP/b0Zmc0X/G+ef0KuC+0x9N/7Iat/fRx7/u213X6Jz/lSdCvssvLlddM12iKebFE0CaOQRsRWaNr2qi197DJmqSvSXynb7wTnva0p+Hggw9uGrnMCe3VZgtsUTeju4Cb129t+NSfPBNXfeLtfFSmc4ZkspUNdKSgjJraRnm4AfIYySYWW5yX9ASVWOHQCDqCiUgAxAYOOuZWuOnXPQQn3vPH8TUPfxVOecj/wM3+yzNw1B0fjsNOuTsOOPIWlB2A/jCu10Q4WkwdWbpSdClUjt8l33nY8Tj4ZneEfmTj2Ls8ATd/wJn46u/5bXz1Q18B/Tz0kbf99vxVdxs7xj+jq6U/W6qnzIQmGmPnCGsEz11Df/Lz0lGZzpPjSIIiY02hCS6HrilDOdShxahXuLnnWv4fi1fgvDc9P39eWmRvTddTxm7oyeHsRJNpMxdviA8a0VTD96RdJHDb29z2fd/36Mf+vPCNtvcrUB9f9678kik29BkU0Lev/MRNNzlvOh8CDvgQaOYHlVp5Gd+YXK60tczR809cmmlApQY+mIXRH1mSzBpBUUN1KkIVA8iGDbODCcY5E3QjIsACjOdJNB8D09SYHDjTHA7kGY5j+mI+iOMUYaEiXpYJm5hNFDteaoovj3HNCGmTF1q7/0y7Jm8wfDTaWNM8zm7ZD64Fj2KLJzXmMKIwyn4BOMLKocwKySuUdX1GzNB1WVeZ+SkztAb0HP1+MzEpV3OpyHnSTWjgXgamk8mZoYd4tDzakYpYsJksfUY5J5eYM0MOVhPXiNVdDxRxzHQDv0jwJWaxcpU05rWudvLmPCnawrjuFpkvIr3VIlvxq5v2y6Lb0RRPPSauE9YF6qltca1dfRUX7gvFKy4vvLR1dXNNvofOuX2Ptlt7XZdev/Xe9NxV9fprWtm5z7oBy5p73+fe/ouKBx3U/WuCw7w2o7Vkpm7I3Dayee3ncP7f/AIueMfLoZ+dVavcK9FA0+gvR3HiR+sFI7l4xYlfV7yoXYR6PVdVBJMM5ECoBQ68yYk44mvuBf2quRPu9eM45Tt/Dbd81O/xw+2rcIsH/xJOvN9P4/i7P5Xf1f4hfuh+BI683YNxxK3ui8P4HeNDT74rDrn5nfjB+A424cNucRfm7oEj+F1m/Wo/9T3um5+ME+7933DSg36BfX8bt3rUH+CrHvqbOOmBP8PvRD8RN73daTj0hFOx85Cb6iRp/MrD9yK/ETFaHTyJRvpat1BOppTfyxTIeMJup4RPnEC8jDBHC5rTtRHvsF0rOXFpigZcc/GH8Ok/eRY+98HXJ+1C5RS6GrUkfFSOgaBuEOHKaKUjv1Y3bPLY8TVfc8t//f7/+oMvfeITn/jaUX8j2PYK7IcfqLlfPRCzB4icYj7A+lMh6iGop15epidMXiat+girnKZnKUIkAw9+8KRPRlkGzREh24mgceQL0QA6+PKUk8weY4ogmybPmUyWEwsoXV+YcotinMw2SSah2Q0mjShMK7MlBRzFRWA6FmVTqALaRLQacg2xcUMlkldevqVyxw6UMVhOlmfWsNX0WCV5R4TKpJBlnJclujMPJmR0HatIlplcF7N8cWjHPJ7XSZKMENxnrk+u12B2zB67MbPsMSbaZe/7pTbPX7o+p7hMvEx6efG9H7x7sW0RwsoTjiM6HclAFw+ogzS6BHSe5iYJwv8B43dKWi7Ao2GokKE5TwoKEP+Hjdpgv4F1XNQp9ELj6Z7xirvU0xY509tOfb9e2C4hqaBNazBYDOV7ajttr0scsaxPft087ZXvll5mu9p1uXVcXcdpxXVbmtYu/dSrclk38dVR/IMe9CA87vGPw4EHHpj0qoz8OtInyty+ji30wyau+PAb8ak/eQY+f/6/sFnTrVuyuCbhGVO/fpR0yi6YPqx+5VXEPMfKEr2kvb3zNSFl2Ie+g3zo0Tjo6FvisJO+CTe59f1x0//0XfzQ/Wgce+cfhj5gn3DPZ+LEez8HN7/v83ASv7ssEz7h3j+BE+75LBx/j6dBv9rv6FMfgSNv+0Acfso345DjvhY7Dz0G+tV/we+WczVERO6PTlsezZ8dGtmcc8LOOQIUy8CDnsP9ggm1pnNsT4mGP1wHkYwXI58xBhxkczTcHFRPKerY3H0tPvvPv4/PvPG5uO6yTxRNr4pSCpOqkHB8bxVeWn9ey9wYq2cgIvZEbAwnnnjiR3/ocT/8a09+8pNfM0puBHu9AvvnB2ptux6CCD64fHIqBmPlZYJMmZLOHEkOQX/4Lt4isVVAbB1j+nz4k+NbP0EOlTtHDdjDmCXW0OuNoz4Yg8eIlVOSXDlBsAfakb2HjmHXAYy5mJLQIc4kA/pqJkgmB/UCzWkPmSYhIKs66pSn48i802OeHHfAZF73hqcaZzhlFUXE4UstrGpfI7KrNdR5HapcTk/dckx1FrV0XYfi5NfVi2cJN9HQuDftD+P5wMe0lvZmajFVF1YbrtMpIaPG56cW2pusMHMpEWHjFu01TbiJqpRJ7THzA/RYKGY3Zmrw2hh2Reix1AMnmnU5ZU/R4luPIsfzSO18btdAZfPEllFKI3cVnUwn1MLUcOZo1H7g+s3WdtZxlVv1OsW6rMLIqwAd/h9xArTMEay99tNFkU798jmQft1+9pXbql789bFpf9pbVWqvq3jSVg4N9LWNWuv6vhKsq+s1PZZ+GYubW2BjYwMPechD8JjH9v/wC/bhWHfttyvbXq/fNXzuXz4PF73jf2D31Zdt06i/rtv3nDWpsvJ9strYN0Fz3WMM48b7S7U/XcLHtteafSMCETJ+HIkN+IPxxg6AFrEjY/lgzhbsq8Xo5Rh59FjELK0kCQ6lZH5mKm5p8bKihUdrpKTmFFdA7PN2ghNjDr65EnOUjNCcvtNdOLwR4JpLPgLd50vfezaGPdc6PZvcsGO6a4zZ4tT02q0wZeh7AJt8T4njjjvuU084/Um/+pSnPOU3JbnR9v0KbOy79Euk1G/5WLfUeOP1aMoo0kMUfFoU6qEkBBiIl3eOMaUaToMfBqhNdmCkGJAUdQwCqQYCsxx4BMDBibXg4cArI7UkOADmuRadBvJwc+2OYSQfhG2ong91RikFREL91Y9AwxwFHArBHoZcTyldLn1EimCCwxqK3HuMk+1n9zAxIYVqMzG5D8WyzE9NpdVuxcuk0V6EpcpYkZB8mvdGmPUEtV9BSiOCr/9gxKDPtatZ9VAO4AxuY0CEaohRnlicrxXPpdVndlDSdej1gCNl9QldXobxUPVgTVJD68GI63Ce5bRXbaEtjSmpPmgHezAhJsKzecHW0rEmZeW5KIfqZMmMswuZboRqJlVwJSaCVmNKukihTOlepli8TNi2TuAEp8Xmqy5LOHNQdcNGNbth1a5abM/c9Z/mG/Gln1Ot5bqT3TunfhHrdK1t5/SsdeEXCS5PRntZcv1Sylfc4+LSb3VK290T5baqy65bz6rdOgvs2LHDf5n8sd///TjggPYzwNud5nbNvpDc5m5c/uE/g/5y2hUffQsGxqvtAvkixvU7WLZlwexc58J5hHHp5HMGj7FFA80x0411pLipTScWXJNolL/8S0JrFN+/EunrImkPM1qDD4GcyeW0ZSKF26a1gIzS5ojaqE0ysWfXVbj0fa/BuX/xU7jmwn+loOvaQSbmo3qI7U9M8axuFijbWRTeFLjZCSd88slPfPIvnXHGGb+i+EZbfwW2Yve/D9TeqR6AelqIfc81EetlKzjqCPxuSlJphpJMH1TIi7NJMEByswNfZ+T1kYqujcF5fxEaRGmymgGxiok0xCoMhEIIG2iiVN0jMufQD73igNb0Gso7qaLQhAh6vsgdIPgfETVBF6GZYDGY5odNkl3ey00Xgkmw11SvGlCfOvIkOKOOugOKtZ0+xzIoDs8s9Do8KwnNMRO6AqiIgT5WR8ZqYAQeQRsQIU8bGLYRwZh4sGfCoaemJ4eKKZxhxlXXeDLQFrlTwDk6OMLscI69OcQ3RyWgVED/oR1B3ysYMp97Fk4bJON1GphTD9BrgEcQ6OoQevjZIOcgdOkGQ01CESQV2HpMrXPipLSgOgHMKQMdhekVpimrOnoOdhtphTKeQnI184KKl63kqNF5eQm1Zaw9yJW5ri8sXePGsAq289lsVbGXJjyFscZ7HSPufi+1o3QGaiNT8bzvTHw9guu/n4jaC+/mtJ2VNftrsJJcIaaeUyq5bjmntuu7Xc7FbVr2TDpPZn0uFXub57Xrr60+SD/iEQ/HD/zAD+SH6jzNvbW+/vk8nW3rdl95AS54+6/gvLe8BNde+nG+ly2KFmE2I8kx4gSr8/K8VFOc8KJihZK2J5dYefZojqgbIqnPr0XJi0q0Zqa22BGOgJkeM6yR78EtqgX0EAiPNXwOmiS/qDLocu1tyS8mlY0xZeMY9WSIx3WJoSLasLkHV33mPfwg/Txc+k+/h83rrqS4DekEqZOzjU0cYdwbeCxz/ab6XPVlSQ4T/jB90i1u8e/8rvTPPe3HfuyXM3fjfH2vwH76gZqnUf8v1PebcQ09YMUJ93zFepcuXHl7kt3DNfjJHpypaXA+EBEAB+posoma0CixRjyBXDVwyMm9pSZmLkIiYXFp+UGK2Dl6vzCk6U18mlihYD++wgnFBBy6B7GowRO7DU6Bx/xj5IAxAXYaQwLGbkWvkXtkXwW0pnBRhPhkwIZBYwI+mAsDTaURllWGPHXcKEniBO4CzmIwHvMIzGM8qp+ICfutku/ag7WDkjZfizEswDrthQoioGHMjk4LqSoeHFnai/9MIgAAEABJREFU6sIM50FsaOpscLaICOUHhjLAIfIIRILRpybJIFtxJOVrWLhRoxuoz2BIxzm1GfvKkOsGr9+s5XxzTZjVGWQ/LWTWU2bUJ8OmMV0TOSa1nHTF3iDPVtvV9acw1wW2zvHJ5v7m+mUUS2KLuG/Ep7QPFxW5n17Q44V4EWbtgmzhdrkmuUFuu77b5VYXW56nru2SW63adya2vNf6UP2w73mYf6Z69hcV97353pXRS7Y5rz27cdWn34lz//Kn/PO2e665vC8c8dSBjTnGxFowqcd0X9PjJpiorM05k/5yk5AvEoJJzGAaM5qBe3jKMisZj186TXCilrPHCAtQD2F6DmscJ+JMloNgHH6PccQEF1N5vudE97k1c+5FCD68cggVDukSwsGA6VhckOsu+yQu+Ltfxflv/Tlce8mHebL+TJt61bknQ2E6j+IccOpzuVmSNZbidfzAbW7sDn7WOuWUW3z4CU84/aU/+qNP+41S3uiv/xXY/z5Qb2wMs9PQcyFGD6S8HpwQ2VTiDZWUMVC+QT6pJDQawVKV8EsWJANIcAz0A3gQc85RhLx5T5nTPhqqNbLfKKZCuERT7cC1ioXwlEJECwYAhpqWhnaEJZKaqFoHtStmg4RzgYhQQCMPYUI7TqIYakQwdl5evaYPVhHJSSfLiMUjPzK8BpNCKI1a92ZfwabKnNYh6RaekuZMtlUxGIf0Y9ABqRWWFwbrw8aVASKMB/uEAk0y4TQ9L4k0q1+fFxZXplg69qMbZmuQ0KBkkJ8ZyaZ1zouKK1Fi54oafebGsPWZ4nWoOk21hZaZ/GJTrHrp3DL2NkllRDCO6gbuZspOLPIgwZG45p4QLqv8DfW12bF+2tdIdaDkS99JMD7ys2e4V+wdZ39e03E70fVd1kcjyivsseLJsvcUX19U9Uu/VZ/U8d11PJelMhOpq1xyFa3zqV93ntN1Sw1f2XtpN9et2+v6Bjt3HoDv+q7vwo884UdwyCGHrNvmF5Grc12zF6b0mtxzzef8owKf+YufwhUfeyv0F9r4WXDcgzQOZi1YbHI5bcUvdVOzuo7AFrWN9mtkKpvJe9ovIdXI0B2KZ0LmunjaB/l+qE5xp1UI7Vc58fLgM0MTDV1Acu6pC0gNB5zTxJxoQTDhc6OXwDXgQY1yaiVvbU7Yfc1lvGe/zz8M/TSu/MhfYdh9DRdXAetqeIEKeu+FJmJWNgvQ/SkA84M9OMRFbOyhLm55y1t94PQnPunFT33qU18h/ka74Vdg//tAXecyIJ+QoRF6cmV6Ss1xEhZXTy0puExA5fQc4JEuZ5UEdeMLgHRQo1GelLvyacf4FwjAN1+JViyrpu/cspqjseBSUJ/y/BLA/1VnJnnONdSDpUgteDhCxsI0DvjI/eQ67NfxSmsd+TQlaR6c2FCzclqT1Tw7R5zGzIi1hkw6ktSWRlFv2lPmpvUzViaV2Um9dC+SS41weG8VhyiuB7LojsqDfGH5tJyxcogXGazS+sLy3lv/QGhFiwfkHoeUIuwrctA4YfWp66m+0zVQJEX6GNdKTqxqFfn9VIuOmmnNRFJJrV3IslpsInFlyWpWhfNKec8CyYqXRr72nOdBlhsa9Foj9GUZVKcA0DbBo/Y11pDLIS2zcq2uVsx8N0vDsMm0FUblWtIMp1G0wNogqdWxqLeA+7Kfptx/anVuiuVzF8lrafFTlZB6VV5eJr58j5Nb9pjWkTZNa2ntXjvhqU9xqc/anFMzx7wDjZ70jaBw4hi0kXsD7/dSN8XgMem469Yo3aqu9swyvx/Ky3pecVrWZ6/G9AGp+dokOBYSrjPwHJjwGDhHFzP04CtAKWNNGaj/zp07cNppp0G/8/smN7mJkmnLhcxmneFWUy/pe4w41lcWPWzius9+DBe+nd/tfMtLcPX5/wz9KIGKeJflwA9N6I/++m6Fe73xuE9em3qNaQ8jD2RIgiMDAg7w0F50SmWkPPjWYq+W+jqrHsIitRJUwMA8vQe57u3ISyXfnjmJ27qCEvTnSZXlmiRTzjoFWpxe91pQGucEyHcO6pualpCwQfDwuTVu87orcNkH/wSf+fOfxKX/9BrsueoSKjh4Lpw5usJqrJzqmV07+ouQG+GptT7KqV6F3ogATf1oHLsZDbe5zW3/5Yce9/gXP+lJT/kdxjeOL/AK7H8fqPWXEvUw8NHwufnJNmqMHhgZHwnRfmgaLq3SfsDEy5DvKebBo3F0LvEEP8ZoB1NoNIL/JT2hjHNLerPIONJJX1C4sb3L3toQ3zZ8DpmNiFahnLjQ1Kzh5kAl5agjsZKy3JsvgwRuRz6Hk1xZGUSQRMAOQU7mAuNCLnIenKVBO+Z4ioI6VYd1wSh7KBQvXxYJ2rUIa0kNAye0qK70shbtCHtlo1WY0DT2zR56E4U1UieKCOQhT+PIuHadWs39e1RmJQ52pLU+4eKcBQvZexJbFq71F5BoXPkx1MoK5IN64dBELF+8cJnTnoIqyALccmrBWKE8ZseAiMwM5BMlEA4EgxpU5EBEPVWZG/K1DEjecoKUI4+8H8btolLmsCbp4QbgUZXJkgBmBR2P/iA/0/W5CUdQB1lyETwfLzlxykRknM+RGJ5HO9cI1cjEl27CYP+BPSMyx5uB6ShODEV8AQ/uW7w45WTJRaQ3M0GFiKh9OPTjBQRIY35Il72VGxKOuoxFxrxsEaWuNOnVD1B/8EhOuojEYA4rh9aS8erQRaS2OasjqicFZNSTro3kKHFcuYjsozhiwhZxEk8HpQoDvS6gD9X3uc998JyfeA6OPfZYjEcuOYZw3QqJ2ZGtZ5QDbcBg36Zhz3X4/Lnvwflv+Vlc8Le/iKsv+BfwW9atWNep9jHArYdM9csHIkk+cw1ghO21KT6sYwMOf2GVp1DXy70DVnie1ZFRjubGLPCjDR2DawZB1RgwcMMM+ApzmYSSMCuIsQf7RoQ55Wwq5TpiBUOkClqgmCXZg01FzxqQy5gZiUGvHvLs6/NXA8dMSC+JPMM9116Jyz/6Zn9H+uJ3/SZ2fe6TPIdNuA48XEufiwgwT6c9OqdmjDXEyZe1NTL05tC3gevBfi1HCPZgtIddN77xTnd69w897od/+sZfjacL88Wx/e8DtX/kg7db56cHtkGF00PoiBOTfDr4xHi0rxbkOcz3vgjWkPZgfw50TPbJJOcu00Pj7Ke5nut6ft2k09QCWgtwhSVhnAx0pMA5KOfYjRonHA2DB99irCEchzQKBnaglkMRanODI8C8p9avEmiHcrLB0vzgoLil5QZN66x0EgjLS1deWKZc74lrn4QeY6za8F7MdwjC3XUI5JH3JSNVJwupEZF8iwDwiw7WH6oN5isbAp4EZAqkKitOvDB5DqF2sQmVK7J5ncO4L0q6NRXJmpJQiD1Uw2g+lOsZ6vgQ5j3Emq5YHNJP1DwiT0LfTWJLBjn4Pu2+2g7TJrULn46AGPrMhbWiwMIw0NQQdYrq9e7Qk9imaU7MdE0p4phzGe1t1r630vgcmIzIRZsjA0TwueGag84j06iDKcOB+cImukn3JGJROObFB9eADT4Uh1E/RSy56b1BKe0BCAijHeL6OCLPRWnC+dtpmNVEnidEJA3gBOpILqMei+njHldO1yKxeqbVHuWVk/VYcYS0QHPcn/B0Ltk394x2RL45OKo6BVvheS6gX6l35zvfGT/5Uz+Jk08+GdAWZMDiWEtOj2yv7hcf+fm+R3oLsHndVbjy43+D8/7qRTj/b16Kz5/3Pn6uvg4R2gd78TnVaw4OGRssmynZuIKqa1Q5p8T7WjLiUO+83qWi5zKhdaQj5mjnH0y2YRhSwXnR2rMCrsHBXMDvCQowHa1t60mnGkqlEIT6KGjmcuWdJCkvIwwEZwYcILbzVDw9h3JMc68O6NEOxtzQ7msux+X//uf+IH3h3/0Krr14+XPS1KnCvQV6I9nSE7uG84lQIS3XJOLJK1ijdRLY2LGxC3z473Xv+775TW9+691OP/30c1rqRvdFuAL73wdqbAZCZ8anRS+E8UER1xmfmYwklpGQPslp7t59qWgPXKYdE2qJwgw9Bm9CfWWk6AY6jVwmI89JKEUTQzHH+MYizEzKmOdwe3LcEJCJ6UVJ/cQ7oAY8hFVMyCEUIc5qMhqKmeHlUwQwZgge2k/SxbUEQ0iHPPilOIF3xCRlEfwC5bil5JiSS30LSFDOWaO48o2zoHHG4rNLzopp3b3DbH+qVSH31DSD9mesHHnudRCEjgERGQwKt7BUKDntQno9H2LXmfLJq1rr0pv0xF3090ZK5ulyBWLL6MXZmWCUw6eUkHMgOA+eCTREyMt4wtVX91rUZBT6GgyNYkxUUdaRYO/EmRfjk+hCxUGdc22K5u1a05ETaJzy2V+Iphzd8iqZ0hqss2S7myCdC6jk0P4wctinw5dmVHLRtXgkZ0C1shnZBau5AcWVT/lg19/zed7pcep1SWZ9YnANXQz4mPpMmomzxFPP9djJvLCzvsmvn1f31+umfdS9j+Drp6cpJ8UZXBPjUdxILEDl+bnBGcURdS1qgYot2eukc5H1wojA7W9/e7zwzDNxxzue2qduIK69deV8TXfRvkG22dz1eVz1yb/DeW/+GX7X+sW4knjPtVdlfZ06958fUJNeO7PXWh68V+oj8x4nodo6Um7UkZGOr+OkPbdb33L1fLFGa/p6Uy/cUtSzjqNJIO+26A7lFbKtXJloUfJjPyfNENF7vTq3gZeHmJkag8A4BfMiwG0EuDnsuuICXPavr8e5f/5TuPAdL4f/wuHmHlCA2eF1yKiMbjZ6zmspK3IMRGBcHDwqJZkXK4I5r5Uxvy4c8NDvfugbzjnnnPszc+P4Il+B/e8DNf9vSJ6jnwI9o7MQ9Wr1g6NUPijJNyx6jamk/2IeUcwAIZcQDAReXYDYw9iTQ70g1YtyxkIywqkTIjI7sirvXv18uJkqzTDTA+QHtPNnb7+7MBbPlJBNGoKixp4jMSUjiiyuxa0HWY6he53qzWSAluQO6KRnzIHZkXyuDerQHb1YOp1ScfRJUR9cd2BtEM/H0IXCqahZniyHkKSE7AX2Ag9HzYOczkl7wHSM11ZU6ksVrNAtUyZNVyLRNKsmLUR6EsC0j+LaWsG+3kVoVi215kAiYyJEUCDQWe5tlQcpDj6aAyKEqqj2PJDoeYZUaw5kV+GkqobbcS/VOgsoVhhoRwKdmpGnlmrO15C8yhqVjgRH4ppL1xrKVWp73zqxfq5r/JxcG+VafYMery1p5HwNXaKWmLl1/ZOTLNea1877SlX6Xpdc1ksD8H4mifnRa+aZeZTrzltU7brcKlcfaOd959G8/wCd05LLiiGd5wlP+omzxFPttzyf6VFWoLwL2tRziXUu/Vq5x4H7DZxyyi3wvJ9+Hu59n/s45itmTZ9GldOWhgrKiyzc/BqqZbZ2XY3+0pt/FOSvf97fLf3cv/0Jdl15Ib+Lz2uhF918PnMAABAASURBVLpemKX3F70t2pamS8+pQPQ5n5un5L2O4qYSpF7XFFJ47ZYDD8f0ytGljqBGq9cpjFUC4ssUy1TTfHNikK0lJmTC91T7xPzo16aMSdUQ0Uk+7Nnlf5Tlknf/Fj7z58/Fxe96Ba677ON8DPhBmuoc1CdYM7PRkl1DITeM8bCGE8cyBW1sFAoEDj744Cse9/jHv+J//farvkvMjfbFvwL73wdq/8gHT3Tl+RNB88NDDwHq9CT5ldCwnE0ag5ykIRXBKRnPCiPIKW8G6gj9L+1aga8MJKauIbAmEEohjwnXB8vkc3Z7SvwJywFUjelQkm9yudBEe71ARJDrk0O2cn5gLrdimSPGWkdlii3hJI4x0doZYAEH2lGwvOkWZA+oAuAc0RLeE3hIQU6OEXfkOag1sFeymeoFMwmn2SuQB69OUg6b0G+8AZXmBPCjhCbUegSEZv2FJExoqh5i2N3XRlg5lrCTkJhUCoEstdyXuGLEwodYAyroJejf3BhrGXVg1oOUfU6MfDIZccMFmpejRk6N5HMlI3B3mdU+aBzgkRxBaRuRLkW+lJREiA12YsARNNQ5pBRjEnnomW9lSSzm7AGXGWM6MtZczWEd1NCUJuWRh0Kh8sK2TuO4TbX3Fm7ntKTuvDTj5VWwV1u7dquqjQ4+pUYu3NDi8i3Eat/co/KlHTBx4mXiVDsoWNjE5TlO8UK4pq8U6ivfW3K5j3X9iivf6xMD5dEdxcnPa1O05CpuWYeekujWyHNX35Ya3VbcgDw/jB4+Bhx11FF41rOeiUc88hE48MCDzALsM2Drg+mV5Hb6XryvuqrZs8ffLb3onb/hD33y+jGEzT3X8C1mXbOe63E17N7B6o1DKePFial8xpNokrGLX6MtYhq8dk1CSIIDOoqUzxuIShlwHd8j5alvjijHqFXYB8TzOhLakxsQW8+A/cG96f1uz3VX4vOffpd/tOZcfpC+7AOvw+6rLsR4qL6C1qLC0a/jVcelrCmvQFqZsKw2LI1qxK0z5o4++ugLn/ikJ7/8pS/9xR9ZJ7mR++Jcgf3vA/Um7z4fWL84dI5+aATK+ETphSSZdCUUV9hS6uz1tPFLpPvoQ1XxTvLNpPmUMWCeA+rdOIWCMnhdTIdfYJAa42GhIlXKL0x5ppatwC76Tgh8UCCd902CIQcBz0XnqmLmIiyC3opyK4qbUtAVnJgc3D/JnMmz0i2YU8TudMwOiYaRJ00tFA/gMQjRawycZFnDoBvk2S4JAob+k4B66Tzchbw9VYLKEaI45BFdPOj8RZcXHi1yI2tyEcxRpycB1U97Ag/nGAw05qQUYia3XPti32A+Hx4qrKeXkJbICu6DEa896TbIB1SNOoZFVLx97ak0g1kuTaAcHSqHOrgA9wjxtTZ1oZhGCG7MA4xtIgPtYMBz4uzYvnLyJpwapwhe0cY3N+ZGoFoF1MrZimMwcC/6QkWYg3sQiOhEJjTRFjSZ9WOmG9ZrZmwWLJedJPMebZtTegVlP/D8sObIdSbN1G++zmrpVLNdrr+miasOmK+NvRzz/WRtceXVovqX34oT31v2yL49X7jvN3Fz/VyzzE1xtHPPPnXNyyerOTQ1K7ze6/dTP+5xj8PTn36GP2C3ojUuz3NNYk6Nm1mjry24Yk3ePKfqIX2T6R+Hufzf/hSfeeN/w3lv/llc/u9/we9aX4Bhc/zfwyzsB4urj2iG8PuLApmI9naCxHbW8CuTKU8UD7SG6aJprM8JfrOVDFsfTutmukevIzGGXNvCkagVMAFA2NtAO1zDPhzJNEC3ufs67Lr8U7jsA+fwO/7P5/X7Gf9ojX7ERn1S3+YYGqBjLeduNEJO1mVWYeujfr220amfBaSm+Gtv97X/+tSnPf0FP/3Tz38OE9uMG1Nf6BXY/z5Qb+ip4cPQPzg6S1J+ybYXkR9eSQXMsUBe2jXGL/dZrtz45jCw2hm/hpUCGX13Wiw7wseg2ROYRh4tnoikOauusnxJQxbSed1IBV2IY0SBZloqCXK4iSdK6HMgIqANS51fIB1yAg+KOK+OgM5p4qWLKWxIrCFT0ssceyIpz+s+6hSzM2w1oztajRnu2KEnQOcBHerGnKCt5XnWQGH48CUkyj94sK7bS3YgpzqVyaitG788l1HfdM1BS1ZONeooDu3IN98BEaqgcQwtJ8dQTrsARemhXUglY4BSgUirTXwhdIcUDl1GxejHHTJNnrNWYtNEjdIzbUJT4/QMWasd8joqlcbmORwSop6z3EdrUDfDKsCXg72kR39QnvVZXankuAPmOed2WjJbsxOH0+zbUmtcKtYk1lBsOLLLuj5OXHscS7wPXvPcoOk8b0NOWafzYcBRMRnWcJBLbOB+iWrOZ1tR7VU9ZOLKFMsqls+41hAji6g+4D2a7x1bHNkj+5Vk4uZ85Vf9UjePdW2zZ10P7XOumXqu45PLHonZaSpp1zbzoksjTOWU4HVJjmyBvXrtX6LywhEbeMADH4gzX3Qmbn3rWwM6JSwPkvOtLAXcBgXjfaO+VzDVh1i3yHhui1pMx7DnOlx93ntx0d/9Gj79pz+OC97+y7jq0+/G7qs/i9Vfvdf10foK5d1uBNy3R155abg3vbVM18ikqyTK99KJGxHB2JUijqxRERHTXkh9pxwTHOOpc20NUuMYe4pRExEyxWXaMLF7s9nm7mtw3eXn4nMf+jOc/5aX4NN/8mxc8p5X8jv+HwL6P4QsN4L+6BZhT7TzsGJZ19ZfmzPZpl43nmhbh+cWEbjPfe//13//znf/pzPOOOPlrepG9//wCux/H6g3N/ko8IzbcwE/fIyTJeCoB9AaTtLImFoZrY4q+Cs2AUc+zuwzfonnwwceygUfzoHGMEfQtTwRXwsDTaQjTvwixXkcTGc22IXGmIDpoHVjtucUSaEXMlSgQB6Alg/oPy4tKcAIgBIgJ994INAfpj11PM89NR2XRLs2CphzXcOZYRDdCrqCEsmY6kYyOScd3KhiWWFliN1RvOLy4gsnr9MUAvdfGV19XcpwD2c5kRVJBPPcZxWAB3OpD+6JMTWkkJJgxHrOsIGHMkEPP0acoYNd6aKpwlhKNVU0eUDx0JTiMeIeCQ/Qkb2FQGVWZyYcJ1YO7Yjm6XQydBRyDu5Z55MV4zVkBhYEt0ODjtSAfK7PmKNqgjwUqL89pkOcIup1IeXkRUWEHPdhZzoZuB1ncgNxsk3Olz856EheaNW63LCanZhlknUdpe3LpC8fQY2I0XgdWRMhT9D4fM22wG5ZB55bGnhEVL48SQ/1LE5YpGKZcM8p7i01Y+suleeTtRGp4023YnXv8F6xOCKyLntlsvDA12P1y4zm5TWiYsg9OMt+9YeHiNXe0sz3lrUTl/2zdLV+8J7URevKSy+fFpE1GeUcIU2uI2ZaS9HcIlbruZJFt7vd7fAzP/szuPd97o2dO3ea8+TWnFxKz2F+OfW9h17U42VRiyWp+v5Dl9dsmtFJDOy5+lJc+dG34Ly/eiE+/afPxgVv+yV+5/pN2H3lhdjcfa1fhy6pvbDMS9CjXWe359QvCeaVDkReGsVqRC/HxnY1JZ1a969EeTWziBNlwb7RcmS8huq8TRMt2VxptS9RA+s9BkYqotc9149zXHfZJ3HZ+/8I+i7+p9/wDFz0jpdDP4++uetKimuwoKBOvAuhxuAx4xh4g+NOKKjBXMHylnFSSudevLw4eVsF1DI+5JBDr/mvP/iDZ7/2ta+9F8Mbx5foCmx8idbZ92X0M9R+NrqnJ5+R7KFcxeWV8UOqJAPxgnqBMNQIPtymMvAXdq0QEXwRKqPEQJU86AfUQQVf9xn7QwZr7OtVSaE0bETEOQNjRqMqO4z0yHOxRlLNPYcI+hRklUJvmkouTyGBdfLSyIRXLUwt8iTzHJh0c3oO0uqKWmvwYuChemXlGabKW4yG26aYDBrIytP6/u5HTpVymI5gxdRj4icUvA8t4ptX6oOErPbFcBziK+gxV+lD9rKKXHgPjoiyZzCcToERh950SVPDQOdCxK6ijExNkRGYkRo+dC7ZH0OxLXYeVINHz1E3bYR5xlSACMuD11l7DOfYI2AEHtmCBLGGn4MxFKCeiXBFwM/CuEf4SAXPmGkTmrimz6VdT6Wsa3HmJGxmPVfPDUHLWe8J0LoR6gIuRNt2tKImXyttklluoc/lJMyErmHqxSXq59z6lBvadRomyvKM5z2T46nNtKlRkfIy4cn03KhmVjSmSz/tO1N5XqpTXLW5VoR8ccpLJ65w5eQnXlmXCmA1Z5o3tfakOGJeL46rpWOPiDw/ETqHiIpVlzgiveoixEudFqFYewEMAfvCaId6Nzi6dVyE+nGldhKpyf5VGFEaeC2045hjjsGP//iP40ee8AQceeSRyaaUDRUy4BAazXH1b179G7TOGqPWp2E56ZSXd6yAoO2faD7a85pkFulHQq782F/jQn6o/uTrnwr9Cr5L3/caXH3B+7Hn2iswbO7ineLrVkV6bbclFDIBteQdyr21nDjnGXMAnsDDytQy0vA1Vj63I0pvBXAoXmuqgQmWNq/LJFpCY1ZaSq/Td9+GrSOWTvzmnmuw+/OX4opPvA0X/f1v4DNvfC4+9YYzcMk/vBJXn/tebO5qvyGFNfOhDZHxAvQtJOLGPMNr6QJ4nxIQ1MbQHy0n7UhT6xMaiQlIrpwZB0Ynn3zyJ5/xzGf+zMte9suPNnHj9CW7AvvfB+rx1BdPnB5YPZl6bvSMSWcvogV6dTQoKSoWRwvwP3GqCzCCjwgGRjkpDWa9JHQEoxDoPF8vKeQjnSCCGhYFVRZ7UhSJ+lMijuCbCfVsoNE05BQxl20yDgeJVQLlqZNzrBchewIB7ow2De1OZsbAE5XSms2JtHsxIuSsUYhrO1leObAHuiP76Q0qyawduMnkFMsyiyH1LaJTrucy1rw8J3QruzfXSI3qZQNMYToixJcqcWaJeW6cMyQWGFb2JzYtQtch8ZCO89gBIGxfcrDuUC6CIibzxzGEZSTGwTWMxecqEcIkHXIaaGA3OdIexpqalpuxjB4CjRaUPsQL2LKOHRkJ83rJBT3XIZmDcQIlE3km3zPa7sD+g5LOEXEQiqERpYgq2NAO78+TCBbJjbaMmSiqPCmfr/zMesGUiOBeHAb0ndNcmvfAIJzJaarPEuVkmdUs3mVQvZjJIlLbXEtUT155Qj3TEdIxKMUEyShH51GJASqpWnmnOdVe/n/23gRgt6wqz1z7MggmIIEEFdoB0TBGpbVtsA0dEY2m2+7EKYCigiBIUcggVGTQAmUUREAaVJQYBxyqwKkDRtNR7BaSEDXdicYJFYSgAuKAA1L39Pu8a6999jnf9//33qKquJh7aq+93vWud629z/T93/3rUnAXI7I2OTEFgmNhkrGP3HtrqY9el2Hp5lxx5cNH6g0Pplz6WI+I1ooPHdlzQ4llZA8Q54Jf6+acsiRta5/sa3LgTPOjAAAQAElEQVSa1rp9Pq9JSivHtQrtN3Rs177JTW4Sn/d5/zie/vSnx8d93MdJQ16mMe9HhRrVr6BERQmK1RBYN6e4BN0r7dfUPwuUJpbbjC71uzHykApwJSb8qz8P/lrIH/6/P6AvmV8bb/qJr/b/CO9dv/Jj8Z4//O04+54/j7PX6At23xMfmbpC2oKKNQT8ZRi4OV+to6HrEeGcp8StEeiaBodUhDKN3sIoXCiIfDzrkgdH9+yHEE1r2pn3eTb4rTu/hea/0/2OX/yeeOtPPzV+50e/Kn7vtc+OP/611+jcfiuC/9ydG/RmNMJ2IVSod2gvxjVtYhWNWEAh18bSulcmlBuxsl5fnKAvJL7MPTLXzsQ1Z86cueZe9/zUf/tVj3jkY77ma57wjSW75G+4K3BxfqHm4eQa8PCDeXDwcDYIAT9Lws4RCIvOQQyauA5b04vlhzdfWpbxh0t/IyorGQ2UUqHbdT21ilvThEJpO3kNYCAxoLlkyQskqXzHOFljbWnRtdas0sL2jjSxepOu0k4ymXAlkY0PGLQEvJ+WENh0hn2tDBWz4RaBrtYZXlptWDkJYjq05BKqdX7lZ9Uimrg1z3VKYjVEZSkqryASrIRQjYz6LMe+yJVvrWkXMKvRl07hTKLQQU3DI+CchRmlIE+Jrx9CJZG2RoAKE0ktVIfplENMoCZNxgkv9iY1LbIQ04LD6yjyuiIqKzgN2LrOYKW4qaoL76ul62svcJLhpMwhvahA2IJjEUxExD7tA065hQgcQZ/aZ+gAR5BbNMtr3SX6ISzGQXHEmO9wkVYwdcICTapf5Mg0dQ8tbkWDmU2EtPRMVrGGcXkC1eN8fsZ0Q4B3xpNbcU8zkryxtM2Up6yhDdcgvRNDl9yqy2zG4O062r0IaiLq/rLuEq0Rh44m2w6llIerXHq1gpQRL/L7sfS6dV1qWkMPhz4xFAazNT2pC0zqVKVrtfS+xYmlsWRrDzTkF7E5uIaJ1pmyrEkdmozX2lVTdVstNWRmHRguexlp3+mZybfGGqFzabLoB/dhUVw+Og4dTca5hriYjmXCCe98lzvHs5/z7Pjc/+1z46Y3vWmSkfU9kFPsUnkNEWGJueiHgr5Pn4CxuBIWrLhXBTpOsmJ8reHnXgF5OVKmDDS5Vl7kNX/2Dv+P8N7xhu+MN//4o/Ql9BH+Dfbb3/Bd/n8EfM87fyvO/tVfxHLNe4K/h62nJUI9aR3uwwYjQpxGwNf9Ch3Wy0f/EFjwKtGAla1IgeqzojV1W5TDkfDn3dmIs+/V+Mt471+8y79h5z8b+Puv+9Z4y796cvz2VV8Rb/2pp8S7/tNV8Re//59j0b4ptalVhCb1Y69ayLQnOKVIW2NSE5zcyg0i3COmgx4YTYYMogfdrb167eAVI5dj3PKWt3rXVz38ES959U/+5D0vu+yyV8L9NbAPuFO4OL9Q85BxKXlJ8MPmp0mkQz1VvEhVI3qMypsgwAgWPd+qY3atuGmthVD96kVvDa1IDVBTnaDeMZQRlcZjfgla5JFEOEy5eEUahHKK+5CWuNaNrIoYPnTkB4gWF2alxVmVOi6+NXcSt4QFOXFWwdFaE6McgazJGFyOpgwYz2qtNYVY6lsDJwVqzbOIPgg3kC672r5GOc5EP7JUlcVdrVi1BJijUAmaRT76IY0RPEC5gjrjmJSt49ZahDDXeokIQvtInriupangIIfHVtwaeJFMXoNzwbwr5aD4uQAXUoWPxXNzDG49loqb4GhRNnmx0RqYq7QoBONlPkcVOB+BQlNI5CHg4YrR25F46uUI5fKcFaiX92+uRWt0Ta0i/bIkMWklowmYkc7bEaEhVsOJ9Av5OaHYofeFsLmX1LGC2JyHoj6avMy1gsdG5bROpqWvDUKwpHymdY7Wt8hYCY3WmmZtYUkfgUcrBAxymvpoDVJXz72XaC3jnpbLWp691siJ0p5aS7z0dXqo5GLLODG1WlU8Ay60TvhIXRsxZHGLpYtyDbrbYp+axCa0p/Q1Z661rM1eTb3W/Mo1kxkb6tGiPs8dhjatlY5cqFfGQsHRWsXkEw8KwWSt0XsZPRSO7IyTRAdamFRjpyljgT4W5Wrd9CSy3wIceQe+Zquu7hHX4Ra3uGVcfvnl/m9W3/72t0/5STMFlZvbhYLK5SakElfrFqxYWQ9qSo/GZIHuyecpBcv0KXxYoqnykOrJ373+8//6i/FHv/Kj8fs/983+kv3GH/yS+N2feEy87WefFW/XF+8//OUfi3e/+fXxl/qy7b8ycs17Y9EX3WXhv9N8Vp14V9K0gmKNDtiSojEWIZ79ZTkbWMjrG7PGe/xXNv7iD341/vS3Xxt/+P9d5b+68dZ//bR4049eFr/9Q1/m37C//d99W/zJb/x0/OXbf1VfoP9c3TR0HnWfFOXQF/LIi6CUNrPfiCglJDEIH0NTXPds2oJpKq6/62um1/j+wVYsjHaEatDjT/7kT/6FJ1zxzy5/+jOfeblUl8b78QpchF+o+/8osS6KH/Ye6BlKxFPVA/I8yIQ8YCnQsy4CWcX2IkSHXxQBDTDlMR3NeeY2sUB9YOO6tbbNu12vTUky4Le85S3xylddHVddddWwq423HPmrr+7c1avW/FXwV4frrAFf3ft133n0V3X9VV4ne43e5nrNhLf5q7TWoWbudxxXzeqv9l6u6ntd/dVjbbRY5pIHXx1Xcx0waWf+qtFTGuWuGna11rk6Unu1MH2O29W6XqVLXzrVKUfPA76vc5xXnfd1tda/eqyd2jW+yhqt5fO6Wlrh6tvXHRprr556Cfe6q6xV3GuvsifuZt1V6k8sb/1V2WvTN/PZL/NXOy+sHr/xG7+uJ7ued55rMMbTnVbRsnsv9DLmj4cDXhV6f+kWzinOVjkrBzDrPNFkTig+lhPtcTRXhVJMkH22BuEdKTmPJbfYKWStoU1igklEi+Sa49bKE2av1pJbdJ7/4Q2/EK9+9attr3lNeuLErxGPweNfE695TXo0r341uHL4suIrfvWujpgcOqxwedYBl6HBMs69gYvb66t/anLPWy73D1c90B6zY/nkqi+9Zkyclrr1OtH/GKd96Fr+2Z/9GTepW96jHuzcsdzK5e0lbn4WiFtrcc973jNe8MIXxGd/9meH/jX9tmfroXQdHbqjuSqU3NCTghr7uPidP5dszs/YbUSwt7N/Fe9515v0Jfrf6ov2j8U73vAd8bafeUa8+Se+On7rh74k3vgD94vf+ZGHx+++5gr9dvtp8Xs/9zx9+X1J8Fcv3vEffyDe+f9dHe/6lR+LP/7118Qf/dqrhX/UX5Df8UvfH+/4Dy8PfsP8ttd+U7z1p6+MN//Lx8VvX/2QeOMr/qn8g+J3X/149Xuue/FXN/j7z/nfhl4ij/IZeWbP0M1RnzZB53au6orWe1zQnp4AWi1MBDsz7WlNoKU3jL/YA/bW4iY3vemfP+zhD//en/7X/+aT9FvpV+wVl+Ib/gpcfF+o+QNr8IDxVOmCADOO4CGrh5Y0OYwf1+TwPMRwxKWNfpgH86dhfnwKw8llpGINh/RyrhPdbb9SdzIs7DPV4j1W9S//8i/HU57ylHjSk554Dvvabf6Je33PP7H7Tb/z5eiJFgOXzXHh8qUpX3z54vEzN+Gx54lj/4OndrL9uY+46rs/qBc/tFO/J4lnvWHE2KyZsHvs84qP8lPd6A8nfa1bdfbkytAIw2P7enPS2EtXecfiK7bfx5Pe+fOM3XvV/vzPv44HO413q3/Q6zEXl7OAh9+G+d1DT2bmiLtZ3zGvNa9ehpnhC2fG1/ec67HKvNXEa478aZb60xRrL7Rnz56NV73qlfG85z7vr5E99wY8l+twred9c7zrXe86cvPmZ3zGs/QkftYkvtWtbhWPfdxj/Z/X+4iP+Igkr895feR2q5z/nneF5xHSW+aXepUv79Vvk//09/Vb4l+LP3vLL+g3yj8XfPnlr178ob40v/MXvzve/u9fFn/w+hfLXuLfcr/zF747+Hvc7/rlH9FvmH8q3v07/4//bvd73vnG4K+hhH/brbXWD491wQ2aLwT6TXIN5lT/rBvJTW6wAnNvhZsxF20SMX1xCB+b9Q560mj5hE/4hF+68qlPe+izn/1ND3TNpemiuAIX3xfquiz+XwVVwDNUD5Y8D5xcjCeRQBp+cAMHH9OhL7f89DLTpJA1AtXhxOD0VVuvJJyTovCK5chF1+HFBkfyFcHIpNdI9VhXPGOO5zIwZg2TjCbmNGmEOwJIhA5hjfwDgbiBMxXo5/VCh2NpBV1HDWYtJIHyx3S6OigCbfQDOdbD4AN0xOoTPSjYw5JH9drz6KMOJUcsoDBcJ8B9j90hiRmla/lATxz9YJ8dbt0sqkZSFD1Rvn5KrWsQyEo7r8lzS2wvzSjqDXEYqWEiNByWrzrHnpzOiXgsLmrGu9ApT0rMQxxtZuoAI5DOPNjAUz42et8c5eRT1n2ysspIicPVdXRehCU9aK0D8euwYg2vU9Ti6JJ9DZ9fx+m2ezlWe1iTlXzMJbq+5u3erq9V6v6tvl1/S7nzfF7X91osOK8xY3Lnsnmvq5bfTn/Kp3xKvPBFL4z73f9+wf8xzJq9odCFnsu8r12tX/J9Hs3x80/lLje/PPPn88zz+TeXsYSbAWSbl20WIppjaaGw0X/OkzhiUxlbGYr9+c/x6N/VczyWHKCLcFvu7/ztv/O2x33NE57zs6/9v++h30p/H4pLdvFcgYvwC/X8tOpCzS+Vwpif4PnFQVexn0FNPLTFqba16q2vwIL85ksqtVRsXdMPUlnMXwbIqVjCJldDbELzayb5NbZorOsoYhOrQfSDMnLei7jyghFKaoQPAQ1DJrDbaPJLDEFCMY6e+HHtyJPDyzQiLAiWiTrMo+sEcYXlKYDHqv+Me+lwzo0oARz98Mms87gGJBGRwmPC3He5UwelJfD1UUC58ZwU7wEnAa7OCR69aGBw3jEd1p4Q1/Wvvc49Bp5qC45cB92F1+4BDot+GGszR6+bNEppzjFj1yUdtc8eHjhpNfTeNO+EvGOArE5XMAfJltCzMJTxmCZSsOhDXWUkOjlZouvFH5xfvwrjkh9ZlZpj+eVc1/pIrwujdJ0urOBaqmud8teyzUllB/f6elrnpPXPiz9pT8UfnES01uIWt7hFPPjBD47nffPz4h73+MTzWuniEB2ez9hXnfIgJi2fo4PfgeUk3cSHms895tSu3UF4knbw6r0vGrlKzJopOUEr53d7Pq9Mes6pCue+malZf/i65n4PeMBP/vpvvvF2+jfd/6z4S/7iugIX3xdq/p8SefiW+WnUg7boodMIXiZ7T/qhHjJhXjB9OCnKISqoQS+GL88SCmmunNo2LaMRrSlwlvwSFdGiNUUapBembqY8QSRoqpw1uS75bjQ0lErDMAbIkPXg7JPyjAwbgUFO1jZtXuHQCNcwp7xjArA8+5EzzWRMTgEYEwyd17ietA765AAAEABJREFU1LC/2B+9bqat7QQXmpi94m3ktAilxISzoXUsDfVgQZy3QJ2D3TR6dbEdUxVMGDj06uO4dIoZ5gTYD1pihTGuS+S196aEa8xaWhKPGjUpznwVlVfeEBGgx6UlbEzkZMULBvsce1F95Sa572ddU0kos83YxG5SXiPCU+i8lwEVzasSxibZs1Xaw1CTmHWVLx/zsfTgaLLnrqWryzSX+1LOxAl4q8tN0g+jZJuHiTjGxQ165D7X+3CDLn7+i+3v9flXnq7sp39MxGc3dix3Glf3+1Azn8R2YX1hijvd6U7xDd/4jfGEK54Qt7vd7Q7LLzZmewp+hccW63PFBOeNOZBuwp1a3ZSbexysNekmuPYptEvuwlLF/Dk6yJPAvJmp4QRPqjzO7wrn844W97rnp/7SNz79mV/+0pd+22cfr7/EXixX4OL7Qn32bIv8KbNE4zItYQ83P/TzQ0dOMv9Q8KcZgYo19PYGR2sE+s2z8q0JM7qMOiAGbk1JimStdaykSr0Va5SLjPS9RMnQSghICjP4MG5N9ZmGinDcCaUcRz+oxxySNMiJEijMjMDQkhRJTP+6TpKI1VC+sDWivE+R6I2lga5aMCYJTmcX3it5arDg6HXA2arO3pOy0lbd8ElrDveP6ZB8jdRDI2MBjYMPwY0+le4Jj75T41w4b3L4mAUiKxR0GTFG4L1XQsTghTd9FKPlmgl6ELOevZnIkmoS6zE0rKV8xYIW2WvSyBiAVpEdsfBJgzR2LM9zcoyHc2+B8nkCInLMp2tm6Ii04Cb23VBCvGYuDe5U69JVs2u4JlZ0HhLEdYnBF2rbS5abpB+2zV1o5/PQHzu/Y9xJrXK7mT3fuvPVZddrP1+f68znvdthay1aazv23OH5lfCzaNurtRY3u9nN4jM/8zPjW17wLcFfA/ngD/7greiiivq1qfuj/Y/t9dSITwJVO/ITMX+QzL2HtoOppDOrq30MTRFIBqkPoZknN9lBaiImePjZNfWvdkeoSu39x3zMx775a5/4xG949U/+5D0e8YhHfO8+fym++K7ASV+o37879U+felLLT1vi5YK2MSnXnT4BFWj4ZRSpoaiPRWkI+ZCnj96C1hqRbOm62S35hblFSCb1qllR+GhNIiHPShKqOsJE5CE+SIRIMAZW58CTg1M6xiGC2NcFUrFGoA0SmHjH8jX8hw4L9YHRSaTmFbuf8q4jAVdevMJw/9AhHn3VivEomb0ma5RBV1hhDnoISaY5wutGHmgTbefSwm6wegVGohv3vDRz7yErII+OPVIza+s+0BINvmwTqwe8910YYmfUsA40mP6sN9dxHr0FMiT2YyKpYg1T9uLszazT6L1SRuZBc1HvMVOWQCgHPmaV6h51ydbTmtiuG+eleGSFNbbP52hWQH4UCB8MdzhgN8Q5JN73puDCAy7xYVVufJtL7lD7PjD782OJPXe0/RHREep8S4/qzpdkz3st3PnuZ197PcbXxfNy0vZaa3HrW986HvSgB/nvV9/3vvcN/g9iTtK//3hujlYf96fHojZj5DdsBqflUpHzCa2d3PeYY+qwwRFQhR9k8BEc88HPhTneYGpF4OYHYWqnbITuY9RRufLFH/G3/+9u//ZHP+Zx3/ELv/iLH3nFFV/7dUckl6iL9ApcnF+o5weRn8LjoZ2eRj/M01XlS4tfAiVGvTC8ZEL6YiwwDbclYQ6g/hr5011fhS1oei+aFRFN/2Q2dDQZg+WoRo6Hs1BTk/GbanNMjamrwBjnCG1T7oBzIoKFgkMCzlVSn9S8MDiU77JNawJfDwqloR8Qvkx0nqGAhml6AdDjHffJnHBp8ewNLzrIe08K4DBBD69tFBvdZg2JNLynuZY1hs4CSzz1MDhq7aEVCedeCAVGTE4mytcVj4lyOZgS4mGQPQBWnp7Q7BO+cCggN1+XUYNIgSQg78FgN1HLhqyTXmNVKIBnXUHzrJcgwrWhy6SkRljbYzmP4gjQ4Gfbccgrvf6P7JIdSyMYe1q8LBSnYZ9yw/20QJySj0Ags1D+oh/zyZyw6aLLc04zJj7NWOJC9Kf1GrnrvOHobMCeDTTVUjMn+voZtdj5d6/XiIrN5zvEedrcQy/kQdWNbnSj+OiP/uh43Nc8Lp7zTc8J/geMcAfC9zdRl6/8fj8n8ej88whQ1m84NQc5aeDltkM1R3mp+MxRWijH0Ikkl6wu/0gkM4f7fVROLWJzEyGy3HPp7He5UGzeSk+3uc2t//QrH/qwq/7zL/+Xv3PllVd+pclL0wfUFbj4vlBvdqQnTs9dXlFhg+7Hy6CYn9roBFcJBFGSRH720fIwK0VM1pRivVWea2qNKiuKSg/tHtOXbmWQt86PLwoCrTVlTxi0r5RlTCL9EsuTq/oeQtmQVg6stby8k5rQmxe216QRJRp5yG5woYNQbh2dqPVKNy6eCOekE3SdoH1NJ/Hej5Kul3esIt9jNcFzPUiJziEeHeuTg+wUNGGaSDQmewPWAeK5ZuSsoUJ6uMpVbzinKQR0Q95hup6v+rm3eynvHOpe3B3SYJIkfFRChGtN7h/TTspJFtRHHSZiUGPdyKPaZ5RzL8mA+YCoK0HSprfA3lPfZ33JYMnCwUa8pqfwMeC0zoAD6Jwn7MLrdmKfdByPwXSWK4fi3Fbnm3V5gsUdVmf+kO/MOdJddS3ceV7Pkvlk3sfNVK/z2e1JS11Ij806pxUeLubTVX15waODfGvH64/d85mbcfBuxOGBht9O/72/9/f8fwhz5VOvjE/+5E+6sN9YHzv1Y9zh8itzTF+nPXwHaLG1OtExjs/2zObcW2RwnrNvQmm1iD+D8OKM5WvM/eccvEpKFnU/NlzkgTaRPpcK4CXWAB3YzDu5Ere45S3e88AHfun/9Ztv/J1bPOe5z/1Cpy9NH5BXYPP19aI4A/93qKedrM9dkjzMgyMQzQeaX6oei8onXTE5x2J4gXrMBxUWenHm36oVFzpoGcp7OU+hQz3HD9sWtCNlY3KuRWhoRUUC5iMPY3HKMPLvAStmb1ZIoJH1IsBy1uaktpCqKb7DTBMoz+aBoxFiGbych/NG4X2QM8ekHtQC48gx+AJ4aqTlosiNQYrg4MNTeg2Wyb0j6gZPwjVqYN9zCnURMgBjGWkmwATrfHooZjdYREn3lidkI3iM9akAKx2OBRwzhY7yHSotpAGvwHuQF+Nr7B7KaYxzIFcG3+WWFg+HzXkwIu9fQvLsH05huVhBjMP3yA2Scq2gvSZSmKjDQUKmUTlOE+zH2HzzL9iBrVU/IqnKUYSJChcKVE7Q2ybG6AG3N3KhSWPo0VRfMEYev7FDcv4sKOnKwVSN/hghmMsIkGIf8q3luQt6pEbXQFHi0ouYRyaTQU6MJRN5fifURh09j3MP8XMPhTlIJurbVkCR3DxKpnOa6ZPxrodDTRq5/6oUoeHI3pPDU6faz6mifZLeU6GvB1zXFSxvehPks+w6Jz0R1rMBNtmnvFzTmp0PXwS9+WrfGvl8jmJzzByaTH7QB90s7nWve8XXX3llfOPTvzE+7dM+LW5+85tn8sSZhY4k17a5mY1ENcTd+fngM4YYIwdp7MmMLxJo35va4pFXDGeDNMiJizn3YC1sw6uGOCumuQrlWUduTarG1x8vlrzcGKWlr7F0ew37mHs4poO0fIa5jribeynXw7xGiqW93e1v90cPevBXvPLNv/vWD3rRt774M0pyyX/gXoGL7wu1r6UeOPv56QR3Hkieh71T4Q8nSBn54hXmECE+vzCH5M0WLfpRIL3UUS1btGCEjkUvUHOAIj+L9OPTmdQ3YQ2nm5U5iWM0JkxAQ+0IwhpePgCNCpcArfmIwM98KMl6g1dsHMcPpbXzbU4veLhGjTTWZAU7XyH3YIjdOKPKZ9Rn5c176lw5cvDynJtdj+tawJU8CHoePdBcDEX4fAjRzh6MwVMorxHDBDRQDM4Bk/TOeYJYzZSniSNWjZkJA81pqjTnAT/HSq9DCfLo2Jjxmk0EKR33MwnNijUf3HNzTOSpA8u43oQ2JnHTaFp7kVW/1lo4jBh/ZjC10kqEDhGaa7SWb45jPUcLoEvsOAcBycikWZTQs/LB4vYRwOBw0SSuPDlfP8BKcsowMRroTR/l6CrWnjvPEljWdDJ0VTrMXER5ZTqmXxweFvZissQYuGwfw08lEb13dw4LrycZm4O8ewA2mQycS7jOR0mldz0catJQMryf4BChAUquAjPrxJ5PWuoof4ys3j3na9g5qA5zH7l0a3mf6wuzQiVKKDgGuiUyP8gdWBxzKuj4GYQ3GfTMfMbMcPgIdNStz074S/QnfdJ/H0980hPjmc98Znz253x23OY2t4mjx9x6xrOYReY4+vrdZahAIzFiBRqxErE59D473vemhvfayZogO2aPFVYP1oDb9BJRcfneIj+EqhG+Enhi1Rp2D56Nfr7o5GVjH4gU+/MDXzFeho72gh7E9PL+M9HOnIm73e3ub33M4x73ol/+lV+91fOf/y2fb+2l6a/FFbgIv1DrQe3P3vYKJ+ln2XDoUgbnl0AhXmkhfQ6RADUea4BNPx6VE6y0IMPPvxZBTRs4jA9BfKhLlrTgaA3f/A4nn7NkpGWKNQR2QyQLuF54k1V8lJeoyahjAcnyJMTx8mrf4Q8rJ0TW6DF19O1hZdMX6QVEde9+Cr0eGnjF3QWUwvEnb7CNhESsSS0cWNSogbOhlXlv8qW3r1hew3ImepEv776zANFsJ+R8flOuoPuqvjxrKYzyxZc+dMwY3YkabZYc56uyU8e+J2JzmjQIN9eTvqxtUutYME2u8TQenZivAfVzWZdOHYL2ftym/c8lwUEfPDbw2qxQU7MVS0zQupcLxaOcmByehP08STyH6r0JRzCarMyOYs3p9KRbBcmvMdrwWsllfrsXuEXXeTHtKY4f2WO6OcdlM1slM7fBXcAmNvwUWHJsX+Kcm7SGR0lnDif1OCTXUzyWK449n7TUhq81NmR16f5Irqgq70ocS4fva+hYImPB/uxVXJ4MJ5X3OLp+iQi+dGv2S4PPRVO3xuEDfUT2XPGiZyc2R4ub3vSmcbe73z0e85jHxDc995viwV/x4PjYj/3YuPGNb7wqs1HGuWzimnOJiro/SvZcOWm8J/mi5rWc64khKVBe+Qkq0oDoG9306JwU5x5osWNKeNZQrt8PIY2JJ00olvsZ8z7g5njoBDZ1Ek66m970g87q3yj8+pOf8pQn/j8///rbf/3XX/koKS6Nv2ZX4MxFdz7siBdTn0F+mMHeZH9gjY9MSkdo4qHG22I6/BU6WpNGbIum2WIvo2Aa5EKKno+I1oqLfqw5GjjylLouklOsIZDDGqDI3jNCOHR0FxXH/ujFo464ivDYxC3gfQ/FyGqNkrinAo1KxQb3YN+TOjh79d4Pr9XJwuV7yxgLRiQkETrwEmt4L2K41nY1se6aLFaeWlx5mij2EOewPNRtLSIAABAASURBVIGwczV1zv2Lw3fdnjftCVGaNeLwcibB7NfejKaRnLAgF4NtAGer2pNydT9co97jg10FGlHx3Ecyy+Gc74T1HVuQ0yHT74z0zqmPPfLCeEhpNMhMtmMIu6ls0hUkCaYhHhM3h1BH7dyi1tRLtVxKOY9OGc/TMb61rO9XxXIoLLivca6j6ssf0Z/rNEZ+gCNNZmq3lst23CzfYIs3zHruJ/Q4gd416eHcf8Y9Pa7psVxpptwEnT2yF+495vzoT7QXz3GLvMfosMbUOf1Qm9Yt3bqGpdOUtRClBZdRB8//UPEjP/Ij4wEPeEA8+znP1m+unxT3vOc9/X8YY+20puN5YomDPOQsOoal8RdS+arf+ypjk8allXesCVh1CoMYXzbn4PYxXOzIOfRnmUWa1Nw5eUWxyZHovJ0nPcLdoy/zefeAsg699zkW/2Ef9mF//EX/9J++5uuvfNqDfuL/fPXffdzjHv9M0ZfGX9MrwNfXi+zU+hNpp4fZvm+RF1OUnvJOyMHJjd+QkvcDn4VReWlIyWn0XLTIdBO3H9I4yRdx4Rx7UY+b+sh6VPujEooPPrytec5JPRMwK9AY5wEVEmvE4BWATVigyYQ8Q7jvmWi1Xie3chNSWUYSaIz29Bqb7wm4FE8zOYVzrlNiD0ett9FXQfleVutDY1wT6o3RbAKIbl0w1kCHke45ehFywpVyrMnPEDolNMTkbS1sQlP1R1pYtMXeOwkV4eCLE0V41ErLvo4KRFKPCW4G/dkH3gk10zBkombEBJDYIMOXZZPqOXHVliVid3SVy0lVzDPtyymy/hW6YB9qCupuFMOVVa7ijR+riJWQUE7BKQMR6XMK49h5UnncTuq35/fx8W7nZOs0ThKO/ABHlKfs5bSyg04lnvsVdyDeEXPNLjXCudeMJdiU73JKr2PKTXDNbxH3/vB5RbNZUI+3Pum3FKJuJLAM6enPhgw9b7l5Y2udhZ5WrurqnST9IR/yIXHve//9+Porvz6e+axnxv0fcP+4wx3v4N9mkz9q85JHBZ1kaayHw1X9eMnJzMIJo8WQ2BRoGB5MqqvcpreExQvG5ouxiDmncDvUs4jqSTzRhMOO9Sotfs6zD8V/42/8jb/SH2h+7WuecMVz/8uv/vqHfPu3v+xzLrvssn8xel4Cf22vwJmL7sz8P0rUk9p4OrW7BpYPeVzoibUp9ieKvIYpx4hKA+6GZvTQR5o+hVhBH4UWlCdQSo4ecmrcZKroc9jXnHXzjDJ8UMeyY1uwEPi9wSNsJDwBshkhOTYGZuM+FwXUoSTHzsrD7Y065/eJitVMI1jL/cVrCc05Zj6ZnGeNGTVhLePdpFT2n3mRGskAekOc18xMbcl/vyZIzjx1PR5OnIYvovucVCNeI8sAFMnjIAW9Np4+5pkwBLMVJ7GG68ZelaMecuRUC5bzPrlukjlkGvdLpAaUddXHxGgQAU8NPuqoQnmk5OcUMXxx7C82RGZEbdpal6mTZloHRapNzQA9bNFAmvItIphMW04BYOKPQa4dvHrhzm3HhYs3va3ecutettLsd8glv3bcxyPjW7tG6zord12jU/Yyljq2j2McBUf6nSRF7tw5aqxBfMS42EfKjyh1bU9pdGJqbc5Sc996JlproeEv1nN+xW2FQtWnvCiN0swbKU5pjdTPHNrmtZXWIMbC/xWQO9/5zvHgBz84nv/Nz4+nPvWp8Y/+0T8K/cY0+I22xBc2aNsoAeCPWL1/pKwFyPYlm3gT6B5NhRNUl+2Yy/iOQHZwHeAqRx6be560X3TU4jF6bGKRxPTCK7zpTW96zV3uepe3POKyy172xCc95fNf85M/dacnP/nJj1fqA2Y88pGP/PZHP/qRL/yA2fBFuNEzF92ezpzJR5S5zJucnl5+kJPDO0egfH7iiCHGBGsoHbH9V256e8Uwk4k8VMaHY7JFiexKdUiyZlLK0b41ZiXMyWt/6EcIZcmGEau4atVLxLq89WaiUsOHjlEnzCD2dVBP4rLqU754fHGU8OEBNxYhqcQBb9Fukq4YynT+UX28pwiHJRteYvpXHP2oDzzXoim+PAXFdw+FWSJu+EGayYl88WBY4o7ZkzcsvlNCYQqZQWwP81AAFbkHMaZ4viZgzm2cpzRIMMGg/4xjd3Cv6TE0PQ9PX0K2QR8wRkweDE8tBm9OE7i46tNpuXXUvrUHvlxQJrjmJ+Sc4mynr84J1udccWM/XahQao0mCRym8OQhgbTb9cWdWHA8x7rj8vRazq01mndiuCWgqRmUAJxcH4v9XmPSU+YNPfXY7tiaEu2bWSt+HnuNc8eETvSL3PFwpT+2j86VxDU96M4UU5cCD2yTmwpnfsY0KBnnuL3YylZSsEZR9Cl8LFecPK3lNNaCdSkahe59+jjh4LmJ0E+AtVlwtDbXZf9VsuZWjtuzRJWt/Kqlb/LresSttfibt/ib8T98yifHYx77mHjBC18QT3ryk+K+n3nfuO1tb7v9+9ZrExYkWq2WUr+V3KHS7OiInlgij81nYlLb97a4XudwxiLmHvU5VJJ9LPk6SgRTGxKuGsEcPYcjN5dxPrrMN7/5B//lXe5219/6iod85T9/0pO/7gGve/2/+++e8YxnPVS/jf7x7PGBMb/oRS96wH3ve5/X/sArvu9LrrrqlZ/3jGc84wnnt/NLqv0VuPi+UIeeXh5ifg3ph1iTY20dz6eEYPBiO1ZgTCDMUIuYQqjV+GEeLm+ht8I6ccLB0Zgwgb5WUw5FyId6Q+eHpRjWDjfRh1DkYS7h4prEY1aPFC+daulpXL2GV8oypq4TFfR1CB86HMgzwBh4NrQzr5i9el3pwHJeWilgGjWYInhMMEcP6OHzEtupTR96V55WaPCS51CgEdaQhO3etR1Dc+549PionAgNp9kPOeJKE5eZJwEQOfQ9dk9hJEofDuWsOcyYcR1T1wHR+/ysiOC8bJGPA1hwM1zXGVoZCtR+He8m56SB7g6YNjcUU+GsYx/0gMMkYwBLTpwGo4xq9DatlOqdUSpPTikRkikUaSBO0O8SsfKhmMtEqF/5SZuaMCHMQDd7cFAogNPaQhoEckdH5apZinIZnUnvgWuttKlZxj1MfpdO0ZhTM8IBat1dnmak5i8Mo6YDNB1uHHVFHNX0tWYdF9s1PTdikzkd1WeqLnuWndKjy/OGjmAL5nX2eI5rmbH4ts2IqmbWG1dCSuIpFONRl29xzpP5U/ffFeVao3lFq/fzrnBOF66c0hrruuRzLxHg2Bz66SRpa9v1COmXdZnjvwZy73vfO6644or4P17yf/jL9T/8h58Vt/3Q28bN+E/wUeTeqT88Xy3k/JHJKU8qq3rp6lkuP94f5WqUvDTF26unhmFNcw/XTILqhXbWEeeDahSBsOrKRx6kQO4NiGitLbe85S3fc5e73u23HvbwR7z8a5/4pAe87nX/9mOe97znPeirv/qrfyg+AI+nPOlJz3vec5/zzf/hDW/41LPXnL3Ru//0Tz70B1/x/Q/41m/91i/6ADyd9/uWL74v1Gf1YDc9zRp6K3WBFGv2MMeEmYkA8olBjYPQoRrHQGG5IIcudFCjmBDYWlPEavnBJEUO8XwgkWmtmVt4wQQJpVaK/iK685cAK5ma+6IlGkYPB031BuktFMdLb0xOsUbQiQ1joYP15DzMQWAw5YUrB+WeAhrbfUrnQUKLsT85U2Mip4Ac+xP0qA8sersGnYCdvMZYC0wROfzoI0LDlPsjFEFP718ZY3kGadcaiJGXXGAdovKiQpGEwBPLgPR0H8UzVhh1vb2fUCsK5Mcg7j2B8PjqYy8Sjl5I7SEwcvIaQkEqOOp8lwjC5F2sPcD0Avob9hypMnKcV/UyVpJ7Rc51isc4pQcbGH2CSPvQkw/nMk3CmiMyq9VYQAwu8vBlNAW5dKVyqtXs4XdrEZROs4a+2Go+GCOPeJelH+e4ox1a7smhTkR+NBOugSZ5/Qztjy/nvOZZhmj11Mwasml8htSWUo+W/ns9PDV45XGEG+tkNsqMpAl6TncgY81DVzlx3AyHTCruThkNxZr7SeclIp57brCTmmgiR65OFlw0KVvvb1zJ7l3XsfPTRBnnMtICcKyBjBx+PFnKO54ncdZRKFwpQrBzgNVaI6nncOSIp1pJR0p4HaumNerXTGiPaw394ujR2lzXQuGkq/74yoFDOury2WqtcqGjyRjoWtzqVreKT/u0vx+Pf8IT4mUv+854xjOeHg95yEPiHve4R3zIrT7EfSKokV4jHwbi0AEhjFOUg0CcA7CByoorP+e6phyfUXVPh6duqkELhbcRyIZkgPD2YzpIYaYAqmMdXSecaSbvI+LMmRstt7v97f7oc/+3f/wzT3zSk57ypje/5YNe97rXf8yzn/3sr3jUox71SqQfqPa5n/u//OyLvvWFj33Xu971ofqMutHZs2dvGrpgb3rzm+7+4z/+o5f+nxrjwo+L7wt17YhnHeNBH+fVhETihHTv9bIKoOETyrwnkX1MoSqjtRZtpPShIwwP4ueM0tlTPC9YxqqQyBpVKyIrhJSIjChpNIvvgECmh1XzNJxWnYbEmQAbOanG3cMBMTRsqLBzIjWA7FeFEdZIVHwIaIQPAY1A47hPXL8gQSzvGKw+OHLmlHPcJ0IkzsGJ0ECe+xFHLDcGMTYIgREDaIifePp3Kn/YVyBN5fAKc5DHFI1z7bEo788bhGO9QQLSSKUw46OzRZnhATKCo6e8hilPnaue7Mt5eAvCKULzoaOASENPus093pyz5Aw4eoNtqtHI3r3O564kvNzhkM4FykwaWsfUO+PcjpTBv1gKjqkm9MNJQ6KIpn/ojEUdDbAoI6BBlAYntMiOjWkfbl6ak/RBYl5gxlWMb0Frzm3RxsERyYWO1mYsYoyVX9/5ec0lVDrUEas+fDTPUSLCZUluzJAKSiM4hjn0XeNE4fKQwhog23huHeXkXhKRk0uSmQADY6wnb718zDlwz5Oy7WOTfSKnGs5ZrpORLZVjjcEX6J4cdVGHeI3Nc+FGJkuUvurokYznpLWuo5ySqx6Zo4z73VrxaAuvGtg0OCyjeaYFvZJbgnh7DpmpOfcjxQJTa4bqCjsRHPRKPbnk4VQdH/zBN4+P//iPj/vd/37+T/A955u+KW59m1tTluYSTVkmDqxATgEtQovGOIofxAympDegPnM6yIvDFT9jpfwqV86ByNIIZgog08i4zzzThlWAlwhnfp3udre7/xr/vejv+Z7v+fTHP/6Kp6+ZD1z09Kc//Wl3vOMd3vJzr33tvfPGreeiZ+/GshvpN9b3etjDvvK71swldD5X4Mz5iG5QTf2PEqN+kvGg60n3J0HH3pCwJH73HGsSpTnHwKpNJmK8vMlZIs4RgXDo6F+PI5zQpAFuTLEeU0lQ6rqmR5REl8G1JrLHdhVPuvySSFZa8/KENhEONQmGXOCZCuPdV4BrZaxiPLFgDhXaOXh0AAAQAElEQVRuYrEqibWpTiDCYfRDJUb08poqKI5eCp2vqXLHYvTws8Z9RVbOi5dAzeFLI9k6pJlzkrK9zCuXQOcz4RKYUgH1Xg+xSYBMmOdLyCWSAtOUqxrqNzkpSFde4bi31c8NSchKa68JTfWjtyRjKD1wXY/SVoIa5yS2H4kOKFCu9gfsmXRFSEcvk8L2EbTUB26C0EGKErxCTg0NUBc+XeX6D7IKnUdMfSQ7lnSlOIbM4TxthDSYRBP0GtShZy0wRsnkSROm6a1VHjmW3HbmGqw1Evf9o4JvrTbRgt9yw0fwm8MYBz1GMAMazPExvNeMuO3U7G2iSmdfWvykc65qyIG73+QmnhtPiE2tguswx9H7oBsGhwg/yB3oOWS7TIZKsFYGuu2KjXudMRM8Bo8XN9cpZHCaSXPPlmgNvTNM3YrrYXfUagM9QrN0LFawteZ+qRupDionYbTOpTvUL6FWTqZfjJl4tpIjSqM+uUV1c28wzzyW2g+55S3jJje+SQah/CIop1mDQG4e5Ex7mjPhP2SzeOggjVZwHZ1A0z8jgs9BW1eBO2Q7upI9UkPn1IP6zqYTB8BtchAkVGvXPXhjy3Kzm9/8zzfUB3jwhV/w+f/mm57zrKe84+1/cLtxKuP0V/De97735v/nT/zEZz/taU978tBdAue8AhffF2p2xAuy/hTSu8ON7i8B0Kd1LB7J8EscOgYlwEul3vrYUE/l9OlCl/zwESIfS7RWWBqPRTOmMmmyvkUT69F7NjGLjHK10VC0qMaieRKprBmgwTQ1YUzOAww40JIQ6QXBEml/4Vi8Qg/iCrXXzCtTXKhWI/ChA7zP0ddcT+IkzUFiQ+ik4cjKs76h8LxGYXqTd4yGQP0MNVEvB+svpxXDgZ3Q5FieAS4/a1iD9dSedDjXxVwbk0wlUG6COjElIcQLbeshZKTlfIstK6JIxfCbfZATr+G6HuZ6CtDLrUOExhoLEXM+9N2ci3KhxvByAQ4d1ncvtxnkNsTYiavdRvn0ObuE9cWDWxMP0AkJqYFmxxLUUNzcUYT2R4lQH0oKida8H20iZjzRhj23bRxeksY9HZujBXLS2rQfOdJ8TuCx1tDok8BbBMOmKaWaysHxpQy/uG9EC47W0oM3NvMzLtEisOdPaNWXUkEfVVe+04EwT1iQZiwSh8dcV3qrqBGA61BRDmLaYcn0mUSHrF9wgweZYC4xo6YacVpN7I9qUn6fj8jTpPEiXPcvdBzWcMpK6J4zh/ShY9atOPvqqaoiKdexCGJysdYQYVlbzxX5MrLYus/WyCWn1QABVcuunvWwpjxW/V2yTk2wisKBiN2Adk48nz+0FfRgcYA1gLJJVBpSpSsPV+aSSuBNRIx6uMij9lG5KTX0laOit8rvD0osy42gP9DtG5761Gd9zB0+6q0/9a/+1T/Ic5kuREGdbuainTlz5q/+7N3v/tuveMX3PeCFL3zhF3f+kjvHFeDr6zkkN3D6LHdXT/USAktfXFBDP5cDdnxyQcAHh7QDE++tRWt8tCzR9A/DfZZJ14T1AppCrHAdJBWJbxQ3eilm6E/VTZw+ijyH5j4EycTuaIplGgI51JfT2e6Jncg0LNI69kzUFk9sE0EfN0KAiSMHxDtnEOxxhF3mswK7T6zHiJ2ceKCaa7jWoTRDD9ENDt34YO58bYRcYbXILKQCHAQ9FPoDr3CdRGmsY5LBjfUohIOUZzjXY7uuIefrbVKRvEYtFd5n9IOEoPdT9fLQNmGlswRCMQ49/N7IzZzkri2eGMKxp1QXdF9EWKY8k58pYhL44vFcEzj3QZAGlYhZQg0QW7FnEreI8KUjxpbxZOTlU9/spS8AAEyaEG8B66tuIZbvTmga1IyQ4h4cFffc3k3aCXbVkttZWGgx1xrYcExFzV+2SbbWXL+euZB69VPza47unJZLb2VtG2Y0k73IbuZTeeKsPa+586jb6Hsl3BLRo9XRDluZk9Fe5/M4SS6xhq7uVsA+tkxGJ/FkD9ahMRb9Xq4+76M+8QVo2VobmuiHUkJz0xW3hj7jVdekx5JX0AecztB026yz1nbpUdc6u7h20XOobuZaq5xDT4fUYt7FiTSrTkNgHUvXwZDDwBNNCI2BI1YUPqZ4ghsZPGZ9RGstWszHkQVHelLO+60OU1olusHhf2cu/AE5XvziF3/B53zOZ73ued/83Cve+c53frh/bp50JuOyLcHfpz67XHOT//rWt97lVa+66qEnlVzit1fg4vtCfab/KNbP2vBDrifcVN3t7nFK+Qdw6DBmAsvzoVEaUfkB0qK1pohEJCbE3EggR6wHWpGdSAQX0fRPodDRWmOW1SBOxcd8zMfEIx7xiLjsskdu7ZFTDH7k5XEZZp3wZbI5RuOc6oyVrxit8TFOenKjF7F07iFcnh4Di6emzLxqKraf48LdH9Wr52YPxDLWdb+OqcXM9X7Gypvv3Iz3PYa+azd59SG/38tGU3VdO+u97sSTw0a/uXbG1OxjuGOGTua15OmPOT6mnzjvY6qhjnM7qbZ46jDr134f/wkfXw919+uz7VdHLIxeifzMJuDRx4vsLvwvnqYfZH7NVRsWCJQHUi/vMWMT8zQVzfT54FP7RvBKt5b9p20Hxxy3lhr4rSVPuow8GE+P1lp8+n3uEw984AMP7UuPcMd0G+5Ls8+1qr026+1qrut1z6tfP+fNddjt61w5rfMlD/ySuMXfvAW35lTTLVO+6flo8jkWbmZCz6Vx4GnV1s8j6GO65MiudpzjAV77HtNMHQzRtLbWLPysdIZJbyQtgcNWbUwwtkHEQRz9WIs+9G99cLz4MfeJ7/pnnxUvetSnxzMe+j/F137xp8RXf/494qv+94+Ph/6vd48Hfc7d4oGfdZe4333uZAPDkfuq//0T4tFfcI944pd8SjxTtS/66k93r+df/j/HrW9xs77etXD7c+7XRJepXYtuF0XJIx/5yKu/7ilPesXrfv7n73nuDc0XoE7ZfvnFX/jFe3/5l3/pD5y7xwes4jrb+JnrrNN11eisfkXNfaz7uwhoBC+reaYIQv8g1xMfHNYI4KlBhoFFMxYXIFACHlPC39fVkIwl4hiOxYOTTybMgRej/HBcYj1mrLWUuOMd7xiXPeKR8ahHXS571Dmsay5HB8YeFZcf1Iq3Bt0xU/5R4k/RXH6O/Ha/9MPUk7rJcm9zbsVeY9I+6ihe9cfzWlPncblszVODKXe0Z/FosIz3+xnx6L1qWWvkxxrbPJrtdcp1TudnTeFjfbf3/XAv1M51MyaHzZywzvPwfqE72T7xEz4xXwE9y1HvXOSzjesoX4Ue9J9JQX59I0hikceayJh59J+SUwmSU20qO1VHcte3fyToN8i7hLRjW8LoWjvUKHXioOZYUv96NT7jMz4jvuzLv2zYl37Zir9s4k/Dp9WclqPnPr+P0VyoXRc9LnTNvf5wD186rvGqnThd91vc8hbTbTrtYSJXFrE+DnCxO+Cwlc7nYcvlC7RqEqHBiPYeruy0XGkO/brvzO3jZPtcS/Rw4/w6IJDlyWXafELmm974RnGbW9w8PurDbhl3v8Pfjnvd7cPjMz7pI+Nz/sc7xOd+6h3jn/z9j40v+Ad/Nx5w3zvH/WVfKAxH7rM/5aPi0+/xkXHPu3543E21H3XbW8ZtbnnzoCe9baeegBXnnnZ7PnfBxaN41rOe9Q13v9td3vS93/Pdn3fNNdfceLuz/YlVXH5S6x7qs+m9rbWzP/man/yMpz3taU+cspfgkStw5gj3gUXppueHkB4IvhnL5QnopeYrQCuiBf8g5zcJS+fBoQw9WujwJK8BzC/hPZA7GCzjemWM6bRiIf1w9hwpo2tsDva0IST0vixlqt8a4LWIhybpGCDrBcZ+1TD7ihTuu0qUCWO6G3CtLGXCii1FcRVnvuZkc05uxSvKTM7VL6PQieyZdc89QyOMvcZ69OxKFBoJirBMrGgX7xOZ1s46ONGxUBULa+TeAbpnm/3CVaMZw1UPcNmi9Vd+RZXHz+yMF5KymRPOYX5+XkRMQ7UaE6F9TBE59ZmYhOKmxysvgzKiNdeguOP+HhKtbEfkOiR/3rZd7LzLELIk/tB0paa9nKw7rCzmWM0hl4sc8tVFlzQlK3EU7UX7eFvEevN9I94qLjw6/x51bec9zpi19zFc2rzvZHLmM3G7h7XHtmb7wJyWy87zTC2259a1MoMGyyj0NuXeZi50ZLzdg2jpmVc+dXCr6bPGyx7LoXIScGBcqwPyGLFpve9HjACrYrjCJ3tUdW74ucP4+JSotdavRO/Vup+ddHpLkuE7QaI+O9nxVHygQ6LnUl8mQR8I9qIXveDh9/2M+/zHZz/rGU/+3Te/+SPGnpfpPAd5HkDX+uzZszfRs3GjP/+zd//tH/7hH7jfC1/4wvufR+V/s5KL7wu1/58SeQDmp4C436MJBq8WMVL7mA4IGW+nWb0cejNba6ERzVyL1vQh1BzspnzxWjTxwhphHONYKZD6qP9IdqCHMbSEouqDVqEGO5ILMvkBsOZaS7Z4It75oompZUlWbk1MDn2Bzz5QnD6XJ7QK6+V+JAx1JpkNmEOS4DAtYG1mFFGDqW5woj1YL3MOnfdqCslhghr0rAydRGmI0aJ0EHKsSYMzo1ZeeRF9i2sMrYiUDK2c1ncfNbRHBGdPvqzrD3jyypmXJxz1Fa+7j74rrwXWunCpzDl0kCfCFOo+MWOVoaeyXhe+bM1rGwzVSqc011NujIrLj4Sr1J/eLs2r1tjvKkqEBtSYTrA5p34aQ8hzR2CJJyLZ6Jtri9mMVTrli5wXcNUBYfZ9m9aedQ66Yr1li5Xr1LV26zqHLdohtWPmfeQlzX4zH7Ht09o2jiPHeUh6Va7Xg+vEHa693+8+Xpc9rM1ca8dqkqsU1w/LCt1tnVrlijt/n71nPb3Xd1HN5+SJeIncwzIpErdWa2QcoXeloN7xkY5jR9au+8nz1Ryn1x3rdYzL/tuMuLG/KSN6RD1fe8B3KpAVPsmPPhtA5YY4PajmEZHCZWntzFn9zL3o/w41f0/6/ve//88+9corX/KGN/z7j8/7e4Hn75PeXYRN2JY3v+nNd//xH/uRr7D00nT0Clx8X6j5Kx9stelRxtvqzvKQCPPGwROGJg0+FAJe6ajYGgdCLWmhdUisoY8kUU2moTgfSOE+FnFrsQINfXY565yRJtZXoiFuijVa60B8LIWViAUVIABL7A8xGkEyOKYvVdWGxQsjkZmCc60IDUItp04tWmti1Et5w1CsooZXhjFj4jQVqIkqpWxJeYYHdG9HvkkHjzWmYUSYCesjWkumRYv5qKin51S/5Xn3nOi9wOPpgXMTT0pxBirVOUfdDzdHqPQY0mvE2E8Ly6JF2BbP6hTbYxkUylDYuhLfWJO1lWhNe1eeenLpNbfewjoFqm8yWMpVFa01CdfhNpqgOcPWyKNMjVsJtiZeQzDWrKISIFeQQgAAEABJREFUCAYa/GSbd0LrkGIdfKifhqGnkXfkydTUF705T5bk5HihZcaaF9mGID4kzB6daIAdJFcyT59d7UXHON2JLNiLp7h6l59Su72fs9VcOmHq8pIe3+Mk3cFje9pJ9HzumTU+ab193zme8dopUfUrn+xJM+d9Uu50fu6f++H6YVU34+JO9nO/vUpvl5agX2ulK7/XzrGK9Hzk+zbrZ4x+jUd71ZFJ09tJqyP3sbV9LTGWldfJPLdr3si27UxZK0LDInlTCgQ1T0NEbZ+2R5+FKnbZJjBzdDom01qx+R5ytPL9Sn7Vw77y6mc/65kvf/W//Il7v/e979UHU98OF6dDO87FYD/Nid1FmMOmnzxLtDe84Q3/4CEPefD37rtcivMKXHxfqP0b6tyc53p7HGjSfc3PiEUBo7zuPlAu8wDlN2+cOMfySullsZQyQj+NSrWmKQn/JnANUSqnEbKWk5RNpuHedEGneNcduQ2e85BEH3uaa/AhXLXqqaENKCmgTWgI50C1zETS0Zq0YLsWDSzLdVTFkInqQ4FqMt+pJk5QNLOMc8K13i/za00jKRPfIbnFaohFOYZ8w8PJK7QkJ10VCPEnDHpmaonW1EODnbVoScOpiwPjiNZ6rvho+id8zP1C7BIczE1g9qySpoQHWQPVpc/ZjwDlCq0Z64tg6NompXutPRXedlcDiuUoyVwSSTGz+yVaS+xZvRcVtGiaQWEUOizTeoI5xkZTN4TWwNEjpcytzTH5iLZ0zr2iH8qZXqaWhZfUdJdBzUm6ZcJKnL8/qY79YAedjpIHqmNEa+eqzfziE1o7LNMeC5/WqjT5DKx9QKfVkS9bexSTe6vouD8fzb5yW7Nszl3P+3Tu+8oLic/nvJfdWnOceL/Xk3awa7STZa8d2cOT93laz9xXa+mz1YyTYZ7XnjG50NuXLa676x51jO1rXwMrOW9ivvczlmyMXusyaTQyRVuTCrtGyAPNQWqn8UeY1Uy7JA2gbVNugpnSJnTpzsgcX2TToy6//F987Mfe4R2v+IFXfN4f//Ef/c3x+aBtb7bKeTVNx3iEXA+lge4xsJi60IK+puqhP+jd6NX/8l/+wyuv/Pq/Fv8nN5zadWkX3xfq0B3mpmI+U4DuJHjc4M4RS04qv3ganTCphqFPGb6KIKKcP4A2ffgQH7PW2kTPGHrpldmxtcqnX5AMhYNYiBdhSRbtXU5BiBValmht9waLXh90BUv4aFMthOk+LSEdpFZb1A+IWxbxGqRxAYg6kglxS9QBVxH7AsN5R1KCsZWnkqvRnAXBNCZZSxa5UGhTekHFM0SyP+05ooWPRfXQ5kJs54WyruLcT/iA015VS6hynAxeTr2Sa6HlIcaj0xwxa91IH3gK1A8m+tHgjUkCFjEtNAVHdlBc6y3THnWeax41Jq00oLRNkNQ0L+qhit7UqC8NplbXQGtTwlpBVjWhg+xC7PyqV0qDGFuEp1Ehvi4cMiQVg93XYJ1Gvgoy5ciT4r63CsVoaDENgfMb2+K15kJ6rFXjuZioC4bj1HvlHM+4pw9cabjfB8nrjDjXBTpX/vhGau+V3cfFv69+ObK9WqtyFbPWjImxYxx8HHueM+H55DqnT5hOelBPkB+hOa957Rlv5UucnNsqzzsa218iBg4dm0BxDekKlkeK9Zg9Voi6tYxwiSQUaE4Ka4yceIXHB/o54wZFTIUTHFl9OTi7bM+wcu8v/9jHPubb73ynj/u9f/Ev/vkD3/4Hf3DrsY/++XkQc17LYPXzogfw0FyPwpzqwCRny8SZM2fe82fvfvetfugHf/ALX/SiF1366x/zJRK+CL9Qa1fc5JifkP4QKHU4lNMI3q6R1M3nE4d45tVXmWj6R0+WZn3VYBnq0WIzJg6IhnxEBp7Ey6Pgp299yTMrsmkFFxpLqMHXnNCe0MqZ0ZSjST1pTbK/oEoJiCwKUSE1y8pHhqoH4XRmEWKp9ClExFqKIvohrNaaaWeuRZMXqbmG+5iHaUZ1iVPJ3Eg6ZyCUTEY11z6IWytFi4QNulsTJ4umGGMNQY3WKsaHFeMEIsLpiBj71mZbQ4tNfES0llyMo8Wog2sRKRGIdZXcDUoQuSWYJZEvFMIRTMlo9tBUNyb6YYopojU8Fv0ALx2H8pEHNKinMmReoukfUo2JtRKY1c8KsZ0wsyg+YZCSFGfpCbItrQIRrpH32AR1HTuZcsvC5648KfEayV+bWfc9zqNBX7KvwMIRWy7OcWTNOUTjfT3UHa/ncwLtufbCaaKbrbi5trhZF7FeoNPy29zx/cYNdMx7mc9vv3zlSl/Xc6+7mOPa+7zHOq+ZO4bX2vfxfh0tX5+bw7WnghNktbf9ucxyNFMnPsXG0+qfcbP4cBNidoK5mbJj+OfsiAQsXC6W31BfccXjX3j3u97ld7/rO1/20Le97W231QY15nPzfsXVmONJN0ErT5A5N660In130hxnrzl7U5Xc+K1vfcvHXX3VDz8E7pKtV+D9/YV63Ukh/ZEw35p+B4vH+2HQ7bTvBBjjzcObRlMBhH4440S7t6aFh6W/yX4xnVcNyy4EwrgyhwtVySw4T8mpV2sWKSG+oKIUADASS7SGJ16YurVoHQ3HfhQ0Z9DKNER5bL4YDX6Ruim/yPBy9YEBNYWCIXH0KyTP6CKgkhk1IYiMQHUKlYE7blWDx1DJa4DSNkFSPveZb8lv5srj1zwRPzzxltdmde+tctyzdnoKupfEJdvJVab4Cg2AoaT1KwO3Gpk1WpF4jYzVaWCtz8I+58wSdiSHsMnPgxhetUDvg7g0E677r1SyLsjIhGJ7UR7am70m7YlrKYUCPSm8a5OWnBNM4kmzd0HviG+RYNKzeQUlNERPsxuIYsyY+DTLFluF7/OWOhZtzkG7XmNd211ftrTmD7vtc2tcjcpnbebr6iaX8xKtHePJLkzDDmWLakeaW+CgdKzJeZj0tHiuvO6y49Lg87MGGu26L3JY1aweLXZ4DWEx9oEvW2PWKFYdcwGdR/K1z62edTK/VhaCX3RNct/Zbqmk+gIrrj54+HX9HnV9j9Rs3QfcWqdKiGGSDpwg19zWZ6bmOteK8fShBk+clr3WNZdxvhHb897WqWLBNMU5jo2kBzgsl8gGM4bZLyiuzovzUMhHBm54B45oHnUGkQecPkGO9A19XlljCZOj0ydqZqn3PxOnl19f2cc++tHf8ffuftff/baXvvTy333Lm2/vyzEW0/40MvSGuYlrWNeGc6NwaFPiuZf5gZ7zYNdZpb7y9Jv0v/RLv3jPL/7iL/4JZS6NfgUuvi/UfWO6wXnrpi8C4VdKNDc76lAMrLcT7LwnPQjpm2oXNA1BKMqUXslobSV5ZsJh1nWlxBpF4V1jYXCA8oPBSSjbks2EpVjUgwd7cKI3WB/EksHapA/lu4sQtg2Ndu9k5NH5xTqoJNQ1klqCg1mVwMmk1SAXFiuIPBKRwTIiQ4TnrNLXvGqSqRiPUaEd9BfW+/OaqSZbKDZ8ZlgXy9zaL6ajqa4sq2pefUgTHC0n31K4Huca5KomGT8jSaMWSl5Aw8X2yVYsykOxhp5vRUvkmoLR/E9ojjpaAXwFC8Fkuo6qWbOFJglwpqcWi2oZSIZ3ED3sd2fdaBhO/RyHrpEvjDqSk2mI1RDQCH7QLaGj3/cIsRoxHQ57w9YcZda9Ex7O7hr0j/M6un7StjatZX6NM0WNE0Hc2prvbDrNremeSJ6fByF9aZtw6GgyrpeduNRndPpcPSOyR+g4vDRaXPmZ15ZQ6rEjh0UkF/1Y+yWReypNedaf++oseh89Jws12Zseq651DezWWmsm6AvooWDyAh6tZdxaepOeKsY3rdPMMq3rL4MvLtukFm6OI1q0xrngOa+1PvqhdEe4pgmT80hM34jEoYOYOrzCfi8qX34h1XOGRyf6tNZCQ9qSNIPqH0Gc/UIHPHpBjZVXEPCtoSc6YpUqj8QtNMFhLICRm00SL+CffVMCXmELrrWCXtvErVJFfV+Zlpa8apQRyllgHXoOHfhzRnm1dkzT3ivjPruxdBqd0WPdltbaWaVG9chdz+CFL3zhFzz4y7/sVXe8w0e//bte/rKHvPnN+iLNmos2qAEcN71izo1E6wS7Lgyv68UIJnI6seAA462tQESbsELKojS8rLo2opffe9vbPlT+0uhX4CL8Qs0DIWv9jgoGNt9fbixxl9SzNPysR+uTVUE9RI4jWIJnNKajNYonwlAcQ1bheKDVFg7XGgKMCDaiXv/gUEoDdNy0mcP8oh4lXwp0vyhXFcvEddgvSGtoel5QQ4Kc9cnhIcIj2a41U7jOpOJFa1ugKasENJZuch76gcQ+oPHmwrVN5xs6miMJNBRqNNlu9HtHhp1gVkx8nghNMGURe03AolUWkfOoGI9VDrxIT8z+o+PQId7XU1BjkcWUZQ/JLRvW24g1G+7BvkSO5EIwGTGGDk8KjCfGIsa1iOg4+YqiH8ku4aX7mmvt0lXliLEWrVNELhPIq9ITXdEaSqz48uJUE9IJRcg7DB39GQj7YrvHuad0qmEOOIN5yq5RmjjXUfpV1x+jQYxl1XOfS1FtpDzsFrfGOsllj8Q8BaidFiDHZ5HgwSCX+qytmi2XueRokeumtnLwEa2RW332Dx2pW2NRutgVp2+ub62R7B+B4KXzYa85OLqs62AOLftGrwsd2U9gM/gZXkTVcL6sscZipmCfox4OL+XYF1yWLZnSTAwf0aK1Ftuj4tSTxlKzchkzJwfCuNf0j6g+MR3F4fWWqTS1k6TD4mvt43H2oYR18aF1qyZ8aBF7XZUVduaYQySjtXqtChHV2O9zZcQblleg8ipN2KK1pgRD593hoER3KspnnRInDik3IsV6pg/kXgThNtPamUNyK7nOowd92Zf98LOf9YyXv/JVr/zH73jnO27j7R7bhfc8L8+57eIK53tBL6RVDy5dzIHwpk6xde1s6DcXN7rxjeN+93/Aj/z0v/7X/0NcOsYVuAi/UOuON1ltkU8Jh57E4mXcXzl9BISfA3R++sJU1ANjvqhRlErXi7NXHWPgLZ9txKHBqj84kl8/9BXTx0XC1mhyLK/VB8yQOXqbmA/aODbg64+ABtymB8WdJ6cl5Oa1FUqTNfrASiBSGg2BvEiA0QewJtuoX6UzojSkSaMWI2pMEc7Feoz7LB0vr2TVT0zXdeTr3bH6LDJrXSO0ICfAwOLSec7TzZxnE0b9B2vitari8EoxjpUflICuqGbGmq/nAc/pZe9+D/MGmfJWVLpM5+jT0crplRS2GGjTOmvSTE7i0fYckXnFrBzkQp0Uy2nAEgxlTxJjPZTEEZOs9T5qoKGkZo8mvUHnyomfaUKnBDQi22kvIpfFTFQngch8hL00m1yc47AezQAEsn2srodU+LYEeztMrntVO2mY0/IcyC8qqx6Zq1mJgkd99gj3XTH9tlz0ozSEhdNnDTyWHGi15HKfyT+fDfcAABAASURBVLbWQsNBeQebiXNoG+bkAG1maz/7vrwrEdmvNKGjtZXrEFa2Ha2lbstWNOdmHEHZ4ucu90gcu2PJ1MRue2Ri5dYeyc0xGMua8PqhI88/ety6X5/LeQ9zfehY46aoBpuuuHzl6LvmWXvtsWoSoUsU0fv4esV6dNrE+GxXNPMKGZTO51ItycUUsKfoR+2gPPSMiW0nri21hjXnmuYe59JeB/nnPe95X/JJn/SJ/+lVP/LKz3/3n/7p31hb6uJp6E6J2m/eiUwd7HevVbnHSbySvZ3QCcO1Zz7qDnd40xOe8M++7qUv/bbPO0H43yx9EX6hrnvBKyfMG86NxvMG4kV7wNfLB4+RsPfNj5E26JxwlnqWpvgIpYLDL3JPEyfP16bUOu9ETinN2TkglulpTtJbHGz25M3gFAc9gyzTNgQ0+D7mHuDSGesHv5NFdq+c9+WwRWtNiHVlGl4bSmyUN3Cyf+mMcFnoSFqgxigqQv4Yx0pKMUYP6XYfCGKkYMYE+4WpkuaYHBbrvmI9MpNx7XsJro84CPeIAMbumK/Vssv1MzA7r2FCU3Jt07eJZ+BbNEHtg/UFNRSHWFYiWoRDB55YkHvaWdb3/pxalDSQd8Z+SDMK/VIhopOuGCe9iKV+iXEQjkAA7YbrAftXOtQh6lCbzOY8pzanIH1XCDFUKLdZSsFYItNSaFDYPx4UnXugt2oARzFtTksFR3nw3lqrejaTeFA7cfF4bJvO2ujrZ744esc4MjdCg0Ouap0+Oh3WpOwkPrOnz1nL2ts976vQcR+X6Z7B7XXErdEPlMZzvkztd2mLjnFOaDo5t8Q+R7xMe1T5ZpDfENdBsCx6Z2XVqrXt+cNDYYknMcQpljWH/bIk+dbSw7W2YuKt7XOKd5/ZOpNtSUWcZOHuKa3l8Jb0U+OnbJfpHrVoPcDbLE7StQlPmHtTZ1WtYXiuqcrWX+ufq+Ja55///Od/+Xe+7Du+7o2/+cY7nTlz5q90wusuC/FcFh4r9U3Cd+gUGM7BbjqJR0YdvoybVFj+zJkbxX3uc9//+2EPe/hjrrjiikv/2Txdk/24+L5QsyPf2H43eXkca+v1MFTMQ0ZeKY/C5DGTcxFfYiD1ykrLh7V/yKuPQhI2ZaO1qtPHhHpV1KJZ01p6B24iNKgC5elBE2J5esh5fZXF3AsJXN9Qi0ZkG3pF2rLmdViunlpJpGqEZ32oj5dRKsbRAztPyqhQWubRS2xrle++u9RJwDUYAUDXGk69yK62dGaJqJ7a/BI0XCKGDx/cC1jTmvpTEeFaMmXRD2J65e47ORwZzIR7oEuGSvPRglTGSzSRiywHSOeGSyJnx4dKJ6EFLJHPsURr6kMgj4vowqiDeFGAgdmrQumyBI4e5OExOGI8MQZGB8bIlyfHVcbDYeBVQ1Qrkx1/utI+HG+mXtddpdzDkxjlNAQ0Bqj9DULJ8ArsziCmo3pN1DnhtvU55KtYj+dOez6Lr/W74h6elF97b9/fXjbcSfVDsAF5DtX7fGq3mqyvlpmDyz1W322+IjzPKwY+tOyX/IrRt9ZCI1NjXjWDEmA/83OasRLRmLpV7cz1lNzhWiI3o+o35HkGh7Wsh60N0GAw5feY+Jit+rwvqcnrAJ7zxO+jre2ONJqv74y7dFBqorG9BpVUQvKcBaBlS7+fgv0nzKLkNHbhlNlCGhRTP1Czdmn5/4eRUWmuJ/9DP/SDD3/rW99yR9qfPXv2pvhhtQP2WnscScgRrAB61o4fmqtkoOoPQR3+iP2tW/+tdz/8qy572Stf9aq//4hHPOJHjkguUboCfH2VuyjHkdsrigdAzjvG8ybyiYH1F80fqvCIzMMgplhYrrUmtaxJJJv/INqUEavvDRICeG3VZ9nwizNJNeN6bvlqILm4rhFKXQHxKtGAmExMFk7cCltTvoestajp+sG5VEasoKSTXARDJE5GHRUL6r5mZRflE+ecab7WkFFS16NRJ4inVxCzqdChlxmlcwp1xVVhIN8SoFfkQJSGYM4CfSxSNZlC9dTcx0JLVbcelxefavFLR+QWxXjKwKtXwjrOTg0ZotCkXoEH99SgTzwvqOgE1RoKMTlELeqbXHVqYryOsiGsB6zKo47FoHnOJBhLCuQeuh6pDTpFHotxzckxL0zOAZoRHPsrhhiMgZXzjW8QMnnHQGE5t8HLSFEVvg4iusScwuER9pxojZGJQQsg8/URDp2rhEdG1U4pF06xYdfRy7GmozrxfazpJXRKnS23GORzD8wYVLbWF7P3tZmq1V0t2KWH65IoUdXrKRmLVQ5dWu3xeK/UnM+c9dm/loPDsn7e/7q3zB3bY/bKfD1rGW3nWVeZ7F/nVmz6uVfVlmcfWZvac81r3aqkPs+11ud6YKtmi0oXQW34WDmHu6nOIfWpTRxTj9gd8x5aK/0SA0Zy9Fu5arIYkDM4Ns0LkM92oLR6T2mFJRt92Th+ZBO3Tih5FSfhuSh5x71Z4pw7JTfFtSexB0O9Blc/u7JU/wL0bKIhuH7AQx7ykH/+a//lv3wi3XXtb4zffN7VvpzYT5sT2CfXeL4GM0Yxn+XcDiztmTNn4n/+B5/++q95/BUPfcYznvFQSi7ZyVfg4vxCnW+7PrW08fmGK9wMv4XceVgJNUDHzClJWzOyZNHDSgvRijuvQENxRGudCx3C+pgLcq1NvFJsVM4DvCivobjrVNSiKa6RWHQRw7fWV5FPclXROznNaoGyNQHCdELoMX54KGRkKDSAdtNkYauZaxE66Cvn4TV1nULKFhxi1jYQkVuATAV/vaCjyF5NHunSPRhrTJMtHc985zq12Kur9qS563WuRk7qHvUac2B4fIz1m1FyoaNhmpr5pmgxCs1LcMBhYKwpw7raRb9wMLk/8mlwYSXapaPIQxdOQ5hrusjHNu8Ivix8uGcLZ+kaHEjMLJoXGJs+pO3XSWs5UANdKe3eUagqxpFsa2i0Au0wxZyqOxBjoybWDhOv2xTjgHePZdUquciimHEBxUobHJsmEJjy1OAIdS52VVMx5OhJ0G3oetwd56czjtZ0DdQ7Y5I6a8VG3beW1yeifJxw9AJls1/GeW9yHaX6yFwPuoPDCGst4tzT2Ib2kf3RkY9obdbHeR/VJ332opg9t8aec+0IcOhoIVr+XKNZkH11pd2aKfmI8tGPitFg1KTvAjv61fqt5Z5aSx+j5xKigoPzwGPU4tU5XZ+X6bmZ9aTpgxXGHzfWrHNIxb7XssB7EkALLh/aMzj6QU47TWdu7bfVZd/isiA5l2mqezj3K73SB2OXm66PpU5rHXszOW0XNSeVvV9T6TUMk4wgDh2jVAQ1LMnPbaWsH3mIYSh7oLqO0tHASJrKCbqZ+ZwavzFJeL3NL37xi//pz/yb/+tTrzl7jX4rzSb2S8HVJskR42UHJz7llM4LuOPM77g5nD9nteyHffiHv+1Rj3r0c3/0R3/sXpdddtkrKL9kp1+Bi+8L9Vk2vLnLEKv5putuD6bwVGNKMQ9dczDeF7HRGpyR8GiUQCmNxNOMOqLpH334hA4R44NMWIzXQNEUsLQ+roRqIEorvjWU5OFX31iFBg1OPxTcWbhkgv7tnTxU7gMxEV41gqM9lLThvtr/6B2bI2XMWKaaajBVJUE8GkNpIXG0JNoauWTWPWac/ZTXCNXH5jAppsm2I5lFFaAyaaYNNGXF6BItck3GKA/G5hxxGTy26hPBlSY9S5JrjTnzTWu3TNddU1Q5QeWZff40cKpFay3pqSqJ4vF6cqjJRJ/hBbuLAGDhozU9C0ZMWkwjswI7LYq0RZnFkNl63jsFaqetmwmJgkO7iuSV0v7JSkpKkZwCOP9BC2yxeI0lmv4RsHIB2FprNJPBCZtlUqwRvYqewTF+UBJgU82ALiTZTfHmei7hZZeelmtN16/HgmIY2TCfaWK22UUZqk/V6epMqbVHWBPTwc/weTsrZj0s10meuKnH1KDDzPdguCZUG2nCjIrLw6XVPst3VutVnybc2ZZ+vR7rORfXWhf5PodquT65LvvNNDGW5xmbo+rDtaGjNbhcy1BcjkUaemQkZMA6BppKz/5WrIQGHNrkFzGhfuw3fJAzCNZXd0nQUpd8zqsu4+289qM2eq/oB9xcX72LI48UvrXcB88PnHYkl1xibXDq3xo5uAjDiMnn9YxjB2Uzv499bzvJ54VjCjoHnMw7UKrOaU2J7AH7sw6RgDN+1xVokB/L9JqwqAKJCuK9L4CMnnKrfmh1EWgyixFet/abv/mbn/aHf/iOj9D+9TC09buYl2Uv2gPOyw7gKHziQPEaEdLGfEB2zv3m3IS7xIyvawS/lf70+9zn5x711Y/+qiuf+tTHO3dpOq8rsN7E85LfEKK2LjLBJPWQ+KbLJ5Fz6Yq2F6mhh9UaIM+cvUgkfs54qRToDbJuOykh7VxH3j08KZJkPNudoxdchooS6LMN0GinQg3WXp1Qk0kGTwP1hkg2AirqqEAaoFaJFIjoew4dfODK0dSOyXrWIMC0gOuFy+vbqCIG/fBlFafPObx0YmY1DC0piwAv0Vr6JdZjCXEapZy3lKol3W5e2RW1RiPishatNVVyRsWBRWmsa5GrHZTPOsk0ej6d4hxcV9qvNDWZyy4tmkMUiRxqojbIQmO6X6iqLr3mdZPBgaapbj0L2NVWPpW5TqgidCQXY9NNHAO+rOLMwRrxovDeKWBL2YKs9qiSFvp5oERKWowvuRGBNjiQyza/XRIvtZooESAZa4kfgwakV2IgXTZh1Wh2Of6YVX35LJRStfQXyqFYoDXOJ0IuONInt8ah/MrFOHIRrn3WkSid7pDTuQ6Z0unyKWzqKdcH9eR1gcRkLRyWejcbrypaclgEa2Y+dKRewGPlCTO35cL10Y/qlRr0rIHPvaWstZZAtR3IFbfWitQgbkFJa00xg3Xwq3FOGaU+cc3HudwXmsX9QdhYRsHCwyrfGmsuQnGgXdfWWUoiaXC0Rg0oec0ZHJ3r3NSg51uDW7zevAbpjMmH8unp75LgWDlHDvPZiHAQ0X3WwGHqssQ4lgkrI740LbJOVI0h3hRVNsuJDtINNsbnwZTvmeBgPZ1Bl6Uo57V1hCo0zMsTV10vjBMPF/VsYe4/DTpN+4CruLxudcHr2r/xN379jtdcc/ZmPkufU21OK9VexuchAky5MRSjk9tcA9rAowPjZxv3cyJ9A2K53e1u918f+7jHP+NVr/rRe188f1d62udFDi++L9Rn9ATxECz9iVgIpqvIwzNT5InhA9C18Lwl5jsnN39g8QwtRzTrTygVLypCU16hW8sHfHBIh7MmxOotNIZvisPvjGYNEs3x4hd6idYU196XCCIEgjEOBYsy7Dm5BUlC5hFmdbUjlQa/qAMRGF8GLy5Hkt5TwjxfnZNDiexzIso9tan3ksmaF2rh0KBecUoy31rbnpM65tqp8qzSBs8JCmcBAGuWhPLmoYzh05ptSO5AAAAQAElEQVTjiHIF4JG3qCP3FKsw6uAZai2VqOA5K6+pIPdMt2JEaiQf0VrWcgoxDvTiLVJXha0pdj59zhFN/+R6sTngk2gbF+jVL+ro6dwdQRkC1s7usDAuVYD3lrTH1kQoyZzXI7RKuKV1ggwwpB4BhVInYa2i4AfBQi/1zJTYBM5xjUjH+3KopctHoyLMbiZtQ/ESQ6qI/eNmDl2d9zaXvVtLH9GC3xxm2OLwSK41rjvZjOkdkTh9C0kiogXHIY5ojdwSdbRGnBF7iKh465FxPrE5qk/61qjBSrSEqVi53DN5cgsgUgPk/JYRs96aI48tTLbWsm9r6SPKxzjowb0pScYtWmvWtJY+grVDR8VLjJQesNa2+daI0aDHouuXOOlg7dZSu2rQYzCZW68R8aK+ePILU48Tm/CEBgvlK5exmIhowdJr79gcyS/WoCOZvgF3tuxihYhN7/UiNWLQA+i2TFgt9oOy4uraJac6AGQXiOko+lIItITuXTKzIpTosWXCGmJzgOltn9SY4SrQ15C1UZHXrX/HO95+K3XULr2YoDbA3jhLQRHrkGoNCokcugEqmR56YSKUnt424tVufJMbxz/5x5/3ml/+lV+93ZOf/OQnrZlL6EKuwMX3hfrs2Ra8wPyk3ZwJD8OGUNDCWjkBDQEeSNeHDtVoCHg4Ff3DUj5kivTeLELhY2FWG3+pxqsXGvPkZKI0M8SioTGhX3DAEqnRF5PKocOCaQkcyEChfWgrercWksLZQ6Bi91fVIp0sJNCQoAGjCeVoAc/SrbVOuUAdtCcxLZpmOAyscB4USx3S0YIP5VlFVfSjSaMd9Wjn6NPCitCRoQjhWFkhrnKEgC999IO1twSJRU+HemgEBTL6xnRIod0vZrKzzruLknVK2ybCeqxeIh20GTdTnpp5Q03N8jZxhenapLAAnwHIRt5AtSPlE46w6/vNetSo8EuAgmNhKqsAv0gzVEE/7mEp8dUevF5j1Umsx9A0U3UpbhGpq5nbEs5RqghQreUa+kXKyenGKFLsRs36kGbdg9OauHMSaVSNNU2pYwNd8ZuTEznnFOYQqZGYefE2ItYF8jy0jyX6kYDttrbyy/ihxXmlJgvAaz+ViIaT08hYwCeY/CLXGr2XaG2tRaXudmgA5cFp1IEWpsnos3J5XpVuXmfP5VqtRN0v0gKLXwh0WxbxrL0oPsyJVJ5ZXSVpbdboafKJwGHo4PCzqVChpfKtlVaBrh/hfA6lI0sOn/m5LnHl0Wwt10wObcarnriNc0tdzq21BNPcWl4jObGZz31ucXKSTONw76y9ClrL3jBVv9Zk/8xRt8ZwZa2tPYpLT00iz7vQnO5BeuYuYCMdxm7JXRiV152P1qYs9YTyGtH0j5fSO9eCAxa/N/Eag2UvDlQFL+fQkwI4Yy1g7E+vZK6H+c//8q9uohenabW2thcc+xTrfXiqQH4aleKCFFYLKyp20Ce4Tb7Fne98p1950pO/7rKXf/d3/6OuuuSu5RW4+L5Q14lw07n5xGC8njy78n7eEUlQD6FfRHH2UlsjrweuUdciWssPDTkFGh2oKpSOYIaDiPoBIKDRKaGQKtWBNkJOsfeh/sHRzFFjGgrTBwEfGkC9UBEtdKCSU+AQKBt1IhfVubNwLqkaD02qW3A6T5Wp7RKtSdhjOKwF/wg1nZdwYAtYU3AoYYfHtFOlWgNjaBGUJVdReZWos3bb04sicq2JWECeNs2UIRGtFZJG57w4BjudZ6T7Op+vinqvrNXKohJnVRtxE9EWZpW4N3gJZqV2Q50WKLIGUcIeKU6Uc0wHDHVY0jC6OQ5aE5+EYmHNNUxvqB5Qow0sMu0+9CeLCOElFDHJ50BfBL6FS5Uk4iJu4gqiSaExYmGulS42TpEU0hA0d4qSZtSfl5Amxcw2XcmILkbLb02lZiuh3UfTPwS0FgEVrbUIjTzPCOPoB3yHdsQ0JqAOX0au8PAiNQjXLx5EaTrlaC0FOOKIjGN3kF8pNGMjut2Fy5Nf1YlatNYEF3m5zVgUYXJ9WMrFckydwTQVl3XbvcNVvkq2HNejNd0x6JKcsB69W6Pfor3jdesWihK3lh5dROLwobvvm92itWbGz4RrQ1z4yDrI0lT/lYtgr0u0lprQAcxaBR6LZnRyY8BVUBi/9iHL9che8ORhw+uxTkwH2jVMPbUYfGsrR5zGtQj1y96WxHyeody+jjg2R2twi7TUpjfVVeyhNTRJEEescfjYx0tE1QgGR3/3Y5Yew9Rh1OxstBIPrpYKx6AlOYjeRu+TIhIyXTUFu1GNKCiMRHo/wngsT56MTKuYE9SlCx5Ew+tvWs5e07zOfBJN62FyHpwDYOaIy4rX9qMwOTAGHiZiuh4fdLMP+ouHPfwR//z1//YNd33MYx7zkiG7BK71Fbj4vlDXjhZ90ur+h58SgIyHxm+EQaxHj3GLJo3MUSNzIK9hqKk1Plgl1DK8P0JeSak+xHR9awIKSQjhZKofQU/i0DqbXXlXkLXGrARDsNVqE88HsZ/3hihtSgeYJXpGLoUttBeipsljidYIFkdMXBZ2FNC+hpEw8mibCK5qlWnEqxFipWDf0euTa4oKhY/m2TsIJSM8SeOEpzh66IJkVueYwLJF9a0VsZjLL11grK+VGc1wZQqrVDDHTMw4YiwT2kNwZJ9VBVqUzbwfKcmamNrF0uMmH6Oh2CRgN2bajDT2OVVEfgnm5Jmz7SKY/LLJL+LZzZKsJZ4yVnaRzWPEyNQcZ05AoZoJUNBP2JESrek6OCApowgTr8gj0y1ak8E4L9AiNCIPyEQxWGVnOnaH0jvmvMLW9oVL7KmMl02/5JLKdyx6na5Bl7aWvZd+nXThoo6layqOQJtka+DQgccEncdjLYZEYb6H0bnsoSg4Zl3Eti58FJd1rbVk0xmH6tJiOlp0qbgmy9HaipMJ6ZJbU01cTAdrF9cGn3pi8kmvXMbMraHR1V1lu/7huMsij7kmcUR5eiU+VhMnHK1lzZpuAbX9jpYcGnIRGR8+D7E7Urcjd2Fz3BoeI8yLYoqw2xpnHnrliLDqITygQD3Ptem1xSwUPhz6WNfFnXhq1RKmNb07/WcUrRVC26gbMTXeQy+0QpM5eQYavA0d5iBiNArtpfPdaflCSl6vQ+vMG9Zamz0TSCL6YOzKRp4SncCIuWgjiLjRjW/0l1/4RV/0I7/3+2+/+bOf/ewHTalL8H28AvX19X1sc12WNz3c6udPH54MTLEHWHkNhwHo5pdDeTzGm6jQEosJ1Bq+P2xUklr0YBYmHpYlGR4RFLXUIkVQsYTYZgsdv/Vbb4xv//Zvi5e85CUn2EvjpS99abzkpZUXPqJ96Ut2fNe/dGjJY/TBYy/J3qM2ubGX3sPxpg89TjLtt2u978Ldv+SEtdZ90ne3j1FLDiOPgXUOPc81WPuQr70kzrWLo3bLz+e59kF3bmPt6j/3SS73mD1Zk37pkyNOe8Mb/r2eiiaroQem4IFfdSta9GwtUiaTs0IP+Oj56Ecq2o7NZOkzyjm5xJoVaqhauEbT+1S4+0UijY2O/yGiXjGLyVXSuL+LvTyjTBR16LXuIXldMyctchJ/uGk+huZdrfHaA+7s2bPxMz/zM/F93/d93b6/+4rPz3//9891Mz6/+lz/2tZdyBonac+19rny2ff7vz99ns+MT67f11Rc/vu+7/tjxXPPC8Enr1975R7+8A/9cPzJn/yJHx2eD4NrPdVzuT5zh61KQ2bGxCeZdPVFbWzytDV2fZBippcYLRQvspECQIjzIDbQBMYETx47Qe15X7CV9f8OtT+19srrOtbZ7TY19qLUWA1cCbASFQpGTAHwyNZba/GZn/UPf+4bvuEZX/Qd3/Gd/yQuHdf5FbgIv1DrHHkggifCQARDD5EeCP/7HlKmxIXMP8XleagKo6WcGK3MCnjhHPxJOKgK/7TXTDucTfX5Wx9VaqTGwGl++wyQDJdpI2kGaSJ+4zd+M17wghfEt3zL8+Nbni+z/+aO5YnLnq8YqxjvGvheC2frXOnLkwNj4GHSG8u7566fOeWsOZYrbtK4pvjZo8E6d7CXzrPW3GPG5MqKx2PFn+Y3OvaCaV34Y/uBw07r6VzvY6x+B15595Gfc6yr+HWvf70eDD0nmo8Op+aHyIQf/9TPuWRyhsfQ42Fnv/TnHX5hklVecIw26US2mOKq65xy0Q9eL4erRHVNJkH93Oi5Jmq8bxQqNueJoIDw+230zW7WP8a16KewURJMH0H9/q315PiM+emf+ql4+Xe9/FrYd11YzXdemzUupOZ89iPNdbSP875m51xPe7pW1//YtbnQXlv9937v98Yf//Ef8+h0a/Y8KwZj2j5HgxZYtVkraow1VxQaTD/C6mdrpU700q/Lp6re74zW+XBB59TBfv/iZJvM5pyy/XKwc57YdpR05uTpWPOT1ddxZrf4uAecCMZy+NKBxVUomP92FnDM2tl73utev/C0b3j6g3/4h6/mv97xY8dUl7j3/QpcnF+oOS9+rYXnpxQv5OYhIyHjueKhwqMT5ZeTGExd8TFIZTq2UwN5pEoEsvqiHDood06aUNJYJdbI84WAH4jRj4HJkYQ3BnRzryLLK2eoiUW1lpgcLOoaQuXdVx4e3cgpT615YXK4YaqBqzx1hasnHHqkI9cJ55TQCPpEP+BnbWF0WJe5ZOTmhDA9hk6xcXkHmnqMNj91xU2jekMVRgt2KQFmQQTXyucd28O8KNfIM8D0MVYwnkcRCjXnKE30dfY601kwpKpcceaqXCl9CdPTZnoJtpbP2EKqm/JGbm4UMWP9oOQ810WCo8Lq545Fokd01PIPoqdKdnXurT15V566gBPqMDWaNTp1Ebh5s7WdY1zlDj2nWJcVHLoO0Q//i7iOL8iNa3Rhe5mWvqDlzl98PvuRRuP8e14HynOuNwvGxb2WC8+9zqfF+enz2Zn7rXWHudIdnsteW88mFfsc3Im2Lr+T7NY8V9Mu7y62z6jYE9Y5gY7NceznRAk2J15k97nn81qiV7wPbrfJk1bd83PZ/HOGnXTtJ3zCPX7l677+qY99zWv+1SddfvnlLyd1ya6/K3COL9TX38Indj6rF+hYcjw85DGJeIh48Al5OfwQKYDnp71ziiVlOK23lS8QyS6K9OVgiUAadSiOSDV+kwsdSmlEKDFLwaIiQlkNPGsRRh2I2CtkipWxOKA8kR/nGxHoqIuu8/mBZWhDhyBfm/TtKwJ96IDDBJ0LBeidFzavCU7Oo9aZ0skXIa/hdTLhOdwzYcz5mXeia3BeC0CBPPuA8/kpRg8HhCcG21TjnBL2Jg8ncuxB8m1SBDmT6mHPJB5HrkPCQ5trlK2QtRRuRyWLzcaWViopCQYQJtl81q01xVgEkO3FdGQGQjVOyhPO5sJ8EqCpWVUtWpF4bE26iBAjZS2gGzzWw8hmsR5z0vs7TGVPzRpr9gLRvM4FlpZ8t72iztefnwAAEABJREFUL9BvN+JLv6V6v2t5shdSdnTdvjyfkwUv+X4FznFxT72evcX70fH88rzlFs5xLhKtWgUXMsbndBXVWvLzNWJDSGaOuExyYHfAycT2OqGJPwXWepbsquY9zye+qXHhDTUt7bQ/VfdzP7qZZTq3+fuCxH/3Tnf6na994pOf+rOvfe1dH/vYx75A1KVxA1yBi+8LtU+ap6ieFmE/N0zC/KQGDp1Ag5CRVohk/JxwDhJDsASU1ONLgr5Sk+yWeX8RXqCYrFYgTLEQA5awRSMMsAGTpCzQWuaghhXHS1xp61EAROIIy0QZUgsmjw+mCoTJ18nT33kqlStnXgG+04GONrE/iuy+u/A60o7bVAk4GX2tmXlhePZHzljaGsVtPhy6qLuS2ptjwsRQL+dR2F7rmuxThc71Wq4F6VqbHLrBk8QgVUOeEKNGFKdFmCYdHKSguYodMInQSMRTWEI9OV53JPXnlymngtZ6Tjhixqp1Dm6tIQoO5Q6wOFJpZKmT11C3QRNinFKSfdZe4bGDnCT8/txL0FZxOACkuW4uLF3nRpjyk2cy2Qy0tXM00SkM/XZ72v05akfhBtRG1uJt3434+g1qK9fvKr37er6deP+407ZxWu58dnt9Xc/3dV997+d+zi5godOkfO71Ne1O0yKYrhtSDLq/5vqMc5RhT+KwzOSn0RwXf6JHjJVg3vOGL0H38wdCp65HN+8klylmumZRP2tTEZu/5tFzf+e2t/2vj37M457/7/7dGz76iiuuuDIuHTfoFbhIv1DrGtSf2urBEuXBA1Yc2KQmMCboN7Mw8TCR/cGDWkJxLMBhi/MtWmsRGlFHl63UiobEGngBXDVQWJqiHLNG5XjRBybrBoD8FEm0YqdVYH80KXJKLtJq5Ol23k4T+yCBV6hCrSMxcW3YWBnvUznBHML0Jo+HdA9NSoXrDQTFOY7tQRobLDoFcB1qQ7H5AGG/0Y+h6fHs6OF7Ckkgjx4TdF/2xP4dj0RA26IfpUHSW416JOYrQSDT2PRAd9SWjaw1ChcpsQiHkUeLlmD41CTZxFbckvK1Ktyp4RbpM1jSaU5txnzRFzUPPwMiUhax3VzkkdWJu1DOrKfMsLUMlezU6sQpyXLoVv5aILU6rWo+ha2ubU5vm9Pd1/723DZu2/CGjM61N+ev6/2d0s/r3UAX4JRtxGm5G2h7R5e5zvZ10oUu/gIWOk1an6vVdvOSDjKOXW/e6X3regfhqxocJxzWeNoJNkUSbOJJO/N1LpWuzVR8Pfh2pl+wtltcWx7XDFxrz/uFm3O91V3verf/eOWVVz6W9CW74a/ARfiFevfUEPLg8GUNz4MzP+zwvm4kMQXkO9SPPBGMTqgfJYv6IAueXDh5K4SjjiLw5j31LGSH6gXKfvCpYw34rSmvYQ7vIgHeKZdpUqjtSAKQE6VZgxgTZFBT3rSE9iaZJlOukcRPdN97jF5olGdfHSrSZewBujkHzs1GOnRao7vgAJc3Jm+gviRk7A0KUxjlB6BGRg5jHyw4dCJnrNCDEmwEXdRduI8CDUuYBgaoGGceMMXmmCbz9Zhi91cNFOX7PcPb0GD9kvCQonWOacoRbixzK7WP18yKvBmFq7bQPsOt6buSnsGX7FR5m6IyEhijuoXOYs2ubOQhQiNxzTMBLqv8tfW12VG/7mtQEyj53k+SWG/36b3mmhsMc91O2xb5EzdzWmEvOg9JV+bjs1+v6suXeB8Xf335C1nvQrTv835zsXr+5nZ7ruL0+wtdlSufOt2WXKIEp/u9Nj8YIqpt+dAx4yEQ3wetMIddO2LIzhl2zJ4Nu9AYwWl2mqj3yfJNIGofi7oeRuMXh/W/F6v+dV0rHn63p825ZXCjdubskF8CN/gVuPi+UPN/Pc5lWPpbuBDImh4YjC8o5jSB4UIYOQ5fMd6cPjjUomZKmnS8oEU3gxAbPijDqFmf9+NfkaNX+a+JGKtSI3sOEHmI1fBv0SGUxg1jU+RNDOAo6M3mOa/oB3ogUjCeGDvAIvYvK9eQfsXP/SWnTVoPcPOeB+6AfkB0LlQAlmP7NvhahxxGAo+Rx4w9cRvE0GR1Jp3uvLHyHjX1HKFhiRxE/tZbnEbUUXhzLuh7AoehtyenoDsup/eWIKHSHmjqWpuoiWeLZPQtqTH3MziE5cgmUqDeVFTzxHueCri01Gg2TSeAYqfBgEV3YgHoEU3PhhauBayofM4JInwbI4JuoWPOKdRQAVncwsSO0yu5HZ3uMoTOJ52zCaYhUjBjXRcxR8au3oratQNPuf/Ucm7E+NxM8iwH74Ix0avyeIxk+Rknd9gDzWQpm4hTIJuq9LnqyGOlP/AkOR8SYHy3XdjZczgVVbtjSnLz/k+8hypWK805BgZgSee8j5NdWytfa7J+T+d9VlA5Qb0IzGloVZrBNM/6QR8TjmSCWXLQg8VSts5zQbFL5DMaw8cpB8uUfpyv9Od8Hms7NJDeY/GcE58RlYPHyNgzYRDhfVa78KGchiGTMPvBCLH9niXR7WQm263W72FErdJ13cU4RFBTzRU65XMxul6n5ezZvsFamOWgFHtfxCcYeyQl6XwfoS7Z++cKXHxfqHnA8kHxYxL1oHN9zDBhPHQieeii49KS1qsW5jPn7zDmQ0fn5FziKayOfigVnY6mf5JeUcb5GNdXkph0A64gNgfNmxhMbsjgiX1eANnYt7AHRSJxxHsP54bScB1w5phKDJaNcICJnApJVwjGpOTLlpfKKewqx9rBIUIDdNTmcy3B0PdFievaGJew5ys86ruGuspXL8c9bzxN1ldOgcbIFu0ThhVReXsmmYavERLjAvjZmjo1PVD7PquG3wtnJE2qFarGM754cJmSfTTVBNYi1wHLCEM+NscSrWVmEZ8oAbhFU1BDihzR2rpLsku+yxHIew4oeeSxvj11nSTLVJ/RhxuEjqpMVkTEpmDiYz7Eb3RzbsWtSRdYcq3pfLzkypFpLeP1B77Oo59ra9RgVjL172RZE+q/qGdrFccJh0QI91nRuoE7duo1QS210ykkjwluhvvCzMkZK7cJR4ESp41N0Sqc6flaDP5I/5FTG2NpfN0diOzDHFh5XNmQCWgUvfpObvbTuSGae054giml7oDMVM1IwOew9THI56q2B7+Mc9VTsazrTVDdV57abY66iNZyM+szHdujWnSdk1liqC6hJpHHJpFUrBzrVzvWI57bIm2thcb4KWKdo+Z+nhE46hPxdD0s90KoBch3aTrx5pQzUV6BUpqv19HOnOkLTovBcA6bfWkbcHJj+EtNRVN9UZf8DX4FLr4v1MGDwROla8Fb1qGiqB+4lgSHksh5awT7Ty0SMTTOR4QfztCBUI6h/hpUE6WNNABLehZRE5GNmeu5HksgdinZ8OeM5hzmEyLbJJ3TxAI0wyv0UnjiXhr7l2vwBfB9/e5gtutVQp7+oUnDOnt4A5XJK0Sy5kGQ+JNsyqvFVtVzda7bpNaE6Jq5dsa+OF2DfJODICebrx00NrTkIXZG3nvb8YQqwaVNATWQs697VRx5WxHds0fWc45p6kso68qOlKdG0XasquSl043jBxIxEf5k2yq2kapE+N/aTMtwiqL9CuKl0ooRPp3SyWeuRYt+qHDgYqVztr9YDj3BdnV3MP1BEZRIQ0BjAOFzj6OXsZf5HIRby0W7ExPRWn7BWTiPTEcdShku2kphE9NU92SiJqiGxwpFR3iKcexC3wjfgaE4N9j3cIU2bz9PnTu2twtdc25btbqWSR/dUKbGLI3GCAsMroO+5Urbj3Uc9emYsKfKHTtvlsFKM/xRcn1kh07gWN9Oz6k93sbresXz/MX+eQmOJVpLfXd+bFpLDsXGoJeZgZjiEXZRxfaehpglimkNhPW0yvurryeiTT/2wS1CI3RwXtZJr3AaE4Gg6y1wypPDg8l7OWCvP+LoVkTOe/bqR7h6ftFyntZdmt6fV+Di+0LNH9h4QEJPCw93PSh6njYXasSIMRHoNyIFvHURAv0zTG0daFKF5vALWzj6sfitpS8mUm6RY+QyGXlOgpQMRmKN8cNSWIkcB3gmqlacobyGC/GsAw9BzLnBEdtEaoQ1nsz2M5cTN52/T7wr0qlYIz9Vk4nqP3zx3ePUFpfrgjoxrwVd9xK8t+rPOY1c70Nj9jX4Dpz2lAS1x3Rkj/X3fnpBdyxlcw3T3J94sikVMTeIyLALKlU+6hBhibyovFwmFOXglBIxN7ddPBPLmqzG/8/e38fu+mVnfdhaZ96MjWXhAirpS0AirdoGVU1VlKbKyx9tqNpULVQNrQClxTaBhMTjzPwiNQUSNDOYF6cOwUMKrVSEWwpCNai4isF4KtpI6R9tpba8OBbCFByXoPyREPwyHs/ZuT7X2mvf+76f5/tyfnPO+Z2Qs2evvda61rXWXvd+7vt+nnPmeKwC+ntSefzIG9L7FNFn0Lh8hdurPAGqXXbFQXwem4uf4jk2l5zaahZdGMbEiFd9LAkxKd2cXs+LgsrTGrf3amzDDPnSmvQXl/7iieGjWRxtetde4MkgFzmBm3MbG9FY641e5pDiWqQ+1HThRwpQ/1mFrzVInBjmTY0Zu8GfA8zcqZ6T8TBnNjdVdE37XmJhsY8m7tgde5ZYET17y/7Qxk3RJyvxfkAeI/pWuBAKu73Wwi9k3GtrYDxod3HV9bvVJD3atyR6RmC0FlGuuEr3H9jleQv5NqUVLRqB9qWJL7n6TiKqgPuSXhj4PXmScC/p1TG1kvw76j1T2HJXG4DLqbCvpUyOAyvz/l1N7L28+RN4935Qr39SP++WvoemG7pjfPNkH84kGJ92hy6alP3LPLOREVimyxgyvB2GbE/bXuzSA7VEl4+FyDwqRWZFQe/KepNM3lTm7raBuXfj03VoLQKp2RzjuyNb07CXzVmmaux9yzW1tZ2nFhWDL+Uf54sOIIcepc5TCZoRk8MBuw/AxqJGu8T5IrupR05Rz/sLI4faMqP32vOpjYSGcTma8sL0rbT9mAMccf2JNQG8IddcTkA57py50cbJnFgcQz+X5dzi1AKlXiaWaJ4gGDSy442FUqtqMKDpjKzkD9dqTwA+7ipVBm3b8iLeNgeYhLQN9pfjDda8WRB1ynnQmZWUf6ZM/Aze9WqvvcBu302Z4HkPjmgGTup59ZXy2LbnrUR+1akCj9W/W045xjuxfYPn5aHQQ/g5+/le12t9ylSf4FJXOHS3x9c6Vt02tJlmlW2jdaGnlbSbMODO2v0zue6jCO6z/fdY47GNe1iH78XuYdGttHYBOZo2vWyOH3iDWjZcHrP6xhphGzMOXk6bmENacoqUZpqRsl5tzoypVq77HX4fLewtGPpLtxyj/x31tqFa2bxpXpo2R4umD2Oy3quP7gTevR/UfWdc7p0wLtA3j7S+8MND9noDyDbGstvy4QjK1CK3J26mMOITlBf8CZmtCuofJI4UpJykp0XK9TCOrVaRt0mq7QkAABAASURBVPWhmOtQw8aR0Hwe+LY7qh7WpmBOVQ1s92ZAnjBMKfOxha7ZdcHZJzBm1DnTXoo4IgDVnNaC13SPy/P2ccUId51Vo43WInWfMtd0mEUF7tUNYout/cUDQ/k6Zex5cjf2Zs4A5R7sY3K2rBtz32sGKTlNKXk7Z+211xZHzOMPC+dYRcEkmlALwzoDhRfmP0SKkgmanJK8KO37InR+EmayHMI9P9MOcLNM1zZoZAtVfa8izIA5FDTEYqSiuFitsS0bx/5cuvfpPqbYsi9yHf1jCSv2wN6Od6Mjqr7BD7/c22q8QjnO41X4Ln3dVL6mQ9flufhjPdyLXbHep/W1j/ZPeSenP+pmPq0v6SuBD3b10Yb0Q3wSFUad5EF+k4vAdqe86dzi43TPHff0mBmH6thtjYNztmaNqfw6PRPK69bL80pK7VdBfAdCf7CfDqo4FbEt+t4ft3JFt3UHsZVzRKk6vR23rUXT0drk/DPAgde8bO2synvP3Q9BuAg24h5F0AxywD4Keb/nOoF38Ac1vekO6RvHNw1YiwI8Wb6BxAv5hMDaxl82HL03XUcP68JNWr9JXM6Q6mmGHmxmaOBSBYmDqIjm/BXimFzP5ZBp5FjcB+4lRg5Qx3094tlXgLhcT2LtK3TCGgdctkjYUoFg24Ak8R7oKb5GiC2NS3tSAJGDgiYz+sBC44TLN0cLuNzTFHzy7QjUXB8QWPcJju9rkENN92zwziIOKKprkNP9ghOnHnj75rYjQpvgfAbttzYu3poKcH9Qc2G3xug+HBpe10JN+mrODPMDNojZv24g3+chzf4UEy8jZfEMSFFTWEwM12YwFND1acVxaMUo0QFHa8lU3YlPVYF9JRdfXJSlMTlDm/i6ZHuqB3TmRjLAIrnAQu7PE2/c55zQSrhue1DONWabR/jGqnqh64tnjXP9Z6X0FjfkO7XgIjfcB4A7JW6Z90gX7OIexzEDU7n23f52glnPW061Ts7z8ncW6R+yjaPM8wrcv69o4KhUVmNdt3VFe6XecU9XzuFH7HY8Z/Q2VSpO/ywLrOP1Bol9EO79oLUNh5i+sQMNjgY3YENRJWnu0IxcFawN83tx+nuIw5mw1R4z8IYWLg55tPxshnf5zp1wpZ6cgt6vb/0E3r0f1P6fzdPNsd84HIsgPUYR/YQR5wYLGcamjvtDX/eVTng9PEPZjmzvAvmqq1UxyJIh6ZeCtsFzMRsLsMcC4hQ5/N02IrNmB1wdJvAC5ey2XCYvgdWzANIWDUfYvUme8Y3DWTVGDcQ+ixxNt+aFPISYZDPl3ZkkTxhz8eVgS60fyNiTatVxHMcEaMbqVwFwBBwtKPoadwy8xTiLgKlkHR8f+QuXwTlLxapvthaBmjKUO4Pttwbe7ZBDfSdpIY6s4sI0udeOewRP4DFtrbhKqoGgdGn4Lhr2tVqbJ2uG+KsWh1gmVjc9jkT3PKESJde0K1Mfmzjyqo+yBQo5Zn1Uo1o7YDWhybnquseG949nhxTbWyhMO2tWTq1b+mY+FttoNlXQmuWat/tld4+wS8B15tWgobpum1qIS+l6WHXlpbRSq9OwBWk2X2bP/Z5p7Kpv0m6AufV+vdci+HveZmMiUB4tMUnuGRshCbkkXlwYJQSUN1Vhl1XhOB/0mXAc7Bl/zCPnZk82eixJMXKk5gHbWkunt17cxZAhsOPyHppcLi32PrtNTvmKqlbZ3JdE0AIxN+l/GnLcex0sbtVorHXF2jtpXcbJXw45ko5zb1yKK6rGK2HRyp0rqN42ImoWtoxYt8LttUTUey1qUKasWveXTCG1XnlCx8uXL9T6nYiCr2kmH4o2OZXbe7zGduLOizfa5r7re/uRE3j3flDzP5tHw/3w9IO43y99k5mjBQ5C3lVmnljhB02GZn3dqY4e2fDIIhJL3ZxDYpwltcy4LL0IhgTQnha9wLSuqXBFU1Uk8lfsZGwBzCSohWvZ9xMUu7+44hOTqimHmB0MBEdaMxRW4wAlV7/QuZIgcypZp1T7LMRdB+eOEEcI+RpE9vU1qIAgrVH9RSwdjI2H21xsBB8Kgg3Wwj47jt+x5rY2DtlGVA/y3XNoyNZaU0ng1LvAjoOJYpsFHw2GVHEhdqRjIaHRd9O6N43BbSTFb1bIjjlyail6k6pg6taHX43QOqGSlJLoWZChWZxQYu0mX7NzUnjgUN86jgGGJz4PGAoNlJko9WFluJBwOa3ChuxCJ12/2YUFo3CsW9li4zZ6INeg8jaI9hH4rTPFAViic1ROJlrGxG+/2K95oWsrCY3MjrcWyKRkQ90EeEtj5kDugIF2SgPtlELnugU2cwYjyD19Ycc2toTNLAKJZd2s5nq5CYU3DI1LvF2XbUc03S2sraLP0zxHItre02IOsHs5TiLYvM2e0KEuG0DtM7uEVg4cmnZcjuaK3TG6RULY/fG335pY2/Wi9gZ6fuTNPcZ8xpsLfxfwMbkHXnWWv8dnvSMGF681toQzobjMnmZ4aUS6awvvPpw2cezGJ6RPi+dQuaepApzxCWuHWNvoWel6Leo5X7x4KTUJcF+/6L2xNXRnK0e1ELr2CLZaOjkLfW+83RN4935Qv3hR3+Ox3T26n9axcN+035rg/rSBw+unT/HUo2dItkx/sbNDZh5vnBiEYEgPaxYx9GIq380px1p84ggcFcIM6trwUkybLEWUVfVkaArUlKESwrG33g+cgDztr4ZkMMVHtUxK6ApiDYGa5S5j7iV/30tu8eaqN8q04lQyesz9XWMmY2MSQiOmC8Cm/72Y4Nj9eGCQS23C2J1j20WIHAKONLLbJzoOIoJ7I2H6gZY/lazwtvQBVyk6yKgxScZA5GPvZwg8RS/TstYNI34hXkk9agMJYV9MSboRGUtjT1Fv1C+O6mYsVpUQEDV8hy4XQ3yF0hkZ62GJYxRD3Sm8UO0ZXMu8XkLmTb9iix1hvnavhuSrXmg4SVp5mVSR3ZjM+3MSJv0uZ1JOsQu/toNYAc6w+GBl7Wu1fsQG1y/COCB5ui7755pXTsCBchNwiVqIY8GNdgAu4homnQPGgZRrW9obg0lOKXtsD2x4HVj4Hjn1M/neI2qQduIUrNOZhnK63kTu0h1zsah9QyWUKxX3EiZVJM9gGOscgF0Izti1H9MU0zwV4zqdxiISvtTBsROrPeeLqxn7uPqOHWDm9QekC5nFUtvCP3ClKDSitMw1x7IO4w7mosI1g9KQwfR8Yt6KiPM5OGLCDscWJWzo/sPWldmtZw7+2mziKL0vpIikktgGW9AxSe1GIdhnQaC1xp7ZD14LnLcl9KLe6HltKV/n05ezYAzoxLDvEhx4v7zFE3j3flBH302XO1wPT3DTcBNxj4WGNYDskNNvDJlQo33Ckgz9B2zGUxgzsy28fgXq8YZnKMlcFkZqcUto9pbOFCowxZY7J15OW2rVlG3eBKYK11AMLeXSxPDHCCD/mMa3o9qO26kFv6y5CtAsR4am7a6hEvZDRscK0GEIW/YM6hobCnJCo2vJXNOpnQNqAOMswKeaMwfWZvos7u0DhxrwLTgTRJ1qm7AtEODv0MScd4k17W4fd7iU6luaXHy0JLP49c8xsBEF1tQ9aBu8EjOxBdrV4h71JSNTaE3bLJOrz8g06bp3Jg2KzASXrgnIvmhEtwAqpf0BFOtIITgxlHkYJbQ7RB64jsnSlAkikVUkscISc7hnLwBKQi25+go01FqQrxd9kp1wBDLVi90M/zexpuks3EM6UosDNiuFGGLIC7jTgnxDa8ks7lQLF7VsAmxRtMJYwZp0E3MQFh9UmMZ9t3gdX0DcjjsxavhCOjbrTHXU6HgjV1+460jfzCv3UnzPW3ZzZu5Uq3SHFyCDa5GqA8JQ0s7r2ujm7nFSEDClhg85avCZYRmXgb948k9TJM2jjw6S0Hbp+nFZ9r11uM8jj22rrjeITDTx1ooqZwAFGFXRBnAeEHE01yuAuqpj8ilVDvj+9Y3PXgqZzyL7KIclkJpSUJMFW7yYdoUrAoxk6HpYpNc8+WLZZ0Hku5/FliGMPVDyasLdL6LQN7JmN0QD2jfRcyeHhOHuOD40x+VcY4Lez7d/Au/gD2rdGfXk6EnRHYMtFeh1PgByfJ/JdgxHtuCa+FgbNs1Mfcn5zaAfIqL45eKlcjoqmqK0oUSHJp9c+ZlaYChsJa2JqaRS/kKfNCPLlqFJqYW7B3nUpRA+HEGe2ODEDWwLeBczz8AkGCibBxC3ua3ZqxjqXbmadncu+zbuoBbiJwwHUDHMkI2WElK1bcyl96X2hKJz9rzQuNZYuZOIEs2zbXJWbZwOtAZzxlyEN781+7Q9WSelFPuUsu1F0ARQ8nzU2B0Wxhdm6nrrztLxCAv5cRok6K6kDxdRUI9JwHNfqpChZHhSYDJRQmuKLyhCIFSxZJYVDNfGABvzL/6wQzyxFc/IYNBz2BYPrdiIOWQXSzkTwkdA1MZEW81ME7Qon1uUaFJb/ZqRILsIEJeahcrXtN0aR/moeg4JUK21I15cqs9WeqgJUhETvJAbAcYZlA4PbAw0sbbRR4+yXMKLQ821wzJmjBZDS/vE1JfVdSHFG8+A0oJc65gDR0QUdWRCcfAm16gWkcz3Uj5J9LTnUE/RNYnbGREnXteJGiqvEymbVWeOirjwqBEMcGTaN/ngU6A5Pn16BOMGXPsoBiZ13B9y1n7YktOkKEnoGdhMI75+gdC4FpnGbxYTNlT+DVcYvS/WiGpPbwztwx/8Ing3hMaYkgFH4eXL0CUmyrHTuRuthbyythWQ0vRRJSrIWWKd9E4g2KICW0ieA0A8A95ighm6HkfpcoLyD0sOvcCriwTYZDJRucHkNHbKO5EqAV7c+Z+zq+hrXPXXKS/H/B1GH96YC597TH96XEKbuvxlxn5PH+h76y2fwPwg3/KuT243byKeshN34o3Z1U04MJAOTG1Icbs4CM7QvQie+uEwACK2vUB4pHnQQyMztdbEykg7R9xuQEP8NBQlDMZluN/GILKjpJKVLpswIfRV9nxseEhowYdPLbmYKijVjmprBtzQsC0NX8pc7KYbmw61bXpxJDq/PK2K8YIFlykgvBU+ZGrHNtqndnM63PmOOej2wgUjWgUvE8LNDzk3dWOOSVrxCV+VSugbqFBzAeTSi5TnhMJxIe3H3KP7MK6lYc5HdGaaq5h1eO37iouteGiMyExp35kKYQ9pCfsoIgJrwNAiWzFNGZ7OWP3bEz4JuPLqmuVoL31lg2iPjEyqFlfe8dzAUCylHZXtdgRoCtV0oPQgvgfk23VfEDNSVM9lyCMkdZ4QJM49R5bXMe1TmPjdIMCsW2Fdo/kZ5UMI2RmMMUpHoOHKwgwd0awjMzIBdXrGxvKJlVQun3Mm3EK9tj+GXSWXZr3GwJaIfyolf8XaEIG6XIfMCC/h0eYpTSC+lDnmC3AfaFBp47IxpaL91it/EcLDuJc6wGk6ti/0jI++4QgCXjy/AAAQAElEQVQAZy+Z0CyXrYJ4METSxLLAQ3xNRrQASN2dndxapM2UF+FaAumLUjJjH2D4xNGPiEvNeNNLp7ZJRZAhW2ZgIwMnKpd7bfcdUgxeHbtWgbsv9zod1lKlKrps4SD41RzeIQ5r2WLyVjyDHoM11ljvSEcNG0qb4mIMa2UX2Cv3NzYU9NpXQB1KROvQcHzI2KY3e3EBt/jrMocbUWNdsM3eun3Fh2xNWZqK48vydL+23i8f+gS+9sR38Af15U+FvtnnheoeKou7ajrEuSdx9xvMeLGPVXnwQpov1WmTfnBCUeI5dWzj/Ohm5har11IoqyQ0vIH0NoE6zzYx1dl7p4agQC9O1Abg5IMLit3GDwgYIpxqgkk6LLMKYuzgbhPbhL1wTxTts3zZ61whbtIcKHAcsmPrWCBecPZtGI0cCbEuOe4NkTVvIt5Cy70YZONauI/wWwSV+UDuerEpDtGKhUQ0YIt8YLnHnTWCyxW0TUhIQRkZ+kUbHibLH/a0YMiHg2DqvBNbUegwbj/7VFQTgvjEc+aYr6V9YuFYxj7aG66xR/TjEvcGV4bOV6UjHJMf21AMz6jjeJs4IP9eTLDn3VgnirGZXFcmgDtScJ+jWpwQtEy4BWxmAZFRWNrPbI1btTILA7mRV4m5jJetzNWfIeo+EDLjGrv60cBVK/sOJPSY7H14Z+s5sStn7dfGVhII2aC7JhzkFBSgeYJeyRnFvvZbaBxHeGeTO1AnVLmM0uHBH8oiMs7jKf9gV62DX/4Rv7EOatxsC0ABOPMIwmM6xOzXMtFyyCFfXr0tDMjzU1kaSEl1zRGUkxsRBOIYuzvkQFzRylguBnFgUXGRzLfwY9obrQWjZO95fZ9U6FjVLDEpY/Rv4/3yUZ7Au/eD2v+fErlLuKt0NJjBojvGN7604CAMjIQwYmiZpuPPL2ToFriIeISgmusgnkTTrjgVm8BUxw8fWBMs4lwnrtAQMnB38f4TuGsrY8cn1Yproi874llrMZ9FGEpQaG8mr6PDDg0RNAvHtSODuefjI8JQNzLxPd0bCtC06Rx4AHI2U55m4wpwbdMNkrEF2w4GABpxAKOED3MPgzblhDcowsIba6C1OMzlLmMdHeGTmOJFMFpyeunJ5/Pj3hUjuM5ggKPppW18bDDs1tgIMfSU5bax8xsr7uG1tXPhnO9yPprVqsPK47pkV2atcj0V1RltmAtE1N9+m3JazJ+Ij2alVqS/QCflDarajw24pdBI2UcM7DEp/mOMo9bT3MfqvMux9SG+hSbf5l66nOPjk3NvboTNvMf8WjDunczaAPuhWpPyUPiCV70L+CFdPheJH+pLCW1z05ewYuV63cDJAteaWcgQq6wVkjEkj8094xGuQtpmaIvxWLXXEttbouB8t2KGGogHxzUx4mXcO+wHC7wPvOYTePd+UPcF8o/D1q2M0TePNDecVKybDUccPQEF4cdl6EfCeuukaJKEojyUEBR/OkZi+qXFEfeKCw1G4e2BSMTXrCra9xf/4l8c3/It3xLf+q3f9oT8hnP82678Gf+2qU/1notREy6C3bL7bbduTuvGWzeO3rHNXj1vGP0vnNxNrte+/M6f+iZf+OJu9b5VOPstwUd2zma7xjUu/y6+5a36YOL3vp0n/V/9+/4+3ST7PcPdIug0iYO3jsDqNeruisOXORlYN1LJE9bzMK1YdWKNFHair0gbKaMZ2HLn1O0eoWexo6HBIwtm5ilgRIwCT950Mqch1jGLf/iv00pafbCgr+8UPfdyr93bnCrAay4z4x/8B/+h+NW/+lf/HST/47d4LW9zrzf/Gf2qX/Wr4uf+3J9bN8i2Xu8h3TYrutsLvGuc79W7lGeDeWb6Id8h4sgTe0JRWrFG4A75awLI4Y11c50zpvCcAk4Hdaokzu6LK8RzFV5xw29yGS99qdvr+97e97DZ1ek6t2uZ4ffq7Z/AO/iD+nJj3PyBa7vB9hsKXvumaOEhaUxnm9m19RNYJn/zJZZuaPnmZWRKgkdXCZ7EZIiYUj2Flmn8iBR++Cap5t/z9/zS+Of+uc/EBx98cJLPfvDZ6bf+ID77WezPSn9wG1v8jpW+V+cD16n47b6Nf3bu0f4H8dlLj9fcD9TDZyUf3OF9dmG3dQ/+NXb1Pzh6Ol3DZy+9fVY85IML/oHwDy5Y8ejh6PED8z7wtSj+2Q8uOR8oLnxdE/5jAhfZOVe/Yv/AP/Df8K1xXvq+aV1R3WIyaq1IrQLvTGJw0bq1zcDXnWnIi9Chu1zq7hx30A2TqaniuWrYn1m63ac1FcGcNko2EOYhGyiz8VteR0R6ONikN6Jvrm+egl8hD+xIzr340HvrxYsX8Sv+278ivu03fNsryrc+i/+t+gPcufbz8s45R2+39Y7YQzlvBn/8OrrP1t3D1W/80I/XPXivet3Pq/tP/E//ifimb/qm0500dK9zD53A5Si47KcMPTcbhbqb+4rmI/uet1HdR7iKHvSyatU7S7Hj7wiEbmXkPfRfepF1X7b8E2HhVD1F3oLTmz+1d/NmS/sNcfOHmcl5r97qCbx7P6j5/5TIUz70TbOOQjfa0M2kGXx5WXvRl3pIZHND7TeYoHralGuKAVlFd0yh1DaakSnHUeIj2mPbTHmahAfLFENeAMpIZe4cfrQTDeGhUa8IMTS100QV2Cbbed/GzJ3Obh9vmqqjGHmTuUWFdMCcUXzBsawRPfqPE9V742hEXZdq+l3dlHMN5XZX3Y+zUysns7ImSz6HoShTnrutmiDkIWE8tkE1X4f36UwIw1zieCVVw/dBAXMd0hWToebxpWZ3xrQctYpbLAU0d1uuMgs5ckBVc/VZvojTCPXbdWeuuUHSTpNd8VBGeIzDGmH7OLuoMWspXL7X2s/nZ5+lMCwK2fMiRDXalKc+WANaeOzBGV3Q2ljGAmPlblCsIartu0FHPvSiS7nJ3W7Bm9gOnHnVJPUQeOc4SMQ9LJ41qP+cAxivuMd4cvfuua/ryQQTnq5r2jOWY9/Hr7/7bF2lxzPOo+ryrCCV9/z16O+aU3ULHaWetQ71PB5h7nVvaQ/3E6obGo/VVviheU3bfV6mK4/+kAXcNXZGlcpImF4w9MpDVRArzp+tocuyJRO5uECW3IoaeJvLpan97FZbGBfefJe60z3HwPvloziBd+8HNf+fEvsp8f2jGwkNtt/0+w1ETDTfX3574ChJcz6CevBw9BNB8UzZzEkjDxPBzlRwfhqZ01ZQqWFPtnV5+m0uQPx6+ZYt13immA1Jp3KkCEtyCl1Wb1UjgzQFa+LMpMyEbJx+MCokXE6m6nARAmUKmXM6glW7uETwrdvAiSMeJztqqFbe4FUgi6FoWZn0UzY/IlORIWHWtepyfCFEUtlDkoSttXiCxkRDo3xWRIAm9aW2mUGKy0eNIWCUeVlTkQmtBPW+bMV0LepWPOGcsSDPVRBjq+MgXBtzka+axUrKGc+Urcp2WHCX33UNRpgbgS6kV9WefZEhQtRQXBM7cxox9fSnB8VSn80VdWj1PLcSeObtj6mCB9+OuNWcPZZyhR8O1sMyqQehKhz+HesZFLLmcWC+suhj3XKqSeoh59hG+9Bm1a/068WVX3vuvGJHf/axj8qJS6xqxGU0d4efwu71sec/3+afyezs6vHe/jsLG46eERTuE5KZkZlmvcryvJTH+6hr6l3pAWkfzUUg2C1Xv/Cn+7nWrryn15nX2+4bzdBDNbi+Trtqv1caVIE2rbeXCzXMFefB2X04GVYD2AvUO2rHib1rov62a6/uhJUR6/9IPd6Pj/IE3r0f1JyGn5S+e7abhhjCgwtsYRE4ld6AcjSdLlBT3pxDYQDpkKaOnsjMxJOMyduVfqbRT0aIJvbBOazwyBRJllcFcZUdYSCi9CgVPYYNKPAzsYBau0JUElzJDJkqV2+DsBgfosrQFKg5HKplhHOE9tRr3WZmJwz5SExu2SPEHKExZEn1SXA2uFP8Q2xhQ+gQf3j73kGgZ2+ZSUScQrW2jUZCNUrwoKubOAZomOON1BsVY45MPDhjckLvn8ZCY0yRUm7An9eACeq6wkaQF1qlB+iITNnkRekRDNYhpAQENn1nFs8YpnOHXERKflmsSGGsCqkmFvghWKDp6NDKfTOAJEN+SmvqGrTOuXMmxAYStygIhtR5zlIqanx4rcXlHd9Q+4o3JL9NasjlaETQtCPNXCQ5uy33PPekc2R5T1Dc9yJ/OKPP7JxdjZ9jhZ15OoL78KJVj/dI14vDH3HekzL6NAf6npBzi19rVA/FPccKO1c4Y5V7Zpy9+83d5p3rVh9n7Fy3veIUv7HSfm+V+az1tqdnpT2bdL/HPV1vkv0vlRyq67P5ysv9s3+8zMxZ207/mrTi54C/ogUR3jOx+/qv55yh604l9dztexjFkMXDgYheYKhsnEY3dwLfkkNbtHfd7gbbgJt74Zr83n8bJ/CO/KC+XGo9TdxWCuimWU/VhITqO1/fQBhTuKH8EIhf+QrIBi9Lf2MsY5suK0pBGKqvWYX58iks06Bo6ecOVI5t65wZCmgCRQVTSi8AbxQiEU0Zku5Vnq+lFvWofcGWpGq0kzJUT6uKaS0bNDZWxWIORTXDcRlqodqRETXKL7tW8dwPupERdQyFDcFYdbx4ApiQCDifTnAkmhFeTutxtcSog2DHZYDHllucMZFYo/DlLgMcARihX9QRK7fx0MAmPvXOEaQpDtcFJ1Y0PIQJKU59NoaFlWatKBZVSoO1VI06vmsNxaA5CeMQLMOVaDNP+87d+HwcVS3Fd07dB+loLylO20uTupw4MY6/PcxgVE0sCfe8c8eRM4Qzi451I6Y8El8JJi7vHTb2izmaXh/NA50/FT+n7Xt0JOPVanTe4z2ePuOZcg97eu+c2Wf1dN6Zf+sd/RO73xt7n3lwH5K9p1f9Md419xrz6ezQXV386pFrKP8u9dkgdYrM9Zf1ymu19PAldHwvrO3qu+MABdnxdc0cbF4bDszlzJvEGbtRJHcCwUUXSAwMOQ4Cr69lsQt8i6vaq92mcbcTxRa+jEp7v34kJ/Du/aA+daSbRPdMnYxsG1Ovh0E+DwM8mQcFAK9APB5O/WIViBf+ciFKenjg2fCSCQ8MMVQLcLDo56CT0x70ssTXLPKIzCwz0KPs9TbhRxMYsYxMSTEiMjSISemHknbzilcyiuJ1zJeAkyrc+PSsFNYWMmWoWohTvvKDceCzIKCEPqU8h7JsSMMvm/XwsFLxATwFG8FFE0852Ai2XPeFfkryUj+VQB0pRVjPcj/GucbiNycu44yzUxHaan3wGinevtaOsfYMjc6rrP5Mpjfj5cGkAro+o7JEmrN4FQPCH9pt4FwEjGoRvaesiCBHFXx/B4aWmmSUVWtllx3zvu4fGdRsO6jpsl7CY5lb1WUu47S/817zQp+U7MvVhriWA7Mb8YTq6628usDGblMrfsXv8fd6O7/wHSkbYqwVPQAAEABJREFUHCnvw63Vh579Rwr12e077FjV0Il+yI+z86m/2/j35F6rjaH33s75x2cBj1hr7HtCPPPIaw74vV53bLeDZyNux5lDnM8i4s6W0YO920Yf/vEBNPZYHXKXHKkLir7spacBFzmYZe0YNqJIX+N0/RW9v1MaF1UxRSbANYybC1Bw0AdaGbalexJqe4+BK6VDsS4u3uRg13N9ekAaXb9zAK70ExHCe/mIT+D08/Uj7qW2f1lKa90ttcqdk3tqYTjCeah4utBya0JSfMMGD9D0eYiR0IOz/61aY6ExKKG4lReB8vXVgCHJoBwhC0uwZIQmvIExYhsOBHAtIzLBRtwfxBShd6mMpKwspl6u3g/7LNU7mPioFm2jKY+VGFqu6ta1Y+/CHuWnOG2V3teUs9VaHrgc99k2/j0hf+dgIwe3rgsex4AmfvQY7hFMccL2ZXv/2AYcE4RhS62JT6w1AWx0S+8Jj/rgxTkQ/OYRPyTdl5iaB4qDNJIyEH2JNH8iIZ8IGoERp0EUAaRm2/i7gKeqdYU8gqTNyJA+B0ZftOH6XASRrlCID4aZKRADIDSwUfiI7Jj3d3QMTGn2wagBdhVikNDNh9N1sRHi6JPcgvu7oKkHBtI5Oi+ZtY0MQvQhnanPvCH5xaE5nY9xL4rUrHjHCgudnxD/gIhtXJ9RcrXdxjibHYN3jqj6uQ3tdWDNz6y+M0tfa+A3F/sh2TllszlSGft1VfzoJXM/z9s+mk8lbNExl+wYsdqr9iYGEaxtfO1eaq7E4EzXCqzvDWyDc2Gf8GcYl1H9w8/ErvvoTNoxOBUlB8tpMuinMblz1nVNR5/piO4x4qjVNcKj92tt8FiGTH7YoRG5Ph/bXoxos9LHNqIpTi6RHcdGwLe+7PIczQaVfUR1sZkrSdTh2JB1zI5Ls6/UEYMJgBZKXGpNQjjax4WjX0qAb0hoZe8DG1nb0ZRIYJgLF6ZZfQLiINhnee+9vRN4935Q+9p9Y+j20bTPgm081k3ETTah2B+0jRpriCiclxBQZiolIzTDo43SYocoMyJME0evnEj9R28KXL9D9LqXPaL4KVtzSCL1H+mcbGl5NR3HFGhbGvdGHAwKJUtE1D7hkZnWI6Q1a6eMCQf9DjOOJWXyzpDSxJPSzDxsuZr4I1jlaA5JzSO//N63dDjnyAuN8o4K+HSnkNm7xj6k9ip+UbFDJroqYsVpjOByjh1gIBGsjYcGvtRlNtp6KI6NRmLWCQ8ide058TTOUvcH0bY6Jq1JJJQ1JOhYY0wrHQmvhWVcRyFj4zRjTOOsi0+ozmLz68CDUpwhEXTMkQoMSfUdkZlawoNHMnBbjGqRHwTiGJl9HsKUOKSaYjrfZzJEI1JiUpleFQ+SrCMwg+GkjdxxYnoqrBZZV7KoTdSpnLD21fPE2QIJ15lgHLUqFtFakWn3HnEa/PA53k8dOrjUQfrjKcaxL/4eg8ue4NjURhoDv/LhgSNH7LzHng+vpM+nvPOauu4hOdDaJxeQedgNFlR120Y/3BeZxbe1iHtt+sBHQj0VP7P8mCOzPmc+EyC5UmeOAE141JT54ByO0A51+AzQBoOaFS+fFQwdAY88zhw71hiKpUSRsUAZKbnOA6taR075ueqc95h1Eq1FMxBcDNtejJwWPc/27xYMsi2hAYUqnSJI87ioZYm4bDEyyYpVJ3q4EEzi6A6g8cFl836RupnU9cG40E34tQK0cuoDYNuBdn2F4HZmEH+aVviInffLR3QC794P6hcv9Ia7dxrzZkIh3GTWk4vth0A+uu8tbEEhfkOh4U2cI2ebPEt63Zi9UhXnJSilqReo1hAjNDKpmv4nuZQjV3DMcNhXwFnSAi5TYF6gzd17cC3FCiNJufKZ1C9c3jJCbaQkNOBKUqZm5jRk11SsjPVzY7pWFSVnWpgrUo7PdO7mkJbCKgc7FS9PQdmJOglRoai+jvVeS2UUuT8PaIXsK2gaqBUTDN1CBGlfcaYE5Kg/gbUzOQisiIzYxo53nj41TAlRPqct4WTexshQ4t1PhFRi1B++/0D8Jzz1ylkrYogq2CkcIFk2yQfwjUL64WbUfts9JChOoz87wGUPPEtbqb0PWyGcnFqKS1/p+MTQBKz3heTdX+QdlH2Lb5eiuC5Xpc7YkVP44Vd/+EhExVUgjgE29MU5DHtZwYrh5szFLiFWVq3kH9gQX3fNqH61yi9er0N7tp1J/WzXXEHL3w1wZKh2xJETHrs/Al7EjsUcugtHRMVjjfJ3vkgzyn4Vn0BklA8nDfaP3Aj8ERUPD2wE56o5nwhyQmNImBk7j/1BkcITUzIWr+rE8osXc9Q14xQ+ZNZn1H1nVs3eK7N8ETXhx6x92GP7HMOjcoYoXdewF4HWMeuEB++03qq1A3PJpOaRO+EHlHjuSboZzp+OY21PvT2zZCGO2NC5sb2BDP5jk5wsi3UziQAtbccLLMTOZQH3hlEvsZhjwwnjzsjbVw9tLpzeuiGf9wTWd2QH3+uP4gTevR/UnAI3it5BfnFhg+kRu/PkOOJF91osDg4S29ADKy+z8ITbBec9qfCcae0WbEVkNhZz7ElVu8oVb5Kk5GtGaNGMm7GDe01dvd6WmXu87IbO7Iq5hyZ4r9kb++8J0+5oEI8audkx7ToLJWmGR3oNxXlRh0bKlvLcsSF8CO14yq4pVBNbl4qSEBWIQoxMQ7YiWiMyC8vI0ElJWFdU/ryyhswTrAlElsxt6goFahrLLCuVB9+gD/eeB9ZSzFBezJGZcbiy4zyOawdX32cAcJPb/KN2RGbFMzLCEnPgl0mnnFZ5tfJ5FR5RJdRH1HA7R7rB5tqZizHxSus8J07BhWGIo9nRqS8I7pTqZ9KWIohDQTQibHeB7srTpEzVUq6vXZo5IcyT3MMzK38/ZyAkomOxBj+Kaq89pjO8tJp5jlOA3IL3GJGIwmOOLnbLm4T681g7F809coHkdq2uLcjPCTov+4M9LlxLM+o82ss2pO/bxb8fU5LmHpOrSQ4i03M/L3DEgdhzd5vo7mfsNSIyGIWdP8/CdIfsRwd5SeXiNhe7hd4KP3jEMnf/2DMzI0TYP8cJCe255zZ2T4vnH3HS3f9Vd9raRNyJYSF2beT6fZsCu1Tq/LyNMCZ4l0sB9qVPE7CB/Ye9atWtSaYIpxhJE7fyItIbnmx73WLH9jbAd5+L6Wtofa313n+rJ/AO/qB+WbcMN896AOaZ8CQ56mCBYFi8XbjBiPsJnJyOi0NISnPGVL/CR0TBOcVxkB8WsmvO2FVlZEoWLLJsMqX8JbW/xMAi9SKlX5yi2/NlgEkSklE5k+OsZQvfZ8pBpJi1Z7qK/dS6cssAErpmobWyV0mt7m0lNCdClx7nMRbGGeiVPl+Wo2guhKlimramxm6BVtdQ+4NDm1XkUh0PNKJWfCTLz6hBMVuj8Glb6YypBHUYYEXsbHyupDBWbrN0NHEl6M6j4mEr6AlqQ0vbZMlVF6wZmYlh6Qp1AodXvillzpQ6L3jIjE913W/CVmzJ9dgJXafSZ8kIgqEhrI+xIaFrNv+qeQC69v6DqRJVFGOq6GSwlo61f9J7goi4UifKjQMJ8Eli3LtOMu/LQ/Wu+NWvavf2Kgw+Urxad7+vpyK17vFCnrPWfgdz93f7YLRFD4/tSby5V73HDvu8H7WRa+7hF/9xzsEuixykvPMKfnu/wjnvwTPXzwXRs8BFCqVmPbDls56x4/qvPLg71nkP710ZxcOuPjL3PQ4ca69f/raSjmyQzS63HnLQnbjbxGqXG3TWAZ+m3ol4lVPY4YMWhrXJXbDjW373S2iDcd+SjKBXZN+QvsYE9g8XfMJWcDr3GjPh/fK2T+Dd+0Ht/6NE3Sk5/8iV2ByLNGrdgfL9YpDWLHjdXWK2LZMJR48nJuKXoCj9I6N1xVgVRKlwSngFpHzKoMMYKEhljxjBAEGnONi0iYDx48KahSA6WYbYKcGekmiWEfwi7Werao0Tlw44qvAYXptgT8mz0ozhlclZlBVKEXsefXgUz6s3liWKQ160s/nC7dfSlEK1aoaqc2JWwWgWGgK1sImFad4ywnYwFNbPPX2SMuSTRU1d3ubJ1NyvS+55OoFs7anqZUV4v9P11D7sERrNkxmmYURz7KwF7nJkeCcnFX/FZTgWMsTrvdyi/UamI1UVZGi6Z2lmZteQZxLLhqnXve5RWRzN9jPtqEisrjA2OJor48HpvUha5ZZROYoZ0cIZFLitq32MDb9n+mwVUC2tz5j3iffumzN29OLrWztVvVus8EXjIA/nZO37HHXIR3bq1d9j2Lfxox7xkh3b7YrWevREzbr2AysfZiZxWyzPkts9q17XRxeH2si1bPEP9B6nozv3MV7z0Qev+gAroTeszAxNvdr3+kRasg3rrtPaYDRnr9FYMYq/Y3Az2HsypMCk1mwfnQs9P7s7vtsXukPU2fDd7OcPzFwMyZ0UwoiiazbtuJ6I1H+Y0WPtMdlTdbj0BFHHl2KFspTXVUvejsvVa5L1TUvtSp+9U9sVidgPgxgSczQHd8fx38tHcgLv3g9q/g01R8EN0oIf3D0AONKax0sBR/F644iAj8jsqXCoxqIEYwipKg4XFHUPDzxLfdHDGMGPOYO9DIwUHpGZ4WEMawT8UebcCI4QTQWJSNqRJizEZLk2IfLw++WwCArJnhxZAW0ufh8Yi9jgLDs0nMcibPbdXxAHKU2sM0vB8AW5D2m5mlHpWMLmhO1riJxIx/GR9mfYKqNqpb1ypl1IxHSzjWDIS+lZElNeZGIhCqAAp3CcZWbwGYXW8MjgDy/Ve3go27qwXEx9g048p96Uk864PZ+dLZG1cx2uaoI5SfjcSZCm/JzxlM0c08e+yhAweVYsYKGc8PCxFGT/vBx88Lr3saqnsua6DlEsXYdLepnxTTUsmtDiyziKKpB0OIlyHTYEhhTywCpCKiSldc6TM7FW92Ps6/NpmjTPRSbF5ZzmCGBydhjs8IfNK8egl4pHUH9E58JvOy6D2AWa7pgahY1gl9zWi22/IXvE8YHI1FuEvTLpDR8pO5N79/Cx4Ja+1jHKciMqs2HkUR9dMHGkvF4rzucSQR/lhwc2YsdL8TCpjS6pfs/cvv6KwTviRx9VJ7M0rHtS+177i8jc86r+sd8ROzB1JafTZEaNg4tf+LFf+8RupXKLs0fpB9kx2UUPNR8PjubcEGbgTlmowPQxWUC681BEuHbsKSIVKgNoKswl/V66F4sdrErO6xw7LI7tZMA3JN6raveOC1qG4gpq6kRkC7/pWfD7+ZGewLv3g5rj0L0S3Pi+ebTYj3kfTYe3CyZiG0McJjfa5gIdwpd5BCkZvHxCQ5hsGdHKBk95hCDx/IinepCt2vWyVIxCjoViEqYxDCBypKW0NlNBikh5OmhrLQqXjUF/w31Qo3DWoQUBrRrlhbjC2gkGcQEouVQMs+AJj4jMGYwahYbw0MDTtcuKgNE0ZgQAABAASURBVCepGdcBU1UFi7CuGFvQ8rGFmSyNeyMEEQKtqdz81sQldlkk+uyODMXcM7nYod/M4kT7ZdfamIKe6czh1cC25LSHNDanip6urpWIvDmJcYaNjsgE6z3Lhny2BpCrlXVEy3d4LrM+z8BEIpovrQTNOEZhh09UmHeLygSKsD3NOAaI+LoOdjYONM9fsCCAUvbpzYYwpfpZwocmX1sHrv/A0pgB8Zlgu8YOEmWgtLcsTRypu7NjXaxItY2uZNZAZTa3OIP+bRZ+CTtyLMU5/LZ634r7DHwN5XfNwjvnMd31mkMdpH00/s477ExiXDcabsUM84EAXWSP0Sf/PGIorXDqyNlyiG2uP97ym9c5aKSix7rzIjKb01rPUVPiGJlHXIwVoN+IPRYa5XdK9bwX3W3RH5mZVetK4azA9nDbHSN+7lXe3Lq5xWHVe0exzPN+uNSra+CzFQn6JnA2V58JNZBGrzlXv3nSDnlRs1sN/yWC4q1l7rdUM2cmUX0qeOrZ3lx0IeYSAkILwzyJSRNZz+r09421ixqdAYpNE7XXwH+jctmMnhe0jNsO9vP0tUS80DfbLfHvEOQ/Apfx4p3r8eXLDJ5yP0vc5MjsMtEsCLYEk4eKnMARxkNjXzYxqSDWtmnaQKUxM5OosurFFD2E80LioctMo4ObWCau2AqpCNlT6Y1kXi1JJOCShpEK0MYIWQRwhNUUJmNBdlkyMtUvHQ4I2jZSRkvIUzeKgZzzhUcPRcUhuxA7ysUTz644uJKyah1m1Xq9xt3nvNLcVAUmfUsPifoPYraJy5AiJ9YQYB6AbFE05cjWysQqrD2u6EBA2abLrPNQIB0Q3x9ITC88ukJxUlgjMl3swOhZH4lRoqpYqlen5qyfQg1IhzD8mWEY30bU4Mymb0U8nFdWzJHCMJNlSYKm3HXhFNHnKyi6aTQ+AhdtwYEv7Xz14rMCixCqxlWLmB0tsrVGVFRnAlcIKmq4hCHAMZmKKVerp5+tIVM8rZraW+vNXHHIlyj19mvbw6Z7mSj2KjYx1IHzo4uSuujtNuf64QmFKpP7Qd7GETgnsW6pa4VP4KhDvGKqMg3yihcewEhx58YV0aqz4otYVs09ftQM7xsew/yjB0Bqo4fT+2xaE9lr4e+xjM4nglQdrHviTRxoXmvtYjwi4xi73eiI2rOuI/PgHLUO7vA1q/oYAg+unDmrznRUGw5nCx8Uv218apU+rwcnk/w9uvvU22OHnXnmyT2CesrKYZ9Un3jYIZu8uo7MjoVGSpgVs1Upum/LEB14E3IU09SVCseX8v6yjeMjOMIwHbehtMZaFwR7MtRzW4rJHPNzknlMNVc5xzqEHYS2Km7v2NKu21phDAjS1JEqktYBbracNzjZ0y9H9sCR9tbSnhPDhmcXgqR6JCJxQPr9/ChP4N37Qd0dcX8g3OjrhHQTcY+jwNDNGTLwwwvRks0VIzIzsiLSerHIBsfiflW4nmjh3goyN65I5igLiDB6yCdhAHgJIdOIGv5iFJkWC4lgH0FlxDHgEDOyl5Fd/Tkr9MoUBVC7K0mWMEFqOlNRAWZKgwq2qiUjM5UoMVDaPx7sK6SaZVYBGGXtqHi4qtV0mULOTHJPf3A2IFpMYyqQEvqvGqwOzw3w4RibF+XzBdxFRHrxZ4YxY/gKqR0qYCkwlb5V5GhOf3R/guZWWEuGLKpUzFZl0Ktc4qLMKcDEA03YSXhgyRiSmjmRUgfe13rVzmJfGVyjVE1jqQ8qXcp5qdAsaW7ZAufkfp8mCrpbl1PljMhTWXLlGgfhJrVmmaJ6miKHetBnGza1zql8kFSUOVGpUe6QeW9unyv5i/IQ3xeRixZVPW5HBqW5pqHGsSMKC43M3Raw5oH7nI3TTNqiR6VOG5WBP6BE2UYBMYSR0wKMECrtRLkpiQBj36oXc+yctkvDj8jgua89Yo1MfU7nQop1XsrueQ/rGLyKg6gk6o6kelAH2i+TfaEkyyZHnQ2U2Ty07mbTsGPWDI0dN8ExBTQ7JnPdH8VROwLLluFZWNVXx8bUsl4dQzUbB2574ChmNRcwZLqb6loFjZk3yr2zVj/qxJTeM5TXtgPBqNq2tBQOpuyNr9C9STk9Cz4ixwWwuZRdylUxu9F4eTcrrwmEAKmrlBxSEWLmtDNjMYsXLFAz9rF8DInmHtbLf7pVIVxPpHbjLQ725Fy9pR1Z6kWr54oJ03SrDmjx4Ugz97PHfy8fyQn0z9ePZPO7m87/o8QxXr4I3yS6i9A8cTzN2E4Uzs3GPWhfiyCtNZe9EZxLoDAs9rCH4zivFxyVcUCLZkiSRXBPWDMl0Ho1R6TyCUQNsEzACFRoyNMKbyMaCXMG1wp5EsuPIEi98JhB2VA5mjCkLyQ5xgDKEGvuZY72BukHUlhFkwxFIjIziqV6FQwQgRGKLVt7hYYgrcwj0vn6tiEgodYs5ry2K8fXKRZ5hUSk/mP82EDl5ino8ydGCF5sQyF74JOtHYeqgRAaWmY/KXOf81waNtMOVhEzU7XKDtnTKoWvBtIeOS0gc88Z46OOAA+N1jI1uTapbVKnOJmlKxVcNGHkZIER+JLQ6DPIJCp+CtSJZGQwowcN+frHGZ5xpfv8AwNM6SoTgQ6NEdEhPsdgdMx1I9p1HLJyGmX7WENMpmRBbZyIFNhIm+k9yIHPXtgIKZsmjFui01IcOlLYeeWcjxyR96uSm9lNZNQPVvL57NEl1CiLVUkoSdfd8yIy9lGcxo7cEK+27ljpxmrPcx/kxDaqNjUrdwv5s68aO6pTriTFz3hm12gN9+DMNAEjMpsz7GvxLE7HDM3lzMtM1SDE50cs7JOvUJwHZwCnc4gmi3KIhXRoYA/ZFVP3wno21n5p9jt4cEYFtBLLTNfDFnSZHSMnT7Fb/lCdoqikjCGpyWdUWPms5Bc2lLfXxq4zgwP3LIoPIVJaNXGk9knMsJc9Ev4BeykMCwmPoX50YhtH3cxIBKVDw/8NljRzhPgEBt5DAkEx1FY7jorhcYoZ8aIzfKF3G9n238hy0/++HUFEO+v7JFbfUWOG7jgFvV/f+gm8eOs7PrUhHenmyRcv/NPadN/w80ZbN9E9fwXDD3FoLEgGdVTbD6vc0NuFKnpwZMoizhMk/PzNABnRQyxO5WekynvOmilkSEhXGU15QzmQDjCGbO8pLiEYoqHsZmbZE8yUH+wKIFs/TMgP54PJEseY+pPnfDKih9LaROOqDKa5+MvRXnX9fJlEqLQ50cN7tCN944veGNrFWdSriynHEyz0UQmP0D7lB0M8X4+azBReFBUO8SSqywtWkYjQqrhmmKBVCFchaxCVDu0THkoNPgMcSjsHsBzgKUOh4XzCE4xho1ab+9JE9W2GFk0x6EhK8cy2I9qUFWuIg505eTjGUnyqSTTVnGdETj0iU7Y7HMJG4IVGJp/lkMWcqFxNAbXKiOGQFhmaQJZM5dsK1xQjGKVrdRXxwLEzhWPEcE5QcBDdRH5WtPrNLRYKyvWlS5/nTtztMyu6Nr3ENkihMHqDy8yATlhN1aOggO9HaWYmHD1hbhEbtEQh5XQMTGdn3nDdiAxGZusht2wZMWGZudlwBM2ZmbIao37bgk9zx4fqVV7/WK9rJIEa6BAnNNL6iAvSzARPWToZB8sWbKyWoxa+afOzxG9ua7CIqhNzZB41ZE70UFUT/+DhqSupDHKak5nCzpNYZuNjBktXDAh/qNa+R+cQL4GP1brK7rzDrpi6bDKJS4YsRCqOHDykcvu+It5CFDn6zCRWmHbDCKDe9tDsh6TiSNd3yrGkzE4KOwIuE9gx4ddnnc0F98Q1XUAqh9KZ6j8F6F7JlC3TrnRNYbRK3MCIzDPDcGxY99G8LRQL28BRFfiySB4SbTmRN6O2rdcG3XMoqGm8tZ3LQs/kXOD37ts/AX6+vv1dH9vxJXeO7pDB3TQmU5imnqMA1bdV1FAc3M5uG7gsGZm8Wkak/sN0nbHRUrZuTEOQ5R6ToDzhSXJSSz5TP55SmF5FXkPrnDKJxCRnFD4iE3tEjYzEUB168he3AYNa4KU4SO2SmcZ5Ecnw0YQYNcVXWDPY2FrXhU1tKigQ4RoRYYIWpYVHRigGj3cKkNNlmOKYHE1lBVwtat1RTEGO2K6FWEa9n8qmn2CoHor9FiYgM1kFKYLJxaKFBjGVqb4q3iEliJGRWmtiiUwOgNzqAwcBSPNVCWBKBqAyo1LlRwTr8MpOI1i16DNQREQQOWbQn1BcKBGOmxFDdjB0Xce+ipEgXNZayZPjKXrwwtciGLKYqOCqZMccXT8Ky4RUtnuWDxLKi9MQR/diTnyMdLRWm1rE0ZQRkxYewoYApdv1MrxbmxHbvi5NYXHA3erAUY54oTGVrG2Ss9zi271LduR22bibOXmj2nGDw1jmadOJWR33frnKTQlO5dpSrXlp4oO0pIydJ/dmwjlAnuOIxkZkls3zWjGdnzcrPE7jig1HZwnbypYeqiul6VJxzsvc/d2O2EO7HRpVS0ZkdKywASgspcuWcXdW3j2engGnpup0qp4uYyEsg1H5WEhhEaWPGD6iSKnoWPfLWYNl5orFHM2ZrtRsQlYm/PIPXhKRFC5jTnB9IobztM+RO6l3VU50OHfoPlQ1Y5kds+vlFhrGnVyWVuVpyjjmmDwQYgj2BuO23MACSJHya2C3nUNARiaRiNR/OH+pOI9JbDDbQG/O3m8X2cKw37jQ6ullyY4Cuw9/VmCSG94koW5i4r+fb/0E3r0f1C/mncFN4ptchiHdZD6eqVEK+ckDt80ihweOG7E5guoFkpGZ8ghE2biIC8moGceAK3ACZYFFpP7TVmhkJqukJ34xRG1w03r5400KZqhGJnnypnJri5ORCvl6hGXipbARNiMVRaQ8p22VkSmJdLrDjywJzxJrnR1PPzRSUlOlZQzJgcnxHM4Yto+lqxVSWaxIYV5V2IgWTUGsIzIz+E9oDQ19bWrNKeWFYyPCOjxg2PCCRxyJjRVz5MRy+qgxsZAGR7DjGOoNxxHuRRx/kKGc8CA2sMRNo3jHmSQx42XVFWVkpiMsZES0P2RhI6ExJNfZsdYdL26hrEjFaruKF8JKfGJTgaiB/q1f99gEpwp+8O2/JtfVmqC6rTFnXZlVy8a9ZUu6F34M2/e4w+PaM6v+6ftX3N3PLI7gyyyccAsEbPRRo3hgHcOOOPDYRuaOl+0fF+Jnlp9Z+jg8nfa63ooVpeytvMwzVjzBa3Yh3ZU2vazorXHUu63VbPqrOpzLw7zmozMyQ0b3EdOPbTSnIGqX9eHX6o26uYrU+S939nHEI3ab6yy/a8UaGYUtwMZ97KgD6R4HvCSt4GSWDTDW+wmPzwC9y8GNzYyzE3HjxxynpMLUdrVQn5vtSUvVyWIF+LLn+/O4n0WCIPU1T/VzqlFnckVPlK/V0ZVn5BNVnor3mbzRTp/o8X14ncC794P6pf6Kmpuob5AhQzO484ycsXWTAAAQAElEQVSzROD6XuoHypyoZ40caAi2YKZuYCmICoAjQvx7XQWJuKYwpn3h2IUXEsawh625aRxjHOZkGDDMov0NREWX2wacqLJsDCyp/oV7CtAkbLcqlXldZ7kTTK4Ah7zIMeZFTs8O4u82/iFHb50PF1svaNGwwj1iIeFxWM03fH/RS25+ZIqTSQ4SszJYzJHGpiNVPBnzyBLTMsyUP3ClUZsYXv5tvEIH64YhQFO0WsP7hUcjduaSWxyozxb8uktCmFcUzmsGESQuQ3FPLSsPSnNbg+1Sn6ORfua8nxClaMrQpOx09HEJ0JQPLEtTTufJO7WAj6z6R9aeAuVR2dIe5RGkHfSUvr/Gan4GpFZbsof2yLwkC39skvNYfI+9CvfIe6gffXbqF95DLV/3K/+heq7EIsmomik7ph0eVcPmk0vVCOV3ndLx7JHKvSXf9jDu8MZt4kKeihFHYqtbfpwGGHKA1dsZmy/9g2QLDoJz1WAtj8Wac6v77Dty9Ru37i3sXJbEhyCpiwOIMB4PjIx7+6mC+a3tmKi34fZs1ne3o8di3uF+KCs/VNYrJan32mW7nqPA6coP+MaqEjfwe+AjOYHn/aD+SFp75qZ+cLn5dGPpDg2pygSTrIcrFaovFv4mYUwcOxThRZah4UVaE1OPryxNHKmbqS3C+UEJLVMZtzv/Qk6Aa3ipwFx9CdMuRZ87H58IWrinFvZVOSxfh4zVr+hVV6Ds2VVZFbCtdGvHTWVBCh7sYXN4jeXHaVSdWitw2IdVkVq7XnmhulfEPQVjRiiEXH6FzSjEs6wASUiFD+viXwMVVmfTeFCxUSfL1qzeMfSZnfoF60K7DdY1sFuG9j/ww+o4ekd3exCU7Jjsmsb3+0XANpWruQHqY/OIqc6GlClsu73qGBQRrLUnydOezyHegU6L2DSJP1vOmz07DSJbom9FJ7X18jDvNrORezm3WG1yi3cVHWlRDuCudSVd/XMS++2fG/6Z8ere82v02e497jZ7X32wkr3vQmrlnXju4ahxzjnfMI/FqvK+kotcsWOvisBBygs9TdXbjoVG+eceBIvPeuDFAztE7xpvey8Gy0GMG+GsbsB7wKn0tR4+BKSTwdqO+Fs/+TPxR/7sD8cf+FP/n/gD/6eH5Q/OWOvm/sE/9f+NP7jnTvuPfelH4id++iu1kbf0EvVfl8U2Jm5k65PfDsb2ZehA58Hv8Fuxt956P7XTpvWp5zt8k94vb/ME3r0f1C9e6I7XfTz0N9XrJLabZTODex2fG806tgEgWW8gvbT1wyYzQzPSzIxM7ZV2LovaEJKRWmVrhu1Y44CwVEf1V3AavKi0hbyuA1euJh1JzargCEhEJvzQABuBx/PTML6C+nYNxRQnIFBTP+BHMIC4fI4nzNKOAjJhKVW2VkLVecHKDw/3XhH5BBEyqr7AOfErVgC+9nJu2YUrV3t2RN6EhQingixh5EjNngOteGjAic0H5uTDo/OoIltkrLogWZDN60UczBvcoNojjpTPeQjEsXQk1E9oaAet2lQzhFW81tAgjofIrbYwdE7EMK1v+gGdWVKaymVVNxdu9XiLC6F85Tm1Ti3VpwP70jVzBy/2HlM9zUWYt1dVPvEmS4RprRyMg1q9gVURWTcJN4BINT/8etRUi7NMYxkHNkMfWnXNewXyHnjC9j7qo6p6Ox5xrpN59uPOeAZlZtV+03kt6nbva79X/9j2NrdimfdyCusQ54dUhp4SXVrHGnu+rto7n9r9TKr6HnrEHlE9jI1TdmbvUX6EnpU29R5Z4bg3KvfoRx05d8Tjefdq3cOq/jkibBzIT335Z+NL/6+/Fv/n//uPlvybf6X08ieO/29uNv5DIt6f+3//WHz5K189Ngrtu3lPmluPxQVQDR1v+W9w1Tan6vuHwQ10Cm4OLbbLj4O23+uP7ATeuR/UL8dL95T+Yd3n0ncOd57svuFweXCsJy4FpFdFJTdXoGmFzlVkzXpmZlT+/sKB6Ht6hl1XHL27COkHilUt3mvUTpOfOQ0S6pdtceV3RAnyJrzU8FZBMBjbj6pOpLG2oUgMgSldricuG6RqZaYw1VLcpjAuItGKMHcbv0QJKqJMMbMgr+AYU1sRT/HAkWRZgocYMD8is5CMjH20N8N7yOeTWZ+eA7MW9nq/gLmIF4W4AqVyUP15qIYQxfYpvmasfjJMi4ywDK+3eWNBMHVk4tmyTvZkbwUy1bvooZGKStWas4R5coSmBJR0ZUVmQl/iMlqAucJM4jCL4lIyM4VryowjKq8JMgMOepPTM6F9CLEPOlRP06aXFbfnxdBWF74xL6bUYn9QsnytQ3IC8G8Bo3cXCiA3wQOsy6erK+kepk+iEq7kze/arbfQpfcnS+2pm01eHen9HjfqxbzX04Wi+/OKHP5D+13r7v5uH5XK6nqtC31o5bofij2O7/WrH84P6bzdbuxhvde7svR0aQvqZTav9ZW7+0rS/VHP287fbfiHv8orj0iJnk5K3fkcM6+5+EhlvpZ1L5duZCu7BbdeTNi5u329jr3kiacqW/k4nUk8PE45k7bvMaE3oPQyeaCq998a20xn7D5fDAbfLx/lCfjH60fZwHXvF/6/WtrQ6wPHjeMbzYuIrXV3YUrVs4dBGFDaU5jfxtL4qk0UwfWdrVCmlgL0W3PE4Q6himmGJGspTKvIrNoeHiYawZbkFDGC65Cr157WnryEmy+yZtWUoSY0mxiwxg7MSKa42FZJh3jiO8OX6CMwyiJcOac+5gtKsAgpcZp0znrKkXfkpDym8GkSG2YDDIISaVzj5ZZpcPYo/IFJzQqNyFSOJp1lZMFgqmLHdkTmjDUeqf+Ex14vhI5gsKaMXbNLiQKeRG0or3StPlvS5Zqz9hfA1NkWpM9aPbV9rq4CJEuRUrECCmKl+xGZZXtV7aGEjNSKFbZCwzTtJ7PmarR4i2gOGDWKypq5+8RD/23qxFwr5lDM8NhKtj2KM1U5vRY4yC2zA8/XD+VRE7mpdBe8Yd0DMp/KrfjwBR0VxtZj24+Vak7dA0cdrMfyiLccNRqp3tq7r5/DuWaec8bp2nW/b9d+zXwV/znXPS577X7Z114f6uBS6EKrWhdwug/3+VjN6iuzdJXa7UJY9713m1jo6asSr+/co8dqX30tW8G9if2z323RTnPPJ7BzsbvmzsPW1tBPAg7QGtvvMxu1ULMsrRtxMxXQ46YNdHS23/hy3XxuqBbUyHSk+ixkeu5pevcbe798pCfwzv2g9mlwoyDL8Z2le6tBtDBusH5AsM1/aFEOU28ZforAIoXf76mXD/49ycwN3m3gMTOrYmbHSw8oi2FHj7diBFDqXcqBhKeGMi9PcRJWgmaYEx655QI4PJcBD1C7DdXDRI2hYpqEUYERPQoJYSN6gLVHX9hg+ihESXHDcuChwWkQ64wwJzQmCh1MTdXfxCikXoP+gmACaBNVkqvVfpIzrcpLeyyioSRg2nkUMoTUBMfaqk1oUmd1QDilA5RSIoHEHAlumyDGEJKhJRhVQb6uZxQgC0Oi6zzi8j3FNdGOlpMj/zyHaihDZwRua26NTa7OYO7IXkFUOaFBdOA7fvAV0sRHhuxttovW5+YINIz2sV3XxrGseCdUyJ4X+bO3doVoajNNGc+b5+Qj51VqHFn1Z9nN/zDmuvSZvPu7PcM3qjl83jfB1wY8dUBPxe830r139Oo3/rXqcae93qtj7bPXbuMj9zDwuHc/xzEezjs4t9ZDN+ot8yGE69r33u1zzoiHY2fms73V/ohYdmicHPk9xWvzqvMSO/mKrea32pgKXUude5nRK+9Un0KTt5kTeYvqsvne8yl0cuJ0vfP9Ge/HR3oC7+QP6hEvc5z+DfV+h13PSzHNWA8ecd14vHFsykYjepjwMlLe0Dr0pSl7yO2528YADg6eYS/CpY1pvyEJVTUqMGX7F4/t8OBnTqhXuFLCUjKnTEpITUDKDwpZKiKXXFSYRP/2yjWWthVRAFt5mnKi9osAjTXSLWq1Bk4xlgMgoYMwHhqTMeuWYk3FYrGwConT6D4AM5uRUWYCT0lhkkj5CHvI1MxsHx1m7D07HCGcHHF0sJnSQkJjv55McIFrplgzDywjiiIjjl1gRFAJi9iQFx65rCgrp8azrcU/aOMYhlgiMtFIzIE9ph2KRw1grBkql3VE6j+EkoW9yjDKHyTDVmgQGNIPTEKioFbKA9QDVoIc50h7npw+xwkW3bTwtStOSLhm4R9m1ecezygwt5w7sHHEGYsnRuU8QdL75iHG/XzeE2Q81QuXCW+XxvbcxnZexHFAj8XPsfv9xlsaey/79V2371jz+zyvvHfFv9dH977H+rp27J595H6Nn9fd9OO+ud17S7jS9D188K/BIxKPXeSetm21ZU9zJwp6iOvvWcXXNPGSvIJvzmDbfVf8B3d7NvHBCu8Dr/cE3r0f1C9HJP9l8unfUM+LTvQIEaKGAE37vDmwCfDAXh5GZekbWsFpDJImp358ElMBcods4qgWhShgBWaOl2KqVmZHhbcJd7fNHpHZ4IAxJSOntRT9yElH4Eo0BXmefhgtfIidig8JWqpfGECbKzNEDq5Ny5yTZI8fjBhZNH6Y4Ur6Ejoi6IHZ9dAINGlNrJKTU5Cvfcez8NPacfQRx+PLE216N6v+zbI/o1a6C6YWxSnnxVmGjhOpU8t5Mg6uxcWWdxjCNctXpWVrfzb2NVcUd1pSEFN6n/jgysV0H/jN2ez+/BUq1AnlGZBvLchTvVlrUU+cpRhydM08axuXmAMswgnTu0x3xK9IbMK7eAcFNAVvqwsIYu42/mNSJc4Mf85n6J53ugZ1ffg620tdWjrit9WuscPvQq0rt+J9uoXVOiLzHk50sCy5pQ3lrjAfgZ3msSfXYdDL8Npxfcr2m4Oudw0w3KMvYkjnHBoucnuGoAh9oFsOnz0aVcXaQNdRePd55rNPxY/MtsCHzqT6rnKjg6qL2X7XQYMf+09v8qenYkcfYEeeMgGWiLrsMmrPc35Feu1rbR9NHXLQ+CVV69hzrOuNOF/3OU8ZA9EST4wTZToopLaoArsN0hvC295F2tUTioW4DZbN6XoNLS1jxWSTpvcVineQfkrYfHIhZ6abq5o6X15Rsoy89kXHsO/4QP1t+2uPXOCqsPEeqPQefvMn8M79oH6ZegTGyPFSFtevuw5VklKSdRPJnS+K2N86jnvRw1o6Q89GZkgFQ5ZfikIjE0+o1IAurUQBTByBTAkI97GSZBKT0sTSAygLEp5MzRFtSw+qalmYCCdbL2LRQC1QFZ9KEEGJphxNde+gTObEh3JwY2pVneYIBqsyMTdRsiaxcJ6cqFEWEaQ8Inhorqp0rwenkPbRCBnqgBeECO7Pe8rxPCrHCSfvkIod9WIbqbyWyuj10CFOMLKWug3kaIZiexdlz7VUMEz1DYGHFBIrv/2YQ76mbz7l1Z6EUhkpA5FibmYoTY0JKwAAEABJREFUGh7b5vZ1joo1dcg2fF2aAD5YSgb8jrWuEBFZ89M5Gg2bG9c+TD88qkhMoilUU4Zm6MnWFUegw0Oops252J0FM+1VxLXLvF1HQfN+KuexdfI3Sua2l/HDr9CRg595xE2Pw8/UZyJ6vQ8iMjuWskMjJboPxcHILD72U9I1I6pGaNweDYXPNbUFTN12xJCIwmKOo14Bld+c1ux/3m/MOrpP9K4mXvnH9UVkdH5cRmYa6bzpCitchmdm+ZmlDXppH53aJ42yHH3SY+GNVZkD2/2IjEyuH811Hfkxh8LTQqUWRMqz7NqrbGB88tDlD6mOtwbj7EqLcHdSJzPVJ9ympI2uH4F/1AFXStQ4cHzwTPh4d6RDraG4hBYwhA0QYruIEq4tA971OQVTqF4OeyKB6XfdBZGgmOtKk9y27kOQes8oYVJ1UlF9xHm4tniaK6AayZ8gdRss7DUbL17k/j9LUtXdgxrWNLCflXoKxxVxz9Ltc/1y+eUk9X5+RCfwzv2gfqE7IlNr/w01NwzSNxgHlQLw+2bDBm+t8Ly/IuAGQ8G+CXElPC/cozLXzCR5udMQxpQYQHctlQVDZRJA8EAjTs+jQprx4FAzt/GhGp0x2ph6KNYZY8OmOQ8hE86My9QUoVa/ZGZIoOqxbsCsEYoUWit5XYFYrEEcaUBfSNQw5MUBclPXi5OqTT1o+GE/zmOedwrlTBGZSqua4HIE4SMyDWJjDFUdAvfZPhrpGPYQH5/+Y9qhIdznKVNzSGKL0kNh44T2tVW1iHAN+gqNIdGc1yhrTnAEHhoYG42PRKyziJh24e3FHIWO8NazoSN3TFYrfCQjJ4TnNBnrOhwrRiYaMbgtwpQTqiQrQtpuaMx7IKwbnRrlmuIphzXAbOxLVY3mxFOj+QfvevRrW9W8xiqrG2kNerYz2aewqlE29whsh2UQ410k8zzlESt+5XbOGatYYUpSz9jF7Rh4RCY9Hbrqh0bxDl+QDrv90un8zCSoH+co7DHxsNYajEmbPJBbqbox80Kj6sk4zf7BDdg5fY2HL2Rz2H9zSdU+Vlp0Bw8pzYM3AWHkgUdkZGacR/vFJ4wU58DKZy0MC+Gzpn5E14ltNIauHou7UabZeO993686pLAvOrRv54TH0V/XMPzgAl9CadU6aAK6sJ/njgi3OfUp5kC4DGEk5tAW05LaA3KdgG65xsGFUUMKL5wDEOfhnu/gZ9br917qAbtXlfPpnmkLufLc8w5WQh4f8h58b7+lE3jnflC/5FdWbncQT7hdLzoWtIT7R0qv0KjnBAcJQ5EQsAtjzQTDKkrdzsIKEllz2WecNiKExRyuNe2JHy998ajjJNlNs49TL0osC1yMjYqLdKh7VeZsXmoFYSp5920LI4RMv1pQlTIUEUdThgp6PbQ3PYKp6+w0lzP9sOyKExZwBC9ZIozHMdbnLN56icgWo1YZ7kHa590oPwNVkxhK4eoLBxGg2WyZ80u9Yl6dYOsUOy6+YuQe1q0HguhEUZKD3fcDmsur2vROZ4joUm4Fc7tGwULgSnlSt1C7nOXuFqgVnmTGZAnTlF/VCuk9Q3Wq98KD4SA+oq6Vu44aSJLKg1oCoSzg8molj0hdv6wJZ5syNIM8FrYeV3JomDS1a3gR8Iy5qMuYSVd/XuuMtvLHogb5HBtrffQK0k0eNvGhbboGkUMUOJw7VtdDI1D0KToNHwFr2f22S9NDs0LXEjejeNVnBTMzNO20tnNaaCZPyMMO3Ip2P9e6dcZVrzlkZB7YNAUXJmPNzFtsBWOP7XYEacP3XfWIH5cxKrSh5xoVOLCjRmG7j41UTnj/0Kjrj+nn1Md9ufew54fG4ae8njTdfuuOUfeIs/dR4+CUBa+siFnH5xXHmLCB9W6Xt+NyT9M1rrWn/+wap4pRfzMdNU57q65mBZ5Ye+/RF/sE/8OEX8zavdeqMZYVUHwNYEhswwF9iIJmjfHVeCHvI5nvN4137/Bf1Le7fuTMf/LBE576qNC8TdByPcG54XDAkbb7m9ycEAujb8iUHxGL33hEZHjwcmnbgHGaK67jDtTi8ExwDACp8LYW2FtXoGryZHCJhV3WStMOMjS5PNfAbqptfeE62ODUirkvuxmZKYt9JZreG0hotLbhoD4PAhFOC42CZfRcSQ1I38PYSSHmqiHefCEAI0KkWBGZ82A6Je0TQ+LoK45RkfK77xGcjzAA14jAjMvYz2pcYtsVxL5H0wrL2OvmDKIzUp76YH+ZmvJDKDvhDdmhgcaXyWc6UfZ3fw4NBW1IO2K9qOVFfckUzxmruSEq+Ig1cJcjA+4Jmw79KxyqED1UpqK17qHTJYg/GbKYSpQ6bSVnbVFhMTRJ9Bex7OdM+OYtw15szWmrYLTGvkpm59NM2Qu6kBtHI+dw5cbcv+KNUTvWqNhybdxinevw3eU2p2gP4RV9fK1c9j73fM2Cx+c4ts8M7MrDz6QeVgn3+djKX8Im3cMc0PJwbMQ1hj+2HpV+msRPwGtwxtAzK+lSmefrBwdCyt7IAI9I5dzWq5TCM0uDZR42/lmuMfmXd7au5JzSHhfZ9o3melSrcdyQb90g+gYALBHd75byLuueJ6LmhXDf3dPuM75m9OXL8TEXud5ze49tw2nbSSyzSfBp6hfKx4m8l4/mBN69P83QkW6OTP205kyGHE3M4MbBaJ+bjDgY0jZxBExJf/2v//X4/Oc/J/n8FOySLyy8/OJ9Lr7wBbifE7+keV/4fOEr/oWKk/eFaa/Y5BKzrJpVwxj7b3jXcEz1ej/7cFsU+/y1/ozdz/m8r+lU3/mfj8/PWnWNXI+wWav3uF7T1b/pz7WvtfA/F2ufdd2fi97n0GCbmPv5B3I3nvv+vOo11nZp9kbcr2vCq5gx9/35OK7vc7H4jn1OtT8vQR9SZ37Fyz9qlV/7fC4WftNH81p/Lj7/+bNduWAI8ZLqA3vHsRHwz8VxPZ/TdTTeesewP7f4v+f3/J74gR/41+Ov/tW/Gl/+8pf1dPUDKXPN+eBN1bCZXoQopilDcxn6A4bc65cyKfqSCD3GEryosZkFPGNde124d2sd5H6tHFl3E46wrSPf7mX523/7b8df/st/Ob7/T31//P7f//vje77ne6Z8cer2X6d+U7WfrvvFL35PIMd1fs+T1wn/i1/84ivn3e7xxTt73cO+5zXs9T139noY++Irn8v9vm+v+eE9n8P9Q3/ofxt/62/9rctde3HHxT+5+zOy2yLt7kM/4uHw/S76/bltjgm/ifhtP6ZPOdPp3If6eqzeK8Z+za/5df/q/+K3/LbP/dZ/8V/6V/+l3/65f/3zn/8dP/o7fsfv/Knv/M7fHd/5nb/rJL/jO3/nl7/whd/573zuc1/48+J+SfJH/8Xf9tv/td/6W37bd6nGF36risj+Lf/QP/yP/KFXbOM9/TWeAD9fX2O511dqnP5n87qubnpueCkjaG58vvEQf+sSEQnc5oi/+Tf/Znzv935vfO8f/sOH4H+vfOsZsy3sD+NLOk4eMXBjcCRg98T8jk+9clXXNnrGqNGY6+8xcTrmuort/MasxSX2UA3XaQ51ZJ+w9okh8qm11za/Y2jJFVu+Yu5HumsQsy2sY+yBbZw991jbwsmFB9/cjm16cS6YcdVwvmJXH9yYYtTHR077kC8xrzV8SfM6Rm5Lx9qnfvNuYqq1eNjax37rDXMN+a2bh4+wT2NoY+JjW1SzsdbGxbGvePvS/5v/9R+Mb//2b49//B//H8WnP/3t8af/zA8EPwznY1Z/SaTnTk9f9KNoO46fyYPnlOdWWM2DsWAZ0Pxfi8iOB79YO7cqeXWirW2ZPGo1epfXQfU7U2SFLukI2Kqgr2Xzbc7lXnn4vIv++B//4/Ev/M//hfhn/5l/Nv6V7/7u+L7/4/fFn/y+Pxl/8k9c5B72J/7Ew7zvuxe7g1332f27e3Zfe63d7vhDWtyb3oTt+67rmvijffQ+k3uqQ2zid2s8FttyXVPcmxrCHBP35pqEdeyktxzj8h/MVaw51qp504Owju36wZoX/mP1Zo0f+IE/HT/5kz857+aprjf1/jxB6eeUxwMBQ254gC07UdjN33oLY3ZtbMtWdDMdig24ySuG133r3nel6o/xYy/kjNe6fOYzn/lDH3zwwW+T/vZPf/rT/52/95f9sv/df/cf+8f+n7/21/26f+dbv+3bflry5f/Zr//1/8Gv+bW/9v//P/iVv/KH/1v/6D/6//iv/fJf/kO/5Jf8kv+9+P+T7/jMZ/6pz6iA5m+R/u2SL3zHd3zH/+G1Nvm+2CudwLv5g1rfYMnfUA9dy7rBZV+nH3BIBETUxLoR8yYKR/Wj0xzDIdAc+Zs70YiFYSChIa7WNV0Pj/gWw+0C/fBCa3G8HeXRY7tXzR7NX7wJEFv8ieHbVF3sXYxvQPuLKkAz6B2M3tExx27DmfChJsF9qpDmEZtWv/TuxshHJtdKRM36DDsmrXnTAudBz/Bvgi7Gb6YyzJFJHSlP921LSxNkUqtd7wEmAevrkbt+FGLvAs81bCiybdpma0XPkxwFUedAeeAI9enN/Uy+lC/YuuhezbflMKlRi/xJ5ixk/vv//r8XX/rSl/Sj+tPxHd/x6fjRH/0rwVglxMFHOHq0BVw1+GG5uAoAx9qrI0LFDcYqIgzfgi0uavkyOqduDgGavn7pfS7eDvaljsjU35iP9uH4CxbDHylGpvbHiNZ27iwjvvrVr8a/8X/7N+Kf/+Cfjz/wr/2v4i/+xb8YP8Pf8q8ad9LWde+xfa+xByK61gne+VHjFD85EXfoOoWooSD3E84600s+sRtR3qkwOWCT6Jrtt56xVuZMp+3VAzg10cisMRWIxZQJ7mfreg6KNuOygvrL3eLmi9DnLfPxuYpM2tWfcLCHYq4vbV8xTKnjc5ADteNyPRdPnmuYJEfTvvRpEkcEThWPXtO+ATkX364KWSve82ZvcVasjQe0qVquNR+gFyx+GRHXPD7TYIjTMZnXo4TxtuWbvumb/jPf+I3f+J/81Kc+9Y0f//jHv04i81Pf+A3f8A2/8Ju/+Zv/7p/3837eL/0Fv+AX/Jck/4U/9sf+2P/wbff3fr+nT+Dd+0H9kqa5w9FI3/XYkiS2Y22DK840JJ8HmRcEvlw/XGg4/QQRt78ve8LEVx4xMAHUp6j1xKiHLGziop9eiMDw0N2LbepLrvmOzSVThguW3rl7TZURQXMajslefNmKHnP6lLbJ0g4apjDN4LpDw7a0a07OwoQ3z3F8Scdl1px55l6C3TPEDpkuR3MdHRg+vBb2JJ9YY6137m4TJwf9kMB3TS8ROx+IeGjYbkf+mo2JoFn3RWMitdla0JpcUzvkIvd4cODS23pmICNK0IzQoln7xzGMyYWKUEOup2NaVPvly5fxf/1zfy5+42/8jfEX/9JfcBn97KTq6WPBUUbw77hpJdNeMIbY5Q25iJRmplBc7RPixFvP03MAABAASURBVBoCNaMxCobG+qKU7al8ay3LdKKAnvJd//C9reBGMuuHNb5MlKQK8gcDOZ67DZDZefyYfhl/5k//6fhdv+t3xY/92I9Ftx7iRI++jvbRWx+4FvpdePXhg3dwLoYnyfbEWy0MznI6Kg0u1XN3V88N7vkTm6rSp7PTKnC7Tir3y02QfR3Xgg3BNeVjhx1bDy/ialb9ycd3PfmcLclgaEGoOt/pOIZto8Jerz6gME2sswj0no3Kt0ldG7Xs93RTqvmoy4W/AhEFhofrE7dXS1Mbtj+dqdafFp1hgi0vzbGj5eq7twn6fu78iSml5tUXT9Ox/ZqhIb6uJpj1+OKcplzy3NeM9ee9+BtXfegIB2qy36j6wR/8wc/qh/J/UT+o/9P6If31+2YvXrz4mLBv+Pqv//r/hH5c/3w4P//n//xfunPe2+/GCbx7P6j98MzDWTf69HlgdYfXC64x6eb182AtUJMUS9t6SpShKYBaQ2RNb4u2oTAxKeeiRV+2DQACJLWNlk/NtY841JoheceE51oHZAvc+arV/TiwLdTEtVZxzYBLbjAM6KioIX8qAXIUa17j9uVoUuamLfZRWuWrRE/ywN3vBKmBuV5eAJAA70iHqLWHSXMjGCKhHF9GBPviouMywKipVJfZw+BBYAdlU+tENqDLnlqUmvI5E9cpxOteEttxDEWVovWoRb4BLR2Tub7UjM1ceqUW1+T+Jo4yj0REwMkHQwSyn/Pxpwh2uekuBa5SbLswDHD0Jvyb6t/8T//T/lGdJKzPPWJtR55kzJhMb5uhwXUFlmTGhdakAGQ8a3Gwkd3fYEInMU9Ia+8snz33+viCM+vHsJS8iNKFhUb5IfzAYo3ahB/Y8F6+HPGDf+YH44tf/P3x0z/90/rsId5rtrHKd4sU8NmQIyEE1lSThMcEiONahC1/GY6sNO4HkH0P/K5nWwt7XjlgCp2n9jwD83p3kF4mD5NQ15qwt2+7m4UL1j2Dg0G2ptBFuueOsw81kJ3acWoZX4C9WHjEMq8UAleMXtlrx20L7N64DnKto86LPmUaRiNKCQM2ihca7CF1AHbuLOR584Pa+5zY8CYw6et91D3O8FKLt5BpzFr9TDfvpg68GWwuFSaEGX2djZHigJbGZN6de7xt6u3XTz2wKgALKe8Nr3/0j/7R/75+LP+iFy9efIKtMnmv3G6vd8p4+fJlfuITn9Dv6m/4u77/+7//n4L/Xt6dE3j3flC/yDFe6mtXN46Pab147IXfKfu9RhyfByIwogY4ZONeNrzMerNssTbJbdsP+HSstIcmpUM3foRAzWCQZ19A2/h7X/DAiDsfQHyURcWNS2sago8BTp5tBTUdIh2bmDkQANBT4Exz5eAb9yJPWlNGmBPbAHdJGdYztvbDV2xTcbyghG5Jmxm2lde9F3B8NK6hOPhUwZ74qmoiuO19ceEobkTAmVB43ABGzStLpUmA18DU3Ssh9wKOg5YQl7qd1BO6cuSTJnXat+PERF9z+dOY6pTLuTS+J/Ye6IXLgIuccDlgCp+m4LXX6hHiiB//8R+P3/SbflP88A//sL9/QcklRQcZ/hhJLgDLwt9aD2rpzCqkzDKCWMgmHF/LUEmnr0INGD0takP+iEWVR/+oHYM3tDTWOqJqZ2boy88/pn/f7/t9x4/pCscaY1nTaIICmrNcxbbQAYjkd1Qhp7X5pyJiNL60DJVR5HYuXJzb6AWZ5J2qc1gkhwnaWPDJ0Jme/O6909a1NiA2ptTN7L0df2hP4Y4re2kM4YIenFA62D0vbObiY6Kbyw2NTW/O62Brgs+Qprfuc7qbShMKsKeUqRPqdoDrPp8B1OJrE3wnFrNWgZoHLF4FVGqzG1t6i7XZe7kYRZGVcBjwCSEHKmsDBqSGZGvKq4nNuVsXtFawdlK/QYabaeSN6a/7uq/75k996lNf97M/+7M/+eUvf/lv673xs5lHM3rPDMV+5itf+cpPyP7Kxz72sY9/8pOf/Pqf83N+zjd/3/d93695Y439x7Xw13Dd79wP6pfj5Yt88WIk/4b6dGHj5JWjm44bTypCC7YfFtnBUI6mnm6cEocMlr+/UU5wOyRgIzOFfTDZa883xiLZOdikt1Y4sNGh+q5jp1q1L9wcEolJgxuTL5dUWZUjenTMoADz7RQHkzx0y/LF72sBQ/AHuMjUkvIEctxeBH48Mdybkqhje/I715jiFDNnxq2Edx/NF+QQfBsLsBcLD137TVJUWDh7RQ/V0IwKRlgbiBqy6WP1WqhXhay9qK41C3YHsYWd9pTvetLMprYGazHG0jIDuNMM9xw19rrY1335fIsZK82c2WdcRsOn/Q7O3/gbfyP+yX/yN8SP/uiP6kd1kRKlvUm1CR1D2lvpPImFOEoSus9UhyJryqgASU4o97TCawBe2+g9hm8RqGnTy3AbEccG+gKLkH+UG8Gg3Uz1V65aP+eQp/8aN37v7/299b+IAu+gqASA1I4dm0Sotm7ciNgITtGyQXUuE5iq8mKpzRA4p/dSrenWNptfhTsaD8dnjpUacN04D8cEKaz1aAe/Yw5o8XVLM7uWOVrMZyEoMVe4zKfnlreTXUPAc8uIWmfR9ZR4U2PGFPIfCslpMZeAANvSfZ0yH50nnmpo3vCb0zF8PWPVc7MVdIutGxdIT+TIbLS0uGXUenFvwUmg1jTdA/apNg5gVdCDNO+PC+77UTxN1+HFgk0aVED2wl8igubhtqMETKkVc/7y9GAv+40b+oH8Kf2IHl/96ld/Rj+cvyz7Z3tTsJ/4iZ/4d3/qp37q38XWe+WrEv5hbH784x/nn4J8XXPf64/+BN65H9Qv+EeYnAs3Ozd922hu+l3zUPlBE7kfJl4IYNYiw1FYlibGlKkERjQ3ehCcdvcQE2vfGgyZXNdRQJMW5puhgk2zngQrLc4rWm0jkuCJxMLiqaEkzeK3oVp72nKXoShcRNhUVUM+5ydG0KPc9cLDBufcycGui7ZlXnMK0QqAyLxO15gx9uq4IS30YY4WTffD3uyJ3/x7mlzwva5zWFSbmEW2pnvHxw4tO00uIQt47984WNtNAsMGbxuf2mhfB4YEjlSHMM/ShA1tyHW0gWZFp2FcCDxEJm2jrCfN/n5GBlh2gvyuIbOmgEnhR/W3fMuvP35UK1Sc0CWJlBkMWcH/Uy8ed2yelYxEBd//cEKBTGGa64cJtoNadlsu6eRgBnk25nLlGhaoiakvKanpyGJybJmFofAjyo/LIL5D/Jj+7v/ld8fP/MzP6Jq4kD2KfakjSlyLXChhXwtcSnCx1xzj4qCnikqM03DeIsyQ/FVbNuhUugh5y9lsMCWhhIbrYrRssYaai7/b+Lt0LXNY7tQK4YKdVh+QTS+N25nLPYyQyqAOuQLPSOyU7qP9o+i0FNjLyZ2B4HLiodHn4biSNG3uS3OI0Qd+v/8WjyBOa+xNyNlcf/aNdd9dcy9xzyYP6XpwuoYxHIEofLiIbZYpogSHYx1qSYamrGOuvFkMv/uEBZ8QGuF8wC0KGJsOuaE30WBTY29s0Q9q/dfygx/U+s381Z/R8tP8qNY7acxNMb8qzD+mpflBDfZC42N/5I/8kf/e5L1XH/EJvHM/qEMd6U7J8fJl1q2cOqIpvr1YEMFrTh/FQ4J2THl6JsK+F6NecBFR9HQaWguYHyghuw2/mgorYqFhfGrnCSDG3oLPU7FO3h92SPROjNwVw3EwgtrmqAa2Lww75hBXM7yvDM3j2sQzS6Br2ImQ68X1ItYPl2CQY4Ic2eTBMyRfaOCHbM3wvoAS49JBAD2FXCCkY9jgk3JS7GlABM0ILZrBsNaiGeBdLxgURbfI11yUzvE5E2ie9Kn3GePaLIp7qoBmsK91zDH59mRTC1m+jPY7z1pchVZ/2C19Bp3HnhbldExmgNHjqmdD8NTEY44d6rrUaJm0Uk0u7+66UfjnH/yo/it/pf7XP3xN1O19VKDoGZkS+eakDImmDCZJaKRR6R0mtIvCu/tcO/OaONTbObso4wQWVlB/FF/60v8l/uXv+pdDf9tUgZ1UyO163d6Mu2DEgpcRr208WPLBgLZ+1dhjfJV7cD6Q1/D1nBvf693D9viD9isknvp4IO8Eb07fRA/28QqB1cdW/xXSD+qWv0wZvGsgdc+nR0NxYk9J17hL38Dmdb0tFNfY7t/0tCWu81HRzqmwfn80oNgbnvpR/Cn9bfMn9MP6Y5nJPxWji2SwtTQqpI2Lr19J8UL8F/qthItvzvvloz2Bd/CDyNB/Rr7Q31UHTwPSh4SdIULUkG1HOiXw0QgP+aSby/NhikBi2M5VVJB/eBqTzzQmA67UmuZ0cKKNWQtbWjz3IoxJLfrAbiGOLWrYlqEZ0UWihvMUWLBscxZQvNPaHGnXnsHd5swmbCXqoandgGznbb6JWsAVdjtyj9ncRvAR+fA7wbaw7mVSQILaNrRwflKmtW0H8CI+r8bYQKIZSMPWAMi+KbbENRTTXPdH287dFtHdyt4vm7lPguK6nrSJE8O1qPAVMq7lVFN+T+op7dTb+gOCA818nial5XkZD7J+/N/+8fjWb/3W+JEf+ZEY6olWQ9enGRxLaNgGlN3TmJdG7mh6vAO/XuihTR7CaXrED/3Ql/y/5qG/ZXq97Ty7Gn08m/x3NvF1H8XdenfBD3+uDz3rrnhnrzuQqfeWxV3GPdYzMdXQc23y6vmhZ8Os+0vX6Kjfl8tpY9PaF28qzH6f2L5ZLj1d92v+heZ3ajxeOV7D4G+X+UWsUvwWS/72Wf66Ov1gZgIvTNxIDYGpH9Wy8qZ7OO/l7Z8AH+Lb3/WJHfVfA+fw/2OX/T7R/cR9wwPnb2cVweYLGY2E+GgErtzTf32vElAsSvcEswHZxlxWQM8WtmRRZLAHMtnhouKERvcn0/uLjhmrJ3uqK+0ULc0JDPmn2uL1dG04CCBc6eajt5D3d01xPMVvbbPJBrXgK4CSF3uu4MO3Ex6baf9mmcXMk63ZlKU7toB7xp6I3dJc/Gm36boT416xyAfnrGTWnAlgxLjuCTnOZ2eDhYBJOCVASHlaFaeWMS9BydoeHxEnGNjSKETmaVIHoOnYiLlaTrh8NuoceLvs3N3eOdiPxYg/JWrjx3/83/b/oeKP/Fv/Fh3F+m8/Zm1R6hkIjXm+xrwcmKyPcM5mTx3cYhz3l/Rj+vf87t8dL7/61RP7zTrXXvrwHtj1Sn+A9uHh52wgjuaH3+OZmftRPLnfk4SomzguY9+kQ8+o1VTr5/Lv7HUHcsl7y+Iu4x7rmZhqXNt+6McqD8deVam7e7YJdmHsGV21N2yG6p3ajvQditDHZ295ZQ1/4V7R1+brb6Y/rh/QH8/Mj6moO+eHsnzbU+vvF19gsvC32HDR/v02NJT7fr4DJ+AP5B3o49SC7hzdxfwNteDUfTV0twuRpylfqyemQoGGB4jGxybP/gSmCmp1HjwEbgjU9I9Q8sAFl+/JAAAQAElEQVRbYyPNw7Y4wZYXx7HA2RDBbkwaiL1kHr8o5JimxXuaJFCTmstV3LnS4Fz8iolLrnHZxFBLlAPWcfLa7ppg8KGu2AQcU0AzqBNzgO/ctuEhk+aUFdsDsqmxePJtt7ajZfpw1wtWcM+ujd82XGyn4iAmRHBWvu44D+OCnCPNxKaObTncQ9iIXJSlOTH3ufIMz4Spznn27iwn8jne/Rptnjcy4vuZvpBC5iqO6Vo0Dba287UvP/Zjfz1+82/+Z+Iv/aW/pGJZp5Iye26919ZaNTv80eu92e7mjOkLMH7oz/5QfNd3fdfxzzya+qb0OqNzL09u94r0J+vdEJ6zgTiaN6lvEnhyv52wDvfa0TP9vdZzUl6V/5yar8D5sJf7YNuXgtsz/vWf+lj8iv/Kfyp+5d//n53yd089/f86+oKZe8HMgyuR/d/8L/+i+LpP8Dvzct33vieasr8Pr9einof/Uq/Jb0ZnJj+o+ScfFv2N88clHxPu32ZofnC36Af4JySfFMf/RGSMwY/sa/dvptn3VZ88AX9oT7LeIuHlqF8g43ozrweDhxVRU1BT9xLu0CLTP1DB+aHkmHBNsR0KvtJdSyA5wVAiXMfwdxFP4SAWPQTAR8BFcaQ1e9ODfS3LVp5c/8Ahz/lkCl9KNn25R0AJPPLIkRvUsz25YDJ9gc61E00JDwoIX3HZxrWASXlCI3ELF96AtGZdAxEnRNBjzLHHdzwITA5qpkbj9AHm6wsN8cFkBXjz8LEdU8Da4O1CjB5U6hwUQMygalizCEcRmyburew5irbLXnLPs4ONqjD1uYaG7mlzFBA9TlwBHQuNU/kZ8/3TAWH0hdRBziTFFTJkvmAcai8f7BmiUg+x/tpf+//Fpz/97fEX/sJfKAr1y/LaqbQSXGcZ8aFGF/tQyZV0aa/AB1b/mP6hH4rv/u7vjq985SsPsN4A/Cpn9OiZPBp8A43/R6HkE4f7d9qRPXG5D35i6z3djC4kvZ9RP1DC+NH79//nf2H8I7/s7zrJP/z3nv1T/G7sF1X+jP3y/9wvjE99Yv6c6f3clnqxnsves9+Hjau5ae5KlEuBPfq12/px/KlPfvKT/H9F/Dmf+MQn0J/K9N9Wuzi2OODIJ+V/Uj+u+UHdwt9uf9zk98tHfgLzDvzI+6gGtOrvpceoH9PzRtaNbotFdkhriqqJL5UAkulC4XeBIhGOzQA/EnjYcI2HhvJMBpTrKQweth9A+XCgdF7H4QRxGY7J1ixICbanFsXTPFnUIC6T8ij/KCZZKeXPtXnkYhNHw3UyjoS4feVR33HZrUVZP4aJ4xMmTk3b+9Lg1FOF9xHP54PuALaEuubsuGxw+iNmW9yejfE5NRaTNNWCMYyxIALIl/Js21r7GpxLu47NXM6CcO9NDN7CCSKAyiGOi5AjiMvCLREPDFCmsfbtaCFPyrPrNZd9G/MZKOB8sTsmSF6sf0rBXhaILRFOjzmAbcqgPjXQTcJWyGXMe+ZCziNU/p+/fOYzn4k//+f/fAR7xDEqlUYmtswyap2xp1QVu2U9UYQj7aRze2M9Lh1vzY/pP6u/mf69/8r8n8brwLumHzqTN9LnEwf9Rva8U/SxNh6L3Sl1A72p8/xa+7pp9DUAj/W0v7/Y6jEu8QfOzc8eMfIlmuv1gx3EyLdT35BjgfIHwQeEGNLhvecT3oSpaSqzd57g61f6Mf0N+iH9jYh+OLde/1N4qaG/jf6k4t+gOFx+eFuEf/1/yN67QO22nWVh7/z/f5+z9zkJyUmAXKzFiAoGi8htKAi2ozqUMjoIDK3WS61YLALBhCTknFwI5aLYqjWXE+rAmthiS6sVrY6CkIACBZXBpVxiMDdCEpJIIiGXk3Pbe/V5njnf+c21vu/7L3v/9/9ZzHe+7/u8lznXs9b69jw7hwRyA/jdx78zd7wdBs7dgZo3gXdowvcy0e5flhxMfMVrJJAT/SJOIaCPgUaTjsOnXTiljWbyGwZYBxRhcAgjBVZovW4j0O1oXzUAfrB5yGQP2chFCpJCPaJdiqeNWgx5Stckd8bBLAfOkKb+qkgwNUBygvTaq+FSmLgPBqjhIhutkEw/NywbEd0fYjDrgM3ejFMTVA9MCIXqZcAEJj/mF8OUjjIPDrFmYkOh5xJ5MdjsntP8UTFNz4AgHWjmU2CqL/fE/cvvgSAsiXZlDlNaq17PFOEZoAPBmPVgHoW9+r4INGE+WyjeMD4bmQzAYA7Uqu8IwMbYegpcrslc9urCNQBidOiYjHe84+3xohe9KH7+539+1RHLYcDftCAwBPnKdQqQeVsDrfarI92b4yU2xfj/dPiDP/iGePWrXlX/R1uyGPtN88z1QXtRvBzzNvfpp/WOeblt7fbZRuwX29bvNPDZvvYha5/QfJuHTpyXjd5sT2MAdv6W9GW6wSCkjU09xlTEMULPhQZiTeknn3+sUBSPdiFHGNy175PFwOtA4syvqOYRz3tRANNaU2AnMHhQxqH6Sffcc899N27ceDLse7DMuLPAofkacB6m76HGAfoe1N1z9913U24g7gM1SDsP4xweqGfvUugjwjehAwI1/2QdX/b8qohLIoJx5QauNKDVWtOAw8w6mpT8uFCidVWiKUJKgZhfCgBKDZNpOg00W8UAMYC0sxjzAXBNmsyBS1UTkCkcWvtkkDaENVBBLRiJ0gI5DYKY9kI9wNEK2INw8jnjEIHEmTfGaNfNRlXshzWaCl60U8tmXEa/xfrLiaQG57aGBJioQ4oG98EFM5/gaNOnsIRCm/nZOHPVBw6GUjh1mwaKqYTTGHxhnAYRH4Ov/qghxHLuQboDNHBvVVWjJbCsmTHr0wIZy9JoABX3Qd1jG4yMU4/Plz73uaGkQ8rpXt324Mpc5gB8+9vfFi9+8TfGz/3cz8HDwK1gwBjGCNBOGVJuy8x77MUbNthjuKUWzrLUPEy/4Q1viAdf85r4+Mc/3ipaMvfaEKkGy942HSZnW+1+OPeyX2/Gt9bvV9iKDpHSMkEmrOV6WZ8aKRpLX+AJTkdZ7yi5d7TlJGvDggxtgOtyY4CJFT2WeWzNhvrzBEYukxrQ/OdjDDBYhd8TW/YoHYT408WfMuGY5AMnRsVliSFEd3/ZL6mtVxvMHEBLH9AJDByKn4jD9FNwmH4KD8mlXjh2rK+/s7ODs/Se/kYaRv4rH/x3r68dYmtOOQUGzt+BGjuaJpwe8n1KXfBlUBCqHxYCtIkJQBxQ6EumAZ84TeYRl452IU6fccaIysaEEF39KaD+9IBTpbBWeQ2nTZMiGwY1e8OkUj8axCeCaNYUrDqIMy6vG/JCtcSGIuYHLsHAqeFqrNkA+GukYJt4H+Qpcd0v+jCMdKoqzaFqYeHdbgb70WReJtBOjDbxXIc+RfeGgGxoDtmaKnXcJ3H2oqavcANkKzBMLUZEZibJCR3kc+1oV0+BwTSougEZwXRJ4BLEJNhNcVs1vwFNIaPC4hqgOBAatR+wwLWGYxEMRIYBIPsQVSkw2hS+F4rDUQyagxhjsjExxrJcUzbw5cga4rJZSCEAYR0U/iTgXCWx6tUZJW9761vjJS95IH7hF4a/qWYUMammK4+VspwZl2gPshDKAvqjTT9lE76+Qfz2oKDmkhL61FhEuA7T+JvpB1/zYDz00EPAcoy9ar0iW2DF+j0M+Qq0aQvconPVewE+qI5xClI3DwZz47SHrIU7RPYxUZTtNmUxNu4/H/ymXLTqcLdpUHoExtIHxNFhGLkm12dMApw6Y0ubuS2FoS5j/grs1lZj7DX26DYX3FC9BY76QxK6sgfXoAjkNDiZQ5i8DyFB45RrjjVjvn77G0BFYb00JwoBCHrxu4KCg6HQ8K9XIcBvL5dibt4aU4Uzh3tGeR8KdA8GkjDX7xcGi6FWAwBrtABQuJiRjrpbEbemXFXosU7f8z3f82U4JPNvnT8Bf/P8CTgkX+c9c5FSCn5KycdEV4LcXQj/nendW7duFfwW8X/s5TFcjyrB05kzgOPrme9htgH+PyWW2Fm9RXixIi+hnCh44YnzY8h3PnMZ1ofGHAoTKQrQqMLDBWvUA5BSNcHBYAyqjgHneumqpaYI5guHTzvaJYx2N6LnJtR1M3JPgQvtMA+DOQCpiC41sSCIHPJAJYwTceom3e0GAmkPhYTSpU1Bpg6ksjWFlm1mcO3gBQCD1kYZ7zUTen5blH5yKjsTWzzdjbrlsC7j2Ut+i8seJuVnDA5GjyasG44I3mvGpTlBMMQRC2XPDDqD9IQBS7MvGH1JGayJkMk9BC5Cuj8azYfS4B96ismLWhfDNayTKKHWShDrKctiPkfhymoTi5vJ/alPibe85S3xwAP1UN0z+D0iddlCJX2tzK4o0iNmBQMe4wV8ljfGVnYpyAtKxUrhH2y0S+APseC/5vHa1752dZjmPTM8k1X9vjB61/iWfPK1qb8o0FTLNQ89BnO4FWVpYpwiZ5h6yzE42sidub0Agf3GrGiVOMKdC4Q7vqF/j2UecvhOL29UGHLIIVVKr4eBkfBKN3C2n4b1JKy5yR5hxVm3BirSJ6Z0ZzDG9Qf4QHNcLntojVlgaKNg82FjLClrweHnnEkNHUwl5JrL56H0VfK4G66Ho2NMqMVQpiY4rMhcagpjCFFF0EgwcMlnFWwOxihBDAbjxLsAF4aYsNS8mwlBgScy4QB99/Xr15/Mv6Hm305jkYILCmvju09bQJuA8b97ehcXz24TDtOP4XfJB+rGz1krPpSz3sNs/Z2p4B/SbtUXGS9VrN7vmB1MgheCyoTGwD/SEawiHCZ1+4MaHgYTUyHINeCuRsYXepXAt33locVsj4ysfYfohYFCDaZIEpODKX3uqaAxNTGYWoM+0jTW1hA6768fEeCsh6qDDasVvQcSBGPCUFSauAz0hYYbUKs4LYLU22SIZ21PbbG81443Q/ktR/aIN1v32HIIjXn0Mz5yJxxTz0V9t4HnIKa9JTBolKy8wWENA6NOnhNjfJTl3jblEaOMdbRnWNvHDBuSuE5LmX0rTOkPVg6ed9NUrMl7oL9NyNVajMUJNrsp/o++8FD9i/1vqlsg99++W7ma2KflNEVktVkkYcyx6h00k5ptObwt/G0QDtM/GN+Jw/THPvaxVSqDK69ZfRPN308hl/cCtZ6FwKb+gEPvdawuYSu3Pt+NTYekhbnsofCmHg3btLfle6Qeh51a3/6ubdzQohlyMBZgrOhpwdY6xquvMwNHZ7O96b65DGWtYiO4emXH/E19j8rnluVi0bsvuyl/E8YC4jMeCTDQpLstKX1pTS0x9Ec5syQIlcD/yQlxQ1O3XlY+fw7oAlFo+zeraqaFFsqiwKWQJjgbxjaeNqTeKfToo49+HH/jPOFwzH8Pmn/z3FuWUjddStUM4GBEFfgtuvn4448/jMP0Rx955JEPfcVXfMXfU8DTmTNw7g7U+svp+g6V4MvEr4g0Lb+B7hdEKQCYD282BWT+SAAAEABJREFUtn117MsYS2d1BNAhsdT1E0YAQxjWgxmBfIwYr/TZXzgAjDSlOQnTRA/CnvDZXyZtwBwwI/H02Z8YfQmSMLTVOgnVLxQt5o9/iJAD4l1QjKE/jKmJZ/+uCUIyDrMvxT3TT2Bci/jaegSbZH/usUF93+w3rpdxraepIqzdlMfopv7aTytoiktJVMNp7E9/kCEUMTaIqG5LyFDq4NViNPve6ADPPJidA2IUpkgUjLpOrK7kgHqFVivXoTfa9Fu7YEPWiptYXbO1V3C3en1HDmXkoVr/7R9rFVgUfTGH/mCMbZcyEITGqM+PBqBDjjkdWLTXTfwDrB2mvzNmh+meszCW7/0iPHfbPpvqMW5hifXgIQzd0D4N2P8QbYLvQ4wXC1tfmmNIdovJPurUaps6avU8v22uqX4b8jVFx2K8Drl4a9Erj/TMe9XCWDZF+Hb6LtssfbQ98tjYAyDGei9wOP5+8PdkkcTbQpZ+3qjpK4UOhOV6hdGfGpDCnOjzG6cWromRJksfPWoEATbmg+9YjazP2hEK1iPHhfzJP/kn/8m73/3uf/2hD33orTgkH/i3zKUU/NE83cJB/KO//uu//o73ve99P/0lX/Ilrzqu/bjPnTNw7g7U/HeWStFbX1/5Okf/A7XgHScGFbrowBDebLjz0ZP1ASvG70U18JYfPNsIo4G4BnqM7mgrjqljsDlQQiVRbASAag1ofuCDopmQbE1qEB1vbswugOw5W2Z0YGOsSganm+hBXjIJrszUcg6a0Iz5UPgFGJIJwOUeoeYDBRgx3qD2QbDVRbvSZZzPca0fa1ruMsYa/hor3BqNOYQojAuHg0FXWxtay1cAE3GK+sPXaIXE5WNST2gWJ56Y0jGNPu+P6aOoDnkdE9A84HShGrBS2XeF4HtgMoBx35tqkbLvYE1rtW/ehhwequ+//8XRD9XopTTul7acfbu2YEtETQOaanjz9lNcMvhsol43b97CYfoN+JvpQx6mWba2PsEjyn49Dn87WxZFg/36b6xCjfAsTF/gfNoW2obPqw/vZb/Us0rskzjUEo7h+cbtXr1vGlgMo7ZLI3VFZzPL1sIEZ1lxW1tdtkl/bb01ILZe2SO1EuFgyNQ0OLPfrQFXXvQ/zvP+1jIAcHeUtZ/riMifK8brNxuHvNCYmU3RlGi/6IYhH9M0TWUHZ1iYJza+7Mu+7O98+MMffjcWWO4I0PrY29vjf2Xe3R/5yEfe+6Vf+qV/az3DyFkycO4O1PVf+cDbvfZ6EYDwhdfXRIPUERtsQhLg0pwQnyA0VUsDIox5ENnAouUFMfqQhGD2A2Lvw2Dm0kYSe8lsOP3sKxs5y9HzZayimQ9K+toZ1R6GfJlYU3HorM17AYQTlIZScso81nOd3CvjqqExihIrQDNzUtdInbXHampW/oZE4cjooTRSI5b7hNmHwpzQYLmWkhiTUSf1AIb0SgSMsQ5uTVzOLYDStefAVOIjb8Q2Sa6lfbSExORyHTWTx0fXjazJcPp8ZixjYsZUmCADlB6kU2+fVvahLWEeRc4B07DGsmQIHdBE/041D9X5P/6iVuRFPTgJqW3o0kpNWzLkyG8T+WnmQYpLJjH4W6N44xvfGP/Tdx7hMH3QAmt7PqhgQ3zTbR6lL/kY8zcssQ4tF4WPsZ4H5LD4fnvYFFtiuU5qLL1xzOpmTj7qjWUbwUV5z+GL0/eRBvS2fBYiTDWT/fLHxMPmZQ3z19ZbA2o2c6t1wNwSm9r687dhGZbwZ6eHAGDUn1YabWXS2t1m8K/bZGJiPXNaelV8v6uF54sMjHQBrMwRl40JQwmtKf+CT/4JTrdu3XoEf+v8kVwCB3nwMEkSS43fpEfwn5L92kMPPfT+xKzPDwPn7kBdqcFbjY9FdnuxZWtCgF+iPhrk5VdMLO3Mky6x94Snx1M/9yshfz6e+jnQlPQ/988Bp2QMWjHkUSsXcWnGILSXwtzPbTHZqGdO2tTymZP9Wo7wDZhw5iOP9RRin4Nc2dCf0+LEuT7vhzaFPjVF+eiztEefOZSxJ+MU4a1e8bZux5d7YS4x6kF6/oCpf+tHe5uM9zPmqOdYP9idj7YX5WJtaeZRWow9hSO+tHXPxJGrfUAzh89CGjHh0OlTsx+F9jK342MN9rMRR86yf+ZRU7QG8yCy0WvUYw5x+uxJTb/JU37Pn9E3o8/nwInfYEvSN0gb3ygVQ82kuy7z4Fv+7VviG7/xRfGmN72pprZ+pbARoKb0zwpwu6a9n2SdcuZrCprFiRT9ax5vfOMb4rUPPhgf/ehHCW6Xts+1hL5UGtBra61VAShx4+mfufqtas+l/3Zt8hfPcHsu3lvm9u8i35U71ei7aV/7YdzHLD70WIthf5uwWT1yRj/zUyvGb+KAdZS36JXYrNeWnMylPnL+sDfWb5ND92391vIbvqk/cu/7zD8eO3c9Ae/iPgOvs6L5TvOkKwATsYzP/lxGDIOfNIWfDoXfMn2W0UZK/1ts4sohCNEf/egtDX9De6JNkNgsqV4EbwyNCyC0f08m3Ll8y7d8yytf+tKXvuEffe/3/q7v+I6/8tDLXvqSRyHx8pe9tAv9Ub75Fd+0+53f+dpP+bEf/ZE/8fKXv/T/ftnLXvbd0N8FefU3fdPLXvUd3/EdX3vnOzvfHc7z7s7fgRo7wgc05UfVyZtoYUJQMX55+oBhCGuaaQvZu+ep8eTP+PK47zO+DBrybEjan/Ec4F8eT3429XPiyfKfE/fBT5uxJ6PmvjGW/rNR2/BVDrCMcx30ug/r9zhq7lPNlwd1XafZLcY1uQfGKawVhjrlt573tXWIUe7DOrzP+5C3v3xZ9P65pmqAS4MDaq3TbPrbBD2ejHvta6qu3VOrYTzvoedlTPfR1lbtwWuSk9pnXld5yHruAXHsr+bSzxi01lphfX/az5ev3oe2z/vAL3Pma6BPj6fNNWlD99iXx32wVzwwRmFeldo3sdSIaZ9Vqx592IvC/VBXGWpaTu1Za5lD3tQje+KeiFf5snjKf/TH4mlf9ILYe+Izhi8J397gVXOB8TtUAN9ihmAKymn0Myf/MEPsrW95a7zwhS+IN7/536ACAEZNw4wBcMPYGtiQi4YdbXVNRftTFH8LFD/0Qz8UD77mtThMD/8PiKzLvaZWzdiTSU06DENrQLfQXCnYIBymn/lZ4P+FelfqM8Gza8+y+3o/gbdn2N8B+hnL75FYr8c7KB8aGN+D7Dnrodr1d0m5vf9z8H1kzpfDpv+c0O+K1oCNNVSTeoajtvl8J+/jezj0vi9rNupVLfNq/XMiNbH+O9jWqNhz4j6t85xF7nOAP2cjtq1PX2vcc7exv+W+e+w5Wuu+ZZx+22vvTWxNFr1ZQxnyev2I5/rSX77ag/zn9Hvn78Un/PY/EjvX+L8xMr6b7RVNte111jeBuozzENu/lyyumj8ZlOot5l7f8OZTZQ3/NrdFV0rnguYyuZlSY0xAm5Z5gKdbt3AagXFC4x/+X3//Dz74mlf9p6959au++MHXvPq3Pvjga+6CxIMPvhrymiqvoU5f+tprH3zNM1/zmlf/3le/6pX/+Wte/co/9epXveq/efUrX/V1r3rlK5/7kz/5L//ICW3XbQ/BwIm+MIdYfy2F/7V5AvE9Vt2M8YXnB8qgQpj4sVKILaXV1e+o6Cw+S0EvfpQlwaFPxxgbHKwYpSQwRVrRLLYoZUBlTwg3rCmuG7wQ0m8QbKbSpc4/4BkrpRUhhz6VZMDrPRLlv/i1+o+MtA6bItTU2DratkMg+ICB/7iJ8xbpTZbxYY80M096wjIFolXaLUyrBrqPsvKbNWQ0pCkFxnwAdKFacyg4GKFVsS4fTOASBs2hmgqAMSDVhoH6aJWojdVFdgsiym98KXmVAqsEUkLXqqXcgkBpVsCO5dV6ZllqpaGwIA4Ft84whlEx3qrqaCAqG5p3UkrBqpAiYDHBRfKNT/q0eNrv/4bhUD0kI15fkAFDWcVoQBRiIuxNgyHlIIj9YObWAhuLt73tbfG85z0vfunf/hJaToQi2hwbr2yE4ATZOpZB1A0QqcJ//KrD9Ktf/erV/wPikBO5j9wzfbTBRmPfa98cBlndDtNf+PzYu/7kjS3rO4dcrK/vupU2hQAGYpjBZ0ObAqDBLfNeVzntBnseI3jL8Z7RWkrLXsLoPbF1aMpeXGiKfvX9J9LyiooYLRlBP5hDPc0kZWI+Uyfk4OMrhQ7tFAT6/mk3HGazopcIw4RBDCpT2nKtd0EEo24sUE8894xAHVGvGsPWqosYClDK/AYR401RVyiUExEF/xft0nOmjTxV533BJzykoj+RKUopspU6EYMA0n5aDEi7P1pRa5iQ+cGLRdRNxpiaN5yq+4sa8sY1mZPS+lCRAsFwMNqecKdycBtox3K6zFN+c0rBe4o48ZUQaAkrsFmMNVOq5fW9Cwz+9XjZ2WnBOJGrlN3H5403LKftYmJouUdivcHM6aiN02Xg3B2od0qZplt6c/AWNTJWFr4uYOmnBhT4sNqXGEGc75e+vKgXMLoUAkVJJaTqxJ+SiGZLaRtA1Dt04TOvIWZzDcSoFOQPBw1qgBjYLz54LYq1pJkAmEFA9HDLVJKp5XCdaCtRES+lFpSCnlEv4rLUj5M8lCAXgx7SqSTcWjVqD6asesDDqHHNvMtqjHPmAGvbRd6ENQFgTBAA0YGol3KxAZZTIhNQUP2olxyA1atzc9WjIjHeVwu3SCo1qo5MTRFNaY+BZwGAfQt0KQVIxcgQ8Qq0FaiQQ7wgnzFCNKUJNGFOILDEg1fBGkrYEAVHLQVJseiAfNTGcGE78IBjziGMkIxAj4ic8nkzHLjquwZDA82xPre2fqhWQqgP0qJfrVNbq8LEmERdkdUMjCE1AsrFoHSz1Ai/4x3viOc+97nx1re+lUgPVWfTjCLC6ktjg7SUWWTIJy/8m2n8jU889DH+j7a0gsyhm3ZvQrA72Cd9CrCmAMLBSH76/QLrY3WY3sVhWjDXUg9OEIzonMGaxWO48ESRiwEMMwYMDUSkuRXer7QQTEMevFBMWFYBhV8KvwzYGCWKbo8ZpcAGxpG3qJ/QhFstS5gTzWAtTYSjt5CDaQTwXtaEieedui6xwH7agj0dWPQLG8CY6ENTMTxxoiMMU+uFbqs/SgAzpS0WLJmiXm1JQvgpQWIdCuqeEJFmAWLqsdpgyOTEdZmjSmbBQX7vzxzGgFHFqDNJAUwZw46Yx9bqiJZBIMZrCrVuNdlK2CxtggfBiJYrgmpzxJYDiXrwIw5sdJvNdpTmRl2buUAxApLLSCOknMRRCBPzMJATLAxc3Id8ThRg5IZK0qrVXMDpTeVWWzyXpIs9cs8Jaa/AGOpYM4QhJleOLE9nx8C5O1CTilJPmPmmEMJvAl28NBh6x4gSyg+HYGEQAeI00wekAawUTK2GFnEuxx8+fVOY8oeFGONVanZhbQnM+tmNenHBqBjMAst/t0MAABAASURBVAsKcyyuMvMLMnKtDJRSdK+YA+GIOkUpXC8Qw0ARXDghnLde/4RRFRKiXtwELKRzhiCUhfAGE16gFwowglctAganYclHCyEQNR4RBf8XeTGhwEEdRmhv+JFYrhe8mIBcKrqUagOkI6kITT4r3AXNlSi8yuc63KsQTAozGzaV+KIBnzHmjz37QQPBGkMycjH3IRxx3TbvFxGlEIM9jpo7D9Q1WEFZZcsDVyuEFp69AtXu+4fLPlDYfk+Am2tRT+MW8efgFKENBWpgQ5UomNsQRF9GXNffVL8g+P+H0DKqquHaI/ebGDM2YcQl7C+jTtwPa6mJtPA73/mO+Nqv/Zp4+zveDpQJUH0sfQQSSg0IN8x5IWNCDfFvpn/4h384Xvk3/2Y7TBPHRjKVzxguUdx0VZo7KK9OI4YGGBXHTLuH6QDDuMF/zaP9zXSlATGMuhYLKNPqScnFhIHy9kpMoQQofnN4ayIIIIffA22Y0a902rPSuqpFBjUUsQnxngpMo8Xr/gKrIGNqIFT9TiPD0oABYCwMVCoe6BK4erj7DcE+8n2HicxoGRHBjZKFDMRwaYGIykdbCrmCW+vANbXaCZlqBwxpnKuwYIJJgao5BAMVUS+C0wQf+AQICk4uCj3JhYFXc0ICBtdFXvMAVIet+voMQgqqxQFsJAZLqwaAQZsyIS8mWIWCCX+ucU14GAgAwjZh18GeembZsMLDjAIM9STKzWUu2hGqAoe41qtI0M/9NGilkM++BKC5p9Jy1QJhugx3LWefqYwxNJDPiQJf+1nksDlCK5S58Ka1ZIDHM27enPbUSTdKixvAut0HpuWBweQ3TdWF6YoDGWvgepwNA+fyQB34WEvBf9wy4Y2BHVBB3TkiAEfvGWzF6MAGXAd9WolNeB8nAlEj/COGPjQVIlSlReuaADHqjw0MgfhZ4r7gllIwY7Cwq+rox0nYFKXUvKomNIioSOCC37zadopSGMXPfwVqzkTFKWq8mqFmmDl6OhzuGYmwAgq92DIiYAUvxVGAEQDbj3tNUoxgTGoPhoJXEUarLw4HNgYMDZqrvOgVaWi9WF3Mp1c4Nal2RggC6T8YvAP62FprNoEvou3xsABBqtpDMbioqikw6j1Oua0eZctSlIAYNCLMLfBgRqrgVThNnAYhWxVrbWqMTrUwT1EKiidskwsCgVVn+gjJGSZC7CwIDkphTurDkhA2AePAHQMsBSDdQQS1tMKijCFfJnlmHImECsAbn/Q74ulf/CIcqp8GD0MBRmAjD3MdDdK9yFajGsuZEO2ZhqN8BGBibqPEO9/5zvgLX/VV8c5f+ZWGpUIB91GfKED4GDBivK3I/TFXNhdgInXoIq//HIfp//Fv/I34+McfDtUwP3AxFaoP4QClG8pWgORxDfqzfbUgcfIbzW/6xjN/T/3Xa248OaYeKtFbqbFYhYUmBYojdZRgrooRjhIYmIIXAIwChO9xIBEumnEuTCBU/YSkyQrCsFEiA2awgrdeMcBAWmZEA+XjRqhLQYUKGGaHiAAU7dKeCADD0D6kWxwAokRKsFVpuGiE3TrCwsCakQlwWSuFiVsIBKl7yuBwH+wfuBRnLNBdDkAOuFoCicwnVAUBGdB1sDKwHEfdRvZBbQZLaSAV6qiYLM0JWOiCQR/CbalM9oQ/0/Cto2HBSuS7po9eYUtEkcfNK4HYFACD1wSDPdkbJqG5KEhoilk8H8JMo3dsuha1TAE0oaHWbb6qNWHb0BNxiDQmDHgYMHg7fA4wAYyjIVTosYoAwMCSaE4jI7OkCk6gdlr+DXINHds83drFRjRqT+5jqmZTQ3CBw2U6lAbJgAE+RhSIx2kycD4P1PiBmPgy80OesdHfsorKxfujL1JOxXMWhLh8/KDAXEEF31VRhJMsTPxRggKEzPaSllKRQEXgKoU+Mrku0kqhH4qWQhtg8JqA0aedgn3g/hAAUOOtTag0ECfAHGRocB9sowSuK1STUmWVYBhReOhLBxbHhCREaeLgTJXxQgdSUFugWZ0xuFGxUqjxaaOP0ObTDuYoPAUy6AW3S1sOUAEIax+z2oh0GWMN0qgiQk2DF2NTbQp3GiI1p0wT8GozKE+Nk0uENSaGZZXCfAhrKTCjR0PXpDmiFPQJXAAwYHDAwogoUUqJ1VXwS1zggkv0VQh5MIHVARfPAXGklYJJcNNQq1w4GAwTK1Fgog5O3RF9QG2UFieBpdQMcs/14CoLpdHtQARDgQYyHkVINEjO9U/87ThUf2Ps3ftJUQNZCN3yo18AAEdAx4aLsQxJcwKIsankXe96V3zln//KePd73rNoxjqINr0IpZuxfjPI533nQljzx370x+Kv/bW/Hg8//EitYk3Pr1Ckv9SoD7asU03uPoMV0pIyGVzh9zzzs+th+vqT+Njw7jCpPmNaZehbSgGE58r9wVr1RClb1jAjCAFo+dmilFrLtIAND4VKD/rBAMpCV4ELp8jBVODXdJSiPyCEsVPgBQ4G9wWsFPgamAAHMljAMLUkcOGbLoU56KIgMPnQGmiGWkTh1TngS1gWAb5wF6iVW6JuEKoOocKqNcWqPRHIlJmwZbZ1mIj99b0G4nUga4pS4MCqI21oDgoC/N2KSCewD9gTNBQc/QbAoxlMC10K1hhNCvfBGGq5LG5XNaUgWAfyI0qBE/WaokR1JwGcqy83GEQG+kxRglepeoJNgZqNQg/TGOs2cIbpa3N0BlEY0xDjLVGABvelEJ0sg53ndMZkE4PomUATK4H/47pZR83G1IUThA2gArnBxQJXapgiT03pNGHzyAYNOwmVe+29c828qfSRwNzuIk4fsIb2K8vTGTJwDg/UeFFGQvrHALCH+FY1h3F+HHTHF0w4amaDdRXgzyZT6JUCHEN2fkTAMPpnplysgVG/P+QxDtVzWK+4DPzQUzOqYv12CSljUYlgH6io1wSfXoGuSJ2nqkpUHDpwlSjBEe0qdNCQ91caFsSiXYg1K0QXklbfYokeLpm10j22gqLtCgjvlwKTaA/AYC9KaGKUSV3LaM2ZoX0xA6VUpRClRWk2Y9o4jFmcOSsppeULGu32PBJCm1kK6jDas1Yk2vaDl9JVK4uQhLwzTygbAKVNkxquRimFabKxk6apgBfqJlkkjE4JlLbgJlUAUqA4BlPusngZjwXAoiY6VP/HL4ldHqp73pb8hFO3HipbYoptBBXh9G4cqn/yJ/81zZVkyfKeVhkRG2NZGBEwf+RHfiQefbQdpgPXxhrgmwbqN8HCxj7Mo9SA5hvP4N9MPz/27sZhWggm5ZQopcDBaApWHyVKtan4SuADoilQfkFGkbucSml4y0PiKoUYwxSh3ZDHKRFpTIUNCiMQ9k6bvQBpEIOUzC1Cg27oKlFKkdUnuZparERhUBMNCG1IKZjggoaoSTG/GKYsg8QozE6NnMEMuFGv8YYq0udeUJHMLGUI0ExRQkHrUguaqk6dC6LVwlwgHE2XAgODUJUShKqNuURgRL/g6KdSBDVUe4CNGObVoE9ZIXNrjI22sgBwI1DjUv33jTHlrSZtAxND7Y/JVRB9MKrfDbhpLzVCGonT4R8mbE5bgsWkh4lxwmPdnMEh+RhN/sfYWlPTqvG45/rgVrFuoYYxKEHcvwxPZ8nAkQ7Up7HRWxP+0gGCteqropnTFKEXHzpw6aWDZohfL2PUDBOjP36hxBFniHBp9SVwCCSAeEE7KMz9J0AGD0l895GK2FQVrIA1RWCOfrFHNKRQcx9Rr24W+BTGtTa6yMdyMBGtg3ukpVhhdr0D5GAwAqlWkVVtmMqlJtLXBcC8QJTLBi75mnLtdBDEmMZi1AHSYF9UyK7TpKiqJ8ytjmiZaoYSaDYfWfRC6bIqUmcAMOrfPke0dsFL5WqKhMDzI0ihS70mNaC6MQZ4Qn2gOUxF1FbWfMq40IlzIqmBgdRS4FPDhRU1VXOkT41wH5Mi1V2LzYB0qCn1CVSr1vNdrVb0ropPsXaVgsgSB8RND6zO6q4/9VPjGf/JS+vfVM8ix+Bw7Y1tlpvcmHSH4NbF77Dv5nL+zfTTv+gFscu/mc6UTS/feOtpr211DWgdW0FTDaxqU0lim/JrVfSXKva/+E33jOyX/XtgNDJpxDbYa2nDG7/kb9/1Fr2z71L3tLHZaPeEbpT9SGL/0lJTN3em9ouxxyyZTgObIlJlbES7JdBEwjTulb8HwI5vTGgFmb0MgDD4qLgFCsPICi0PAD+fyKi/bQGfOOMCx6mBTbXI3GvgoNCwe/vk7hPq5XdoYCd1FRizViSnA8tgD8DYELtFthDyOBMGzt2BmiwUnF7Lzs4t/sFOv35a+fJA84WDCn5twYsO3s0CjREdj9VFHCkEmIZjO00tUQqCFCL4mpkGpC9b0G+CMLnaEzPxt5fQGHI4jTb9JgnnT798rKNwwUwRCJtjtOlDxnSGSQHgmNq+K8ZGddsIIDxx13Wf8OrALtCsZmYuIjMMdUhApuoRRQ/OLR8mwn2GgVERGNG2RDOITpzoTZwg6QeBKR8FAm1MTVO1ZjOIOIRtxj0C2nckZ5nE+rS1UToAtZamiLZ8rO4cAeQA0ABt0rqVTJZm0hScM2GCQX9q6ASfgxi1eshYTYplYtNNKUlxTRUt6E1Oai9ZygNc9WxmvNatYGAFXn9osBfj7vueFU/XofqTh8iyzxA6LnO2xMzZtMK5xe75TZ8TT/v9z4+d65+w2COJPxhaZOzjtn8s2tB2vWjgc7/8Ia2+Y7VTwqlnLWZOzV+fD5OE7i0NVmtRhle7NOw2VJYOuq/RjcP0zeTUi5rsP4Nbbv8xmQVXTksbbngVS3Bjf6Qlrt+mbDS1qgkJtzOyaatd/sCqO3P278+M1qG/UqyYtSNAQWKniYUUYKsBoCcQbUU0JaOPXGGYxAt03wHtk5VSyi2t0LfUDcF12oTVSP9DWe5wL/I9nQUD5+5AvTPNPiOcY5YvyvCCjR8ODwDpKwVTQW3D4EUp8MFyg6L+cYMDBAAMRCJKKRAsG7hKBHOQgUMfOsAPXEjBuwy/2VD1M0S8/ntzNcY6Bkphl0APJESgZ0QAC1wT9w0dNRSlMJf1rKZmMIAHruorVRMgLiCFfFDHDIUwTXQQKwUOdHULetU1CjBKcFJOzQDcBvO62YxBIZ2lQmBgBzI55dq0uyCnMotCgQQgGHLzXrqP7NaIO8kq6kmbjjbHwdeEFPSlgqVBG5DscSJWHwvviFmMcgdV17nhTK4A50EYr8GiXdZ5SBA6+utAjXIXsvB8qQsmdocaBtHqFjSq+6cFDsnregGSSxOoPgqrA1Nsu0opUQ/VL8HfVOehumxLPwa89W6qNoSz8Z5q9I7nE+p9z2/63PjkL/xL+ptp3EHdZjequ3XelJfYUrcmCTd3pdbub5nJBEj7/nrhmJY20tJM3fMPZaDBofJW3VfWfoUH9D0g3NfoBtdqRU0RmUsmp55HN3vMRUN8V5vjDWWNcxpPAAAQAElEQVRaM6VQIn3QNObJzkbQM/+gRsu4ipdg9dG6GjkvchfxdKlJA3/q+u8eWygAA20Yh1UHfUh1DjFvy+04FzpEn+NIyQM1f5+DDQ9au2+SyREjESQsfJ01AztnvYG19bGj6datAoGVUbxo/GHX+0SbuByeFiCw+UKNLxggnHqRiHzMtPmBUlAAtx6QGC0FM4bS8HLXQzE9ZkYU/J8OKNyD4iV4lQLNdeDAQiSCUIkCgwGugRVpBi7A2VsQ+wnDhHCOUlCHhMI+BJkHP+omgjDd4CUsohRk02Zu5FXSwI1MIW+iOQXSAzuTAKl5BIEoj8jQixj3Lo0c1gYd5sGnKisA7gRB51kPVAEu2CcsPAOltGrmwkcccx2wtSV4E3qX7DUB6KPAmgHw2atiXEcA0oiAWblsBUg2N8BYdepcY5ixVyEtAQj23RwUzn2sq2ROjMDPVEKQziFwDCDIwUwcajWwwcRKab3AARP6PaEBBiGJ8hvAimaiinfdvKZYQJMR2nNBNYNzcOaVUjYcqmcpJ+fk3rDNE1vkBHrrMP0FX6//0Zbb3jfvnXLbDVphu7/trZgAwXNuFdsV0jYGtzdfpG9rsEg7sntA3wPCm5drRU1tzrkddNnwEOQtS7YtO+aNNpcY/aG+FAQoA7Zmsn4ERz9/NxVHL/wK0awpdV75tOai8lwf6QWCn9tobaJfrTV/+/CT2eGVwYSVt1afIS2QzkqXnZV93FYJ/KfwwWuxR908cQjvG6r+KbHIEyEKIlxjoKwaDbY6XQZO8HW5vRvR/1Ii3gpUT/Xln0Ka2PjSjy8dY0jT+6Wvig7eKwy8acGrFDoQhEqBRjLnQHN+jNWmV4LhEriQGyELM48etAvsiGBS4CpYQXmwtTZ8mMH9wS+lRKEvmaIU9AGOU1nAwd9aT9Chi/ug0CkFVRi0mVc15uxLk32kMWGgE1LH/gAxlMZ+tANZsKco+L+Q0J6iXpOQUp1hnmCXgt6oZ7Qor91rs5GyGsiVA80q2twH3MBNo6JEvxiAU2MwcihFE/KxAyVEtSPXhgGEsziVwSnroKcpiFThbqZgqzyYklJk1TDmfAZ1hQkIxpBQCnoIHkCkcCBCBWHC1NaB2wZKsc2KN0iqFPaaZGuCWwomONwPLQpcjGZBYcCvg+l5T0RWe6G3RViEZ7qK1j2s+lR/FV9ZpZT1Q/X29FXhnVrjTavXIRY9RIpaHXba2G8jqI71MP3czYfp7WWqnU28d8oMHBoMJl60WdadO2NzdGvfLazNo+9zUbc5+xjQcZ3RZuulD2wDVL95xM508Ovr5J3cTpZLDHyUnT38du0csHZrkHX4PegFLdT9Zjz2+K14/CYK6gilwVYYGkMmccrMaUB/7ZgMwYhH0fexm/XfoFBNTq1m9ROXABNYSQ3hHwJQy3Ft79rNJXY2PvY9nn+0CWDSmNZiwDxOnYGDvpjT39AUfLWHN314aXI3/HAJSzgh0FQwBpeHtgiAGDFcpfCYMUUp1PXns0QZMmg2Hy8pBv5cmggGSmRzgzCEcaqdAvFWF7hQWErzYYdaVL+UglzkcNCG5o8EUOAF3nwwxp1KI6z1kVJKCa4NBS9gR70IQAo8LgsT1mpwO9zPhAqKejA8RaUNGgNOQUboKpjrwY4WBQCHEmlwhxQA2Cj/NhlWDbQupbAuJUJu4IKxyoWfYwayrgVgYgRFSMub0Ec+psGMaE7mlyjBq0CzNPkgJp/5uIdAPGhHu4RVu5QiQ5xUUz55rQZBSkSdQ9cErxQyHrBC1yoOaxKECTZmMlpKzV/1jl4bs6tEKchlD0qUHi2l2vi82FJ4RWiurECN7inyGmOJrXQpZX6o3j99VXis1iEWPUTKkba0sd9GMPph+sZ9bQk9nGYPahM8YqOdZcKGdQcz8GwybZse0/v7pZ6LCmGz7Ni3v/KjXYu6MTbaLXtNHSZHReM6o83g0gc2QlxD3/cIIud2B/uNtemnZizt1MQkJeouFoF0Rz3arE2f9mFkzK+L1t+H3WsRO7sHdGjFJdOan27qHo946JHH42OQCRhGXQtGUs/fYtmsZTsK7Kb0iuq1JoA6EkX14Ycei4cfa2dfAqjRYB6lY3QYoe5gsE+MFzZSSpmu3XXX4yN8Kja3xe0tF1vDBoCELvPtnzoDO6e+4gEL3ip4tUsZsvDS9C9swAHr68pMvlD4CPSF9nokEWcOe1BgFywBtRqlmshuLXHsgMP0Wl4T6JcCG0Yp0LUsAjbSccaudbUJDjaBCwGkw2iDPs3amBbqoNgOwsMMvNoCubQDeGCSipCFlYIXUyi0EVBd5gnLIDRrsFXkTEEtupDE/U3ULATIrdHUxhhgDFIC99R8uBpF8zAhPqk5IxMq8ESmeRwbWAFt8VU28jMKMEuZljDr6fN+iE3Io6ZkPm1K+qmFsRgGFUtVTwNYjon3QIdJ1BRiYyNgRXdYYLXBHJh9b9osAAyWMpMtQTMjQDEYgOKYmCAjOzRgyCGS0dQsoSgNCb0PQGFNl4IghjBOlBaDqkM5SKrexrmVKVZKGQ7VnyRsdXPVvaN5XGy/RofN26/HUWMHrLl+mOYCC27TTc2ULsMCyzhDS6zXHWCwdpmSvVKPcWCbSpSyKYB8xZYTc8fYaDOXcepRljlj7DD2pp5DncJcA+/xAA8/RDO0OaqqNj/oaq1m9lt5oZ+JwDXiaadGuA/1ZGBYJ11qJlJTaKeMfpamzpxRj/mJA9vZuxvn6euJ7K+zf+pl9oDfgv3Of/eRTkf+TnXqsXbaGWM7wFRrdQIxsacogz0b/KHNYgawPlWwE2PRrmUx8kopt27cuPHxlnHsqvBvnbZ17XtuBvaznopYx7uxnmbk1BjYObWVDrnQDs5sq1S8JHhnqg9bRtP9Y4DPj4F5MFcpBOglCB+DSDSo4KPiO11dzBgFCRNwqMAHpR9VYjQKjSk6zkNDHoC5nVJK8P9CFxK1rylKKUAmCEaa1HDZg72rDuWqLIAyB2XsHbQpwDWAU4+tBWlipAlr2BBuaU0K7NWYopSiv5kuAjFPMgKByAtoBCakhq6W05S2z0dXCpKYoECz6Y+SMHOQT1cmcqQ50YbmvUNxaRBCCwF4KOOMdSftnaj+AUAGpgmCMdY3KErBinCqmlTfKKo26yDESkFus6FCP/KTLE4RNRy6gGPILAjwsJvrE0y7tpyQQRRSIG0wBzcagaQKs4tcTDG/prnLOtU0vKmeVHt3N4LJa2DUqxXn+13B1cxSecyDlFLaofo4/iv10JDNm9I+6Z+G5JrjWnwRRn+0OxED2HrUw/TXxx7/Znq/HkNpNzMfvK5hCXDttlZCM71PTO/xLHmL0/bB94DL1axtjbfgrYe+TzbZkqbejMvAlHmpAcVo0z+MoCf3vy0VYX468zD3rMAcXnlDMJ/RbG9w2KMVdBNwg0SHFh6wjMWmnszjstmMfhZs+44VHxLT3NRDuXUqZSf2ntD+4ThwZR3MPrgXOl03g7kUxkZp2C/+yofi0cdv6lGygluRMJc5EP7qMRac4DOkAibKwdRw/s30m979IQAcAPVyU8OXDZ2D/dIeY8RRkqHAwjs7u48+9RM/8f1xmhf3QMk1Z8+Vm8wA9SyRgOWMGdg54/XXlsc/wc7fmvGdYTajHaMDkD8+/NCo4dbBJMQTg8kPkh8qvhX8mMFSDbKZio9LqcTgKx02MbhIIlIV4EB6EC9sBlgKAeKsCRg1VhCtmVgUdtTUIIafU4RLKYERvIQWWhA6tCnNhUKbKQr+j7baFFoTmk3BPtiGcojqeySoHKQIbA4V9skeUixEnOk0GQ5NAJdDjSOYG7iYNrFJs4MAbI1mTxO8ZueaQGKVy4SI9NmbLVlCHQSiXsrUhChGRUsUGBQa+kNUDkDlQucATqigMUZka2I9BTlpB+yCIFTQnjhF4xNag8FJlvgvyJnQGEPgVAJI1uAfP1pu5EUfOaGsaBcA4pSGkLtgDkIFGm9y1As9YWi9nj8hA2Afk6yCeWXB6WOq+UzoGI2JUxU9yHYfyMv1Sylx/Sm/NZ7+B+6f/2Fcq1Aw9EhsqdUbTYk3BTLpbRa1xIShjVMzU31oNEm8uVWNYLNzzZpQZ9xXNTi3PJoUrkOIIh8TevC/Gu+T+f+AeOPJAHDr2hxMxDBvHHpfM4I11XqaIqEQlgs1dNFvFm2xWd8sY/Nmp9qUxzUZL6U1oxOjLaBN9f1rTld9T9kD5cu1lr6KkTfTdBKj3aWv0JGVgbcT91rKqpBrUfhUxjza2Sk1sZRak17VKwwVWgLr6QMFF8Oa3eSPSC0Fi6jhPGAthK0xBq8XAlLfEWs5gII/LtQLwa1HDD1CewxczYBa3QNgDHVF4bUnPgMeBgHukZoCiLsJ2ZqE9O8UPSuAGX30txQwtTbS3/lrH41ffv9H5RKmcItcgiAZLDQYQD4GLSyHCBLpMxcesIg3v+tD8b5fz79ILsoN1jMp3eClShjUUIxD9ZG52nPE3t7uw5/4iZ/47h4/ZqOQGG5l3AdtSl+rwEISMZrw6gCGwdvsvtionuezYWDnbJY9aFW+KcwZ3yDaDaepMHwMmoEPTZoT44nTh/DjKwWBhtMsBT96iAVgvts0GQYc/H0qhYGIpiIv+oxQs2/is8T8ANgwkI1BpVzYpTtAlIOfKOgClwIzan8AbRCnWUrbd3ViiSMcpTSUis1CEyqq7j+ibZ9MK2Xsi1TU1GzsjS6k+pgx4CKDcxX2qBZm/ihBjQPt4TbGmNx6AIx0pRvOFtWfFGeeBCC3rWeEHUwCI2r/6FcpSISnGRMGvNXg3bKWvVZoRM9jMNpFG4HkDWYLQDEGxdGWjGgG89odR12vJTMQ84v3MyItExAs5GOGjWcBGwN2ItUDgDUQB4z/OJEuhKtCYQDGvMoFdfCRj7mjSMp7BBylIAKMdpeGISKIrgzm4aHpf1Hxi18ce/fmf6WeooFmcfCVXYfMvgAwrgHVh9IxYQjrmsaQTFcJnBIfwdFmzjZZ5KU76Hue+TnxyV/4PPzNdD1Ms1O/hVya4EJK4FkNcdYQG9NKKXCHJPANoA906HY3VMPnjLrMbxjRzNsAZWhME4ZO0nVaedzdGrYCW2iKUuZgKXO/JmJZ7peSwEa9qh3f3Zpagv9He+IEKYVIgTWM5jYVSBmCrXIGVmwF9cr8oyQSUaOajhuSt5gyM5MYTox2lb7WmFZDmDeCFd+PP8RKma8lD9jd+Ifj4F1UQCbd0AUQI1ZAzK78UUWfOR7xyKO34gd+5j3xsYfbv56sPjUL25HBu6HQYbjitEIr1t/KEh956NH4wZ99T/1/dIx2aW1WM5+64VL0icOpTWAsBn48kXFz79q1h+677ylvWUSP18VCMdsHgWEJbld3TFxOC9JvphR9ipyznK702ufuQM3/Hurp1uwNaw+ovUxUFL5k0kO4fnX40UIg362GFeTnwSYQZlX++NY/hAqhCP4ALOLMz9zA0ZTLGAAAEABJREFUlX2IMR0Q/uG8oq0L/GY1xZyIlcNtsYLfvv6rt9uaKORyymT/6Fcm8Pam0LoT7BafAneBplwBCugEqaP2RxydS1LLRIVpYCdKn9Cl9qxokc+0gmmCUAd7aAMA2mAMXZqHHogzlxg1A/V+0gPSTO6X9XSlabRw+tSA+qDPNNZSM0CMOroBTzZ3ATuHMDolsM1ZOnbOAB4Dkgo8KALMqxogjAYjAU7pHpw6mNXRbgCFjRn9Q2vHeCEmN3U6bXHWJVRTGlKdGoLN9AnPqEWFa2r7RIrcaAlUiU0J1ow6M6FabZ6ipkEHKRgSmnn9k35HPP2LX4S/qX4aMg470K/Vb63oceSuJS2xnrzI3IQvaxcldDelgOfKBRMibjzjs/Q/2rI3/i8g1lCd91saMT47Jk5traYIDYLE9FQwZA1mT2nNVKUpI9QroJeuoNW3MWDzqub1Yvp0VgVTJ2hiMLobvBqWK6XLEKQU9KHA3m9kWRmbr0CVFs1tmjkNg8pfiizNbSE0dqbbBI0avw2I2LRfpKnXLEYw5lcu3ELpzpL4HXPNsddocyEWokcpmILCDgSpB1F88GFm1rVPeGbs3HUvkE0DWXz3uVaGx16KtQBSq5XGFG9934fjn//Ce3EQvqV/AOHtMIctCvZb4FBgwqqDPkVLotVjj9+M7/upd8d7PvhQTegzsygdGAziKCZCHqklA46XoOyUW098wr0Pf/3Xf/13KXwCEyhqG1k2516WGH3gYwXJEhmIze4FvseZMHDuDtSBHZUdHKsh/KM69NKQm8XLRGgUhCMw6YWDph3zqwArpQRUBCfagQtvNuY6UI/BaPUx1zDqYHPku1sKDqlIxggVtF8F+qvsaBe+Ugaax3hhUQnMmkIXesKT2SfVYa0GFFTQRMdmhTRKcVCbZBOZIq8SAgnADFxNgeIKqlZJCI6DYfhUrOGacPsQhvumDjZhhMnAaEYoEvUa7YpwrmUsqvFaWleqCLOq1Fi1OZey4gU3T0jCbjSqLvrRpk+pWLt1AGiRP0vw6ihQzKOGWQcADBTGcFdEahatsRHfE2Kl1HjgKqXud4WgXbspYswHgsxoaxCN1YUEtFj5tJgCXCZsmpkjmwFIqS9y5wKpuRQ0MyNYVwr2WN3g1c1uIM5AoAMwzPBgYOb9V2uK65/0aThcvgCH6qczskFq5ipQO638ZjV+mtdU5o49gI1uy1xXm5JQy8RNIeIUpizjxBiD3HjG746nfdELYvf6E+EdYWQP3mfrj0egBhmSs2lq+T2UhQJqsD12IOxGgalR42kWPk85q6mszO1WwbfKxN6ODl4pVgDLt4Uu3w9pTQhyTSpqYW0SpknAymp9iQ4gtkAkVvcqdzZhlzNfTvZohYX7ACathHFCoLsFVvq04WIIGZ4joD60hBISqk7uPbh2tPuroYYAzNHw0HNOB8HBjMB+MPrv4WqB2P+qTVgaMK898emxd88nbilBlvpCI1dJSy0Qk/YKzX0pB28E9A//3HvjDT/7q/EwDsY9BWnkCWFY4IIGlmCcpkD4H3/08fgnP/mu+Ff/9tew1R5RGEDVnNmMWoJCpULTn8UYaHjhRsv0Kb/lWb/BtJMSLHNrttdciFtJu6QBTXz0WZz30DT+8uwWMj3OiAEcX89o5a3L8q3Bh3TrFl4djOrWbH5VgBCtPmdi1PwR4wvGuD70Vphx5BChwOyj4Ntp76Iw/Kc9oRIm0qBWb4XbVLAFBgK5JUoEpEiCF/Oxh/o3sgCYikXYG95qMI8e4pnLH324RNFPKmgwtUS98NFUA0DmEpi0BrYGHDNGjaYbvB9ypGROc1FexhGiz/3ADNnTJF0nolVKQXSKFQw3ZheC8qExcokxrah6wjwpM2DhBvqfCdEuLpX11MzGz3OLrlRpZmreB3MJqweM1LgtLgVkNZjLWtZxHUXwTKvNqBDtslpRbRZFbYfHIUz9gXGwUvtlHh2CKcRoN13Dde5EMNYbDjHiqOV+aWaK1gKuwQCNpvXONTu5YHgpNQUzRr2z0H2lHXkxjkZU0TJufPKnB/9ntveesDhUa+s1Mw660HN7ytgDTelCbc9nhEnUGxIzxPAm2RLX30zjMF3/ZnpLEvtxSQrtTdJLW1L3NyUD4zvZuNbzaGWIYNTiMsaBrgbfjlZQVujRrbJYofZk9xooaEkMGgNOG9Xhd9KAqPmxdqlXQ2sVnG6s7BESHwhpYPmy1rxEh2CGLiXKUr1wTcBSw+ToG0cNfYj2yfd1kYpQXYq40jExTwHY1BTEMYLJRCnRL0QwgkH9EMmJ1T5hcqgIU/ZHfv4eMLxdsh8yYO7e9YS4/rRnw2kDLbVsc7tCrmy9i7DkMzkCHsZgM0YByv/e6B/42ffE9/zI2+O9//6hGE+XTGFVaq7L27mFG3nXr300Xv/Gt8SPvul9cfMWsvpzQFMOFlFvFOQnnvulP8Bwy+7u7iPP/vRn/wLsExtlB3fFvVLGVbiv3A/ut4eIdwcGc7I2Y7fIEmIeZ8LAuTtQ4/so03Sr4DegEsIXpdDk20NNhwJf7w40hvLljzm0q2QKXmH8/vDYMamEFn8E+3s7IR+ib5QglioFEwuJI6whjK0AAuDMXjDbKFEKOjNQAFFCE4tCZnNlY5KLfOng1SxiMLmdRAHVigZO0DywC+eEKAfzsWDQRot+LgvsjbekAGoDl8pw48qDX8fKqyX0a0R90xSsDmpbigBEiaUNF2YPKTO71DxupcdhYNQizDmwRW2//1UrAqyLQPPA1ZQw2OqMRjARxCDQ1RTkLVoQadpVSYC6IJkDCzNOiM86+zOUMjUDT77d2MR02KwI2UKmCDmBS02RQhMSPVBrAhfT8+FhG8oQhliRBwODNvECuw7tRCZxGtp3u0v5nFIQxIi2pUShs5qdm50bQTSCeNSbgMrBXjc++XfG077wefib6uFf/2jpmSfNZBm3OXE/LN3Um/iabEnctI9NWOt34+mfiX9o+IbYu57/znTjh/E0U3NJCmOD8PsNctjXwXNjTfdj/WKcNWNk7L2sZT5lyC+9fgjI1KTMZRs+5FVUKX0qsuocs96JBa7RnnoWAhgThIMaeX1x2IRHQUrlDSBszHV0e6iB2XOVxSSKHEzNzncov48G856RVEfb0+rrrLBKlnfTcluG2tQluKFEYac5aKKUARpMRnJztBlqvlxNBJu0WPMW20x0pdu+7/0PPi9iZ0/7rjWLPqsK5JSVN5iVl1Vo9G/euhU/8/YPxmu/79/EP/zxX45ffv9H4qGHH8NP3VSXYxn28lFgb3vfh+P//NF3xHd+/5vjl979G8hhEMIzAtSq70QP+4HKGEyN2b4GZzCZd/36jQ8961M/9Udon7i07WqdtHM/4w8xYxQlYsocmHnv+IeSg/7Lw5ltOSEGzt2BekenG9wtX5wUuKHPi0DggsaoXwxcvU14u/Dh0au4EuQ+9tH3xwd/6nXxAcgHfxr6p18P//XV/ynq14dwxD+A2AeQw/wP0iYGkd1wxtmLIpxxSstPrMaxHmMQ+pKW9wGt3eLozb5jrXzWMQbd94g67u8DP/U67Pv19T7U8/X1vjIfeVqv61W+cOSpp2oRwxpck7FV/9eh/+shVSfOnHH/oz/mfHDb2lyrxWp+XWO8/4pz3dfhvl7X9vC6wX59s6HzXtT3dcrVvcEf+2ifyKWu+OuR+/rWh3XNzpymmZ/c8L55X7X/61HPuiq1J+3X49lUrTpwnDHpoa/8DfvUGuCIcfGCHtwH8VGrP+qJUZg/YvIR71pr5/5e1+799fU+sEa9r9dVH3XsyXuumnjm0l6Ieq+w7PWxd/+ruHbv8F/DpS9zmPi58g+P/IbpZzix9DdqFOAnQD8FPQ6s20tjvxgbLfI3QPqdKbv4j8WfGh960/cOfDV+yF3ykZrYBqnPF7yB/+RZ3A1+4l2v9RzW5RrLWvprNViTuXjP5n1XvbQP5axy813qNYwfpjfzZrJap/ZqPvfKvNS0l4L1xBtx2LUee0w7NeOQngu7vs9tre4PtclH7zHktj31fs0fv7ncS8/RGrV/5673Bp7xI+lhT6pb+qu+dR/b47nfrts9ffSdPx6FB+rSvoeSRvNHtTXUAvnJLQ+56PHhjz2Gv3F+f7z6n74Jh+s3x//yw2+Nf/D/viP+wY+/I/4u7Af/n38Tr0HsJ37p39X/Z8axR/0nlNARIXAtfUCr0fYiIDcEJ2tgcnzKf/ibP/rc5z73dbRPSv7oH/3jr7z/gZe+/IGXvuSbXnz/S74V9re9+IGXfPv9D7zsL8P+y8Bgv/TboL9V8sBLv/X+l7z02xCTvPh++A+89FtefP9L/rv7X/KyVzzwkpe87A/8gS/6uye1X/c9mIFzd6Dmlkv+1WOpXv9Dku9//uHKD1s+cmTTgc3Bj2Nwb37sA/GhX/ze+NAv/MMqsuFLN4wx+pRfaLFfRIw+hXHhwGRDE6cIZ03DFIc/4sSyn3DkCkMee1DkA+82Y/Azn/iaIE5MOcyHpK1+8BmnLP2+n9aDOcRYT5E/1NMnTqEtabXsnThtxqgTkz/02hcferKOwl7UlF7b8rhn4qOs5WfuuIcBG/PVp8X6WkMd48JbDv2U7COdcejMl170Yu1WHLX73h/ji35ce2M/5DLG9VKUBzz91D1vEVP+sF7PIzbmNnvI//j7h/8EVd9x+0ip8g9Ifsv8hvXt04AkBlOD+TRS084/TVmn3gTpUG+SjM2arBIFa2pY5jdXCth0Mz7y9h8O/b4kd5v0jCdyRWkcMX+Mi7Mhxvh+onz0S71fLmOzvLZOx5rPvHzvegxrJKY4/SZjzngvY57ssX+rFQ57rJv1YwySeanHnMTG/W2Ms89iD7O8RWzsl2vM8tmvyRreeq3hLT/7remsa5rxJTf79hzqcv+s37dmsaeW+5G3/kBMjz+st71O4zdRkT4rpAn/rIlvIwP9294Q6znVeBx/Y/3uD3wsfvptH4wf/cX365D9M2/7QPzqBx8K/KfXNYkz/4ynpqh/6y2fU5MxT9CQp9+M9FNH3HXXXb/xhV/4RSf+t9P333//d0O+7cUvfuBbH3jggW+C/XLol0G/lNJsYt8EWwL85SnEYL8C+puhvwV9vv35z3/h/67b9HQmDJy7A/WtCV8A/gDl/2MivkqQsnrR9f5rGj9WpiAHNaFY4EqfJmyo2SDEj3CigUjWygfG9lDBfsQoyom6JdlIIk6BWQ/9MOgjTYlwZbJPt4FwbaggrnVC6ZF92Uw28EAhRlCzNyVwZR3M+p99EaAI4FRF+cAxQj1hYNSamrKaGcBi3B/UCqfFGDRj3B9MDTwuafZWDfNgSEFj9LVoM5kx6t4HAIYg9WciAPbU/hGRDc3BsGplAIFGOozVAFRJJcQgAWr6EJrsqT7wRxtuBPK5tvYTaMUC6D7oI4f1NIlTZx9pgMTYi6nSBCiMQWPACoaCF9eU5gTJOphcChuhFcH+qgfWzH0AABAASURBVFVCzC7GmJy9ZCODz4ox1cHvY58egVjvgwK4mLGN1iR9gc1RPu2Wo9hi4j7YWzDzkE9FEYZJtiY4w0Bq9TbEuLZ614zZrHRNDaaNZqxpyEq12ApoFnCM5oCHZnUMBsYqgDj7a08KAOCgjbX5bOjO4i1GxdhMGsieibON7BbLnsR6XsYA8p2WywnFTSGCAR9z/2YZoz/2nNkKYspEaN0LIObBpbWS1l9ABptWXbMVHyaW8V56GAYxrsE0xqhn75SAYUKN8lgIOyN0aWdMmgClBTs21DE8SksVpHwATIcSxol+7rlrBppkHV3xQQPSbTRgPwrg+pyA0e6CoPoQgE0lXsa8hb1wazpB1kNj1HeaPhsSgE1FV0IHWLdloCyx1MzLWNOp+BvVeck81qXdEgk1M7RZAD2lGzUUw8UQRRAN1HE98jvRiFtPeOIn/PtPedazvl8pnq4sA7dz4+fuQL1T9FLjI8Tt6H3nCw9bgzZAKvrUcEMfAwz6oYnRKnQZr14EbWKBCYNKK/IPGfoCIqT4o9TzI4TRD15tPfmwCaUQo6gxQPaBSrdqLIahnozRpq5B3P/QkyaFOeybNvP5A0RcdpuUg6TEucjSZg7TU7THTIKWzyD6ULGHMMTkt4kuUxQjBgCD6XkrshlKyXj61MSolcyGDWhKf3CMtvJUULlirO+BOAEK7H6vzQdUy3Md6g7SqKJ0TdXfOA9xvkPKIcae0BiCNDWsLh7BfSlOPOpFny61kDQAytS05Z5V0GItTxBsjKCQI+p8OLKVtJiwngoAjzmsB5QhmhKmyxgnFHZOBjx7EKJNHmgzFyU0VwKAOStgZWWdkGEDg6lQnxhAv+43e9YHQcJLDLDG+L0RYC518klbmCZ6Eb1XYuM+gPX7gx24Mp9ujwHXIAgjc2D2IWzszUjLj9QNm7msIT6IeiFp7ZkAm/VqtcpnPePUFNotTley9AW2iTHU8J6hGhh1OcS4RsfTaJox1kVewDHwMSQATYACcxxZxx7ElYL1Eu9YM8gJzVHGXL4LvRf6jHnqjUn50GOMNut6SRrQGAxHJSNWF3tQGpJ5sz6IMYUYTI3Mk4MgRudKNgKpYWpZvvu9DkHeAxTDvOUY+yeu4HIagqrpTVsi48CoGhKjjZDWy5gcgJkDs4ZoQDCq3+b+/LKAGkklyu7e7mNf/MW//5e+5mu+5h+1bCszcGgGzt2B+tYUZZpuUXaiFNzIFNL8ePnhCAtcwPmBMwWeBiBpTt1GgmoJDpJx9iBMnyK7GX0t9Bhx2gFMaZxgC4NNs68Hhzb7IBTUzEtNjD6FedTBGhrQVBIkysUEkymkQj+AgGRTqy8M9pKNYmr6MOtAg5kPFCWxaqq2cqNdKJHFXlyMOjH2Ur0y6pSx6tV+3W7BpgSzHw32otbimYDmxDNH8ZyQM8aQyu3VKGLVwPqDnQmCUMB6rcdkgTQgsMd3A6kA20Asa1g/iyGF4YzD1T8MSGeiEohgb1TABWHimnCJ9jo5mBDGXEfykbkVRT8kKZa6B5rBAsRyfzRbpKoEkMd7Ewg7eVNvgsRGDVulmDJH9ZmHeA5CU3OUixq5DMioU3e7UXHO6k2DwvohZzBBCBOgkKO1qpu3UzViDT5QZe9cX6WYem8kwF3rIwwTRiT3dfHQJVxW3Wszt6pcPxO6j/UTkx4bA8g86cylHvIUQ64GYzSansUGfNu9kJehdfR7j+FibyZRD/DMbDGmzfB0EOBa3YUvu9XJ5kScQpwa2FgHN7RHxIkrhRP8wKX7h00ILh6WZpVUCzPinQ/agHL0OuLdqVH1hsmQ6mUA2DKYP6awXffhdHtDPe9tCaNEkDSnbAA9utqbMlcTUirMxBUsiwdY7pUOw8yl3aUBzGEucf4OSuhAaENpKJ2N6EErBpD1hLoAo001ixFgALVS0rdwmH7kSZ/wpPd9/uf/vr9D2GIGjsrAzlELTiWfH0j+TTUX1MfQPgK9+wQ3+T0YOJaHLkIttfoEaEFrHWj+EugHpiXKZg5Ea0NnDn2WMJXCX1L6jLe0GLHspVwlRv0RbnZTAFeDuZRE0l7LZQCg1qCNAu5PPnC4GvTT1T1nrqKY4GME9x24aGc+MfkAMII+75VY5MXADMAtEmMcmuvLhK16OErXNOTSZw7izJOJifVQRHXITJ8YbQUwyYfmoJ16zFFfBLkU44rBp01uqCWZgNhgYrOIEgAOK2b1BCAMQ5EmSSSQIHyW61kRgwAK5lEzFrho1wZ1WUCrgSSMlQ+LPvfDvrN7QYy9iaunptqTJuuYMsoaxsQxYWEzTOE6GeJe0h41eys3wZmT4AF6rBntZVmLLfdCeMYHN7WsXfhjSu9HkM2GXLqEKQkTIzfSMzAIS6JdvTf80Yarwb5LfNZXWXVa4lmXumZhRiL5gBWKcRE6C1GsYZkvF/XUxJpJV0Kf7SgCcmLgIDvjTY8lgtAUI2ItENuvzE29PbO2HfLy/jvUDO1h7NPwEaLdYRZ0hxHI6A82v+XBRWIduZfqhfZK/oPXpgLiC+E2Eur9CC7q6c56MycLm2aONgGfex5TsrdyEO9jSMocxjIvNbEUlWSAWkBErycW9cp9ZGwI9fwa29kpO499yX/2pT+Gv53++7V4mG2agUMwcA4P1Hzj8YFMfMuhdRPAMHS2kE4cmr5yRlvAakKoOz2fxhhABiEtAjs1tyFbwdBH2EzBnOgrL+rFf8omFpoqpqXSp4Zg1CBm1jOHP1rUgOqJBw6GXPaVgYm1icOtAwD7cE9ae0iiqSTkSGMilm5q1tJWH+Tk6L6CiYaW4cRerA1c3GfPh5+DGPN4j4lJCwy2qRPWwAhdYwwAezCWa9Du6yKeg2W0qft6So5gj2iXYkyCL9Vy4NZ/KBMIDxojl4qgE+1qNvuqH2H0ISyBTYi26uDTZj7xpTA2YkhXWeL0CcjXVLPTVF8mUWpIM+MjRJ8B6sSpeQ/E1IcJ+wjzN4UTp6Yopxmb+jLEdZW3mLiXBcTbX0Esbt6m3i20pma5mxZBxbinTSmzHsjPF4S5FEIUbjGF/kzGxFmg/gQsoPm9Z3DswYWAS404sP3G7F4OUTfLb42Jad3mp2I7Svr76WXepn69HskYa0RxHz1nMLbhTMl1UhPbJLN4c7b1beG1NpvydR+ZyUIK/BkOv8Gw1semvsus236nx43Axpi1XvbN+H77Xb7MY27WaxEGKHCENxtu8J4Hd/1dYFKKiquz2u+tnZ3dR5/5jGe+78EHX/una9CzGTg6A+fuQN3/HWrtjC8/hIen/IMqNT8ghNIN2ZxAgj4w2JkDSB+ZcDoIsCd9FRJLQV2aXS8x1DO2Vo+8NYyJ+whKtDem5J7UgwBkUgIMDtjModkF2Jo9YLN6JPbevAfkZT+YiGIrMDBkk1ymVScqVT0Y9UqfiWk3LaWppmpmnozVVKKu2xHUYNT1CNKBzlK5nABQ9UQ5SBwHchinoh5DslmDIIZcTmmLu3QYgDAdamMr4ZsSEmMChf7QdzBJuf4WnmkS5GLEuKD82P/Scx4S9YcHfIyNhYmzjqKNbMycg1k3R6Nvl3FK8OoGnbkwpHXn8OE8Fh8ucy1r5H4tCOBQexqbbNkL4RS0PfRgzVryuN5aEEAragrAyQ29V4v2x7Hu2PdQ/Q6V1Da6hT+1QEy6pW5Ss3hzULbxk2nhTW32x1hIaVns38z+baV/VH0n7/SwpVjbyCwYq2uBj/cy2ipY5ArDJFgTHBSN98B3JUOIHnHwX/V47K677v7wf/mn/vT/esRap5uBGQM6ts6QM3bqf8sHzlc3dZqBgY8HI/jx8qNpMF39gOWHpZxAPgUOcyn82AAplzYx+TDoU2AS6oLy0AIxv4QTWhR0HDHaFJhak5qG9okA1xM2TuhHPO+NIaQG98ADr2qj3hsxmHJQJnPbpB4t2G0YGNySevR+LW+pcg3W9NjMQRv6TKRGUlOw5kM48vJ+ehQB3mf3RwMxuuSHeiboxRtpKbNQ5xI5GGu3qRpMjDEo3TrM9jIGGIePMlorSSD1KsLtSQZIpvbX8tFSGCfanR86yMFgaE2Ea5qHNkDBe4zDXmig/R02/5zlYfuH3hEpVvKiaOEqZeODZKQ3oXO+ZdN9jdhoH+ZO+ru6TD5qo0X91r6LPLlHXWu/57WIbWytRecTyyhz9Pi82+p92M0vt8m6LQsytExPXyVMgIy/18IzaT+NutlvL/yePjaB3UMw4PY0Gkd6dwLZO4//wT/0h36a/9VzLLeYgdtl4NwdqHfqf3XN4e9HHy4+qsBXxY8RqhYTg+BzYShSA+p/LhJjMrEOAug9YLM/BWZ0nAUUgpAR5x6yV+JK1TQmw04MOvcCtA5g1cCBlQZ89oMSwAMP90VfokkhZldpWHWGGbjWQ0P24H4BrYrlIJ9xKA6YVFVGB7nqxUjDqdSX2CDCB7+bDFA6sDJ4n/KGOJYUpDWAi3MhdWIcsBzaFDrSmqI+SybBx1jdOzFKRM2J+cXcFp4H6CHAOE0KbUBrfbhv4rMAk1m0QZjLMKWH4RBXD9jCmybeTMGciFEnTk0hRuGeqCVIxpDZpzG5g+fTWNv7Yba5KFq4tcMm8Cx4GfdxxPXH0npToVco2rUp3kJHU8fW6BDLnuBaJ9j6EDd2hym3u/l96mah5btHnwmU3DqxtDfo2W931m2o2QDVbllTPc3K1RT1X9uL4Wo4kFJ2bu7tXXvotz7rt7z3u7/77/1hQB5m4I4YOHcH6rK7cyuCH0k/SUXIj3oxVC3McDCCqdKA+iAA4UGBceLUPPwBplsPUXAw1CPax9aUcpSPhBHTfog1kGswmS6FtnrBwQj24NqBGsXaxJhM4OwBJZf2MlcBTJmj/nAwlMo1ZCBH9dDCoDmYxxqu2W04sjnBVj00Bktm/+pBYgxkf9opY5xYtlziuYdlD/rMpWZ9F4LdaQYwjOD9MV/cthCV1mYCHWpK2gzCJkQJ+jSogXPQlXAi0IRr0ZTOGDQG4QP5Yh6F+2aB+sAgRoGpHmnT1/5oABy2SBqrAGdYggT2pMjPCTkY1WsGUvX+N7cvwyTVZ4AARQU0zoks93dW2zprXs56/cPwfl6e1WH2eoc5J3qrJ9r8Dm+c5ZveRWBr2x6AwWSH0G85aujIpgFpEKw6Rn/Mq1HMYwLcxSilPH7t2rWPPuUpT/n3f+7Pf9U3LsJ2zcBtMXDuDtTTzVt1T2X8R9f86viRwC7UuF8pTBg6HBBHuB4OaDAHQbWCDxMIBgyMYOJSBy/kYtCS8IChPHmYEBRGEHZTwfUpQQDCDx1KhyTqaLnU6BLKAxbjtfRRiKESrslU9mWt7otAE5ViYj4hmFQrYQCieqAwMYu60L7hEUsbbtAfNXuO8UzIPG6UOVoDxnKP2Uv5iNNnDX3mznojuPQBhTDWQrqNQPID81CDazJRGr1oj3sJBYT2SZCmDoX20NwMUfN+uKeM0yeeS3UctTMbPkfKrVB6AAAQAElEQVTm0WYdNSV7jhhx7b2BUtmAzmgrOYJwtCvDdHMvtFPGeGInoXOd1FvXGDe/NakG2ItSvWEewdEeUpZmpqWOWGbA3zeI+HkaW/ZKmHJcW81e1JQ76Zv1qe+k11h7HP3ytRx7jfa43r72UNTNbL5fYU/eL+nkY+NW+bs3W3EILn9rxtzR5m/b2GO8zVkekob2MfuRC12llJu7u3uPXL9x98e/5mu/7tv/4l/8i9+rgCczcIcM1MPrHTY5zvK7rt/9+KxfmX0dOPzB18ekCampGw5Vvz0aDDNOmwK/BmlU4eGkWqtZa7IOojhrYfcM+MrpQNTvFjkY1Y7oOg0dMgMX6rkP/hAwH0gf9NmbKQIBYISwBlJRMi6NiRjzgsbow+Zgn1yXvgS5GCBWXrA282K4hMEfc8VNBhDTQAIG28S4l57GoBJXSwYwctNzEB9tuEwJ8kWbot40IGmnBhRpU1OEcUrBAn3/WD8ojKWGPZjwIjb2WSSpZ9QLS/QaIS23Kf2DlvAN09hnGc59EJfdGnI9PV8GKA2XSVsJ9JoAw5CTWs4yD+AsDn/b2FC6LXUjnuuk3pi0Bdy2NntR1spGcLTXEldApqXeuGYGV2W3be33Htx2UxT2fW/ZK2EKUo80et+xCo0whFBT5GDq+d0AeMDIeuqxbLQPaHGk8O305d5ykdFO7EDdirh2M/lpH1gWmXxw5sYMrrcxMIA9B2t1G/HxXeXvOSCN0RYwTGM94TGXdvYc82hjaabPhDiB1LQXpJXYubm3t/cQ/nb648/9+uf/jec973l/K67U5Zs9SQbO3YH6U37Lb3mfvoH+UdBoX09+XEoARp8fHRmiTb1JMkbNdl23ZGLNXJ3y0J8/TjqwtCDzKFxfmnjLkw8bg2H1IUZJjAdC+hSWUqs/DQBUo18bIdAG4xTivAfuTyGA8qHlt2l0aXMfvQY54o6BtKkhzCPMvVADUlnaqgOoOJK5dsYAc3tU/cDIGNKEcaJPzXpq+opzogNQJmz2ZkOYkevKRo78dOBzLFxCEuKzm+ACTRTTpMdW8xmD1WDdS7eB5xgx3U+rY5w+4xT6AQMjzWCcTmK0A/Xpw2SJYGIUOts081lPYY64GwuUQGC4T7jKzRgdYunDPsq4zbL9l2h72j8peNux6Tpk+abSA7ETud9h1XxHBuhYzJPa91H79vxuHO32xrLR3q/LtvdhW/02fFxjW88x53bsce3Rvp1eh6k5zBo9BzfdbTafOQSaIK9Za4p/Jo7gzEddf/+H3jQRGstkE5cxTKu8qZRyc3dv9+G77rrrsa/9uue+9kUvetH/MGTaNAN3zMC5O1B/6qf+tneUHR4j+P6Xm/UOV19F9ccZMYwo49cEOw8TwuFnCU1hLGogsWZGNKepGC9iFJZSjzFtmQEKA0jAoKXTS7eB0Gaa9gGfa3YbPmMUmBrMZ39qylo+wRRU6N7RgBDctfVZT2F84oQkqaEm9yMc8XF0rOUzVxh85tGmSZz+KIzJ70ZwK8GLUO5HPgD1gJbPCUI3RcV0gGtN6ObCagOBjjWDitIyQn0ipJAuHbgyh/tIG3AwgXmBi3wzNkUQBlIH48QpRHhvaacmTpu5tFO4Hm3GUo92YqPm4tlHuZqYUSX3SY8h5lJTiEnoQDDkntbEvSzX4n6F3cFm2OMOyrX8WU7cf66/iaOMHVofS5NDrzZLPMOlZ/s4iffhsD3342AWmzmz7R/JGd+fIxUukjduZ7+bHgqWabND8zI4rJu/gQPUzbFsWKrHu6HEqeAwjb+V/th999330Au/4YXf/LKXvewVPcWGGTgmBs7dgfrTPu3Tf+Cua3d9BN/Izu7u3sOz+6zfRvDcELoAYMjnDwdt4vxgSzoEBkFjeQxT6LBWmtMGUZ6mGtzUmxiF/YdU7Y0TceqMMZfdhNOAjLG0WcOcqQPBszWy6yDOEIUIc1kjIbAQcjNCWSds5giZTWvhNWCVPoZGmxlLX3tmALKM8WYZX8ORuxzLHNZRlnmjz/iyLn3GKMrvRsyoZW4+S9rRLqaPPuHRZ5xCnDLGRpux2xH2nj1rALnP7DeuM9oZH3V+I8RGWz6n/QRr7xdmbOP6BA9Ry3rKptTlPTNvk9zJPS3XXfp8h3PNWaw5TWXKTI/7Jx2z4CZnaDaYq8zWRPe7MaGl7hPbJ9SKN6u29OwHbFMv7W1zixWVGwo3QKsuYzDt1MharjmEEN0wxgTYrIdSYmo5i6lzsMDpzmIzh9F14Zrr6EAvNjK+P2NurQWCHMx1DHaP10ifh5S+EDHKuOXRZnH2Yx7/zCImAYAhk9Norx529N/cjHcNI9fKNfJ3D6EoFSyl3Prsz/7ct/2l533DVz7/hS98dfgyAyfAwLk7UL/gBS/47t/7BV/wr/GN6G+nd8ruY6v7Bsovix9KB4nBKU3DrN9hS+L3lB8YY5mnsKaIxNiC+ZEX4hi9X48RRE5TisvWhMByAGdvJrIHXGVQC5e3moivvGrN7gEJGDXQjepyZi5hCv3UWh9A+kudcaSsDeZSxsDSj3YzM3zmjNUrm2Vb0xDEWCVvsLbVrtVtSMycDSGtlHE5bcpnuCmmFDTLGExBOXW/GxlZ6X1Cq6QtFtdlPbVS6NAAwH3TTC2b0wbJMr4TDOc3Qr/bDEDQGjP+fEWRekMLOMq0oUZ9NaH3fr1aLd/7/dJ6rOV3H0a/pxbTsrAxEF0Mgkqo+GAKSJ9p5Cu/CwYzRjtlDVNhi452g/ZVaKZngCSYmOdD7TgxSJmHq8d4tdZnxLaV6V4RXytaYkODwexl/Vl0BEbroXzaMlY4rJFmunNp+SztgYZx333NlpAh5iaftDcKklkPpXBq9pUIxdR6w9LY2hd5GMqZ1RPpgQiuGXmNeNq5kfSZCxtjVZs5jA32rDdiGUoNqG4NzYhReD8UxkZBSl0PBvOW3ykxhGq/sZCB5mffDrEAsb5P+GnngV3rlPKkJz3po//tV3/1//z9/+yfffbXfd3X/VNUeZiBE2Hg3B2oeZf/+B//kz/8lKc+9X03bz5+fXdv95Gd3Z1HS+S//oEMfjj4fvBPn3AwaEP1D7LASYy5QQBYU7AiiOeHF8M15hDuPgzWEAvY1E2lGzSYk2sHLtlDIuODiwwMJUG3kXH2Y0i+plVCuqlbpCqAGP0UQpt92G+5PnH98NRKpjSrl8tnD0r+sBGkT53CXrSJp82G3UaQNgVmf160KcI10VvJBmhWy/VW2RusljA+b/akMJu6pdDtMsPgMI/BkcPEiHcZcztYDYRE7KYey17yNdXawaxAm5e41mCMBoX2IFybLp/lGM4+1B3vBisgSx9QDvaljDwrtk+N4pwOyGGY+6IwfSYMEkhNez9Z5M16jjHYGOudNoKb08jFrP+Ytq3PiI/2UMuelAHqJp9BdxaG2mHCWEQGl0HKAHVzG84Exii0R9mEjfFtdrtBqbHHBls52/oMuEo1LcHmL2OAN/K5IQ+ps98l/vZJGKAsajb2bXk9tRsMQJY+II0RH20GRx82BtEu5I7SgYMMJkPUR1MrgJ33xPe+odE5QDxwzWLwORhKoU/BElRVGKxWnQ/yI3Z39x7/fV/whT//whe9+Kv+yl/5q19T6zybgZNj4FweqHm7f/rP/Nnvunbt2kM3H3/8rp0d/i01//SPWzqM8FerIEsfHCbZ0MQBS/UPm3gHYTRfStMKgxX5sWs5NY7+exC4hLc6KU1Rc2BjrGw4bBHQGNo7NYVYLK7EpRmjQaG9QbQXLVCD9Ac3koMAiKH/x7qaia20vsQZJz67dwCKtbxN+0UKGmlWeHkwVykm9oFSLu1aEVo28cDFmHzYOcZ7WsaYM2LMJUZJnD3lA0ibPmXpE0Male5HtiZB/R/g5DU877m5CnFi78S4r7TVmEEmQYRrCvERw8W0FooxmBj7Bi7mQc1G5szAwWFtvh+0Gco+eU/ElnJQX+ZnH9rHKexL0R40Ha57T+1Gq2s+ezZE72i3j2K0XioZbPamCL+NaWg1q2ZPyghuyx1z1uxV0dZ7H1PG+m34mCP70InKXv1OtRtsqga3zIfJ0be3pb7DB+yVYUrPb8bsG9qU0PKOrLb02gIfuT0LyB2FtvpqojfIiLXk/PMisxosd/wNGXEFh0k9lr2bf+geQz+8xNfuuvbw53zu5/1/D7zkgfu/7/u+/zOf+9zn/h+zDDtm4IQYOLcH6m/+5m/+tq/6C1/96hv33PPx+jfVe4/t7e4+sodD9u7u7sOllMdxxsABu0Bw0C7QFHxQUfgl6hduCn7ME23EA3kQ1N4sO+XxsrMDDSmUcrPh/FdN2HMC57dKi0VMt/B7TBzCXvBLrOJTAEdGYC3YqmP/wr47NwO57EfB2jcj2IM1yEdzVN7qOcjVXrB2BHMC67DPIAG794ddIPSJ094g6DVhe4v7CtyX9jCsP+wNFbUOOwxIgQRq0GjAW23WKWfC/UwRfBbN77bWQwy4+qGusGf60CFBX8QmxCgBnbIpvyA3VDdhqSmqXVXhiwAzB11m0KdNTek2grI1MQKhDRwjcHOhixgNgBhavblU3Wca46qDgSEKiStxnBhsfo8DG21R2ACEWjZUc1oIAEZzmgIQkXwoHQHpqJf+kKvmuZyx3TjKHpmvG+mGvIilH3hjNmCAEdA8TGSsyhTQ/T1HyrYeCB11HKYVVucONt3Owcu1BdhjW4OWstZrG377ibUy383qnfyse89lDrgphimzGtTO9swEYMcyjqHXcq8H7mvTmksMvl75sdmWhfRbNeaNNmvQKyG6fA+lE6ReAwhWYTnCe3t7j+Mg/eYXvPAbX/HGN/7QZ73whS/+6zXB8yVk4Fze0rk9UJOtb//2b3/p857/gq/+9N/57Dc//vjjd+PPLXw6BX+Ullu7u3uP7O1ee1iH7L29h/ExPbK7s/MoNDD4u5C9vY/v7V17aK/Flbu79wgO5I8g9zHIo7s7u4/u7u48uova3d1qI58Hd9TuPQyMueiLta6h5zWsu4eD/R589FV8F/41yN61j+PAj73sPgL80V32heyU8pjWZs212lNrYC97rKEA35PP/tjjTu2xd01+38fuLveIGPawu9NsYrn/PdxLW3M3MfisQ6+H965p34/s7qkW98X+Fdvbow3p+wB+Dfe8B0nNve4hZw8YpeKPsJbrUUMeluy2nFWecKzNfNnMm9dhTeZTdsED9r53Deul7AHDfaFu1gM+n/uA1T67uzvkjmt9HDldhO8xtkX2dlE3xPZ2wBmF3APfabb6w99t+B5tCHXKNcSYB11K4T9MTfgzA1ImvOcTbCgdiSYYUxS85jDqGG0gE4RxwhS4kZp2CvPSVuvu4Gw4BFlLGcKzfjWVc5XSm93a2cG7tod72092dx5mHtrfguSovThHsM9jfCcozD1ImLcLLqVzbayjZ7qf3tl5+MAcPrONPfA+DPV4l/hOsV99L3bxPlQhNpfcY+rdnZGTi8SMCgAAEABJREFUykIyM+r9DiJjFZ8fZaxd2jV/ArePkTfoR2eyuzP3d6q/yi2K00/ZKcjBbxv7JHY7Gr+Pa73363PU9ZhP2cVvB7X23e5P/pZ7V2zMG+1tNeRkzDvA5n2WUh7H46pPCIb+QZu6f2py5tOBz3vVTt/z4M4aLfGD+o7Fy9oxpkUTWDQd3TI6mQ9NGH/Sw1oOrorfkom/G48+6UlP/o1nP/t3ve2/+q//7P/2spe/4s/hIP3s+++//79fFtk3A6fBwLk+UJOAF73oRd/zEz/xr37XC77hhS/5vM/7/J9/xjOe/tATnvjE6e6777p2/cb1nes3bsT169DXrxf8bTbtcv3GdYjwgli5XnNCutoVo33jely/jlza15strZ47168vejFXApyxLuhR7dA617PXjcC+poaxXwr2oB7p71yveyl1Ta0P+wZENuKyB7/Xl+s3MkZ9o3Ixw5h7o6j3ddqD3BhsxmZ+1qTWXtAn/dTX65qsh9x9993Y7/UiDX9c98aNe4J+xsBP94mlXMc+brRc5qfsl585qVlPyZ6pr1/nvo8gd9+I6ymsvUFfz7hyQZ/49Rs7rXfqojrG7r5e7rnnnpv33nvvY/fO5AmPzv176S9EOY/e+4SMNf/e9FM3vOcRb9i9TT+h6bF2ln/vo/dmrOKL/bLnvY/fuCEOcH/XNwn4qvwwD/f3OCTvqfarvdlnug5uKMw9QJhbe9+N/ingl895X7nnntg3fuOA+FB/vb3T7Hcda28QPv8qdy/4uX5jh/cIPsgJuZjzcu+9xB679wlPqDr9UT+h5YzYfnbNJ9fkjusX7gFCnQJ+bsxk9UzIzQ3W9md9454bgW9xQo8ZzpqjCHpozcPWYD3uYQf5FNpLId6F+RTkF2rsu+obN6i5NvXxyD3qmb3Ye5soB3vawW/CdO+99+a7MDz3fZ7/fs+aseW7U5//7H3Cuo/fc+89j0vfc89qfdYfRpZr3PuEx7LXoG9ijZvwb4L7W4PwvaHM+bkH79SNJit7euInPOmxpz396R961rM+9T2/+7M++81/7L/4E//4G1/8wCve+SvvevKP/8S//G2vetVr/tTznve87+aZwWIGzoqBc3+gTmJe/opX/NXv/2c/+Pk//wtv+uRffue7nvCeX33f3e9+z3tvQO6BUC+F+J1I9ruTHsva7LlNM39b7ELheD7X+VxS017KMkZ/lGX+0h9zaS/jo8/4KcndbZ3U15tPTeyqCO835TjvOXuu6fF5n6Y9PN9xT7dzz3eh12kK9ziuR/8iyEF7HuOjzXsbfdqbMOLHIey9TY6j/x31+NX3vv/aKMfx7o39mr0HLXnv+/7d7iA7sCkF+iDZede73nPXL/3SW+77mZ/92d/8L/7Fv/iM7/rbf/sr8DfR35HnA2szcB4YuDAH6vNAlvdgBsyAGTADZsAMmAEzYAaWDPhAvWTE/gYGDJkBM2AGzIAZMANmwAxsY8AH6m3MGDcDZsAMmIGLx4B3bAbMgBk4AwZ8oD4D0r2kGTADZsAMmAEzYAbMwOVh4HYO1Jfn7n0nZsAMmAEzYAbMgBkwA2bgDhnwgfoOCXS5GTAD55kB780MmAEzYAbMwMkz4AP1yXPsFcyAGTADZsAMmAEzsD8Djl5oBnygvtCPz5s3A2bADJgBM2AGzIAZOGsGfKA+6yfg9U+TAa9lBsyAGTADZsAMmIFjZ8AH6mOn1A3NgBkwA2bADNwpA643A2bgIjHgA/VFelreqxkwA2bADJgBM2AGzMC5Y+BKH6jP3dPwhsyAGTADZsAMmAEzYAYuHAM+UF+4R+YNmwEzcAUZ8C2bATNgBszAOWbAB+pz/HC8NTNgBsyAGTADZsAMXCwGruZufaC+ms/dd20GzIAZMANmwAyYATNwTAz4QH1MRLqNGThNBryWGTADZsAMmAEzcH4Y8IH6/DwL78QMmAEzYAbMwGVjwPdjBq4EAz5QX4nH7Js0A2bADJgBM2AGzIAZOCkGfKA+KWZPs6/XMgNmwAyYATNgBsyAGTgzBnygPjPqvbAZMANm4Oox4Ds2A2bADFxGBnygvoxP1fdkBsyAGTADZsAMmAEzcCcMHKnWB+oj0eVkM2AGzIAZMANmwAyYATMwZ8AH6jkf9syAGThNBryWGTADZsAMmIFLwIAP1JfgIfoWzIAZMANmwAyYgZNlwN3NwH4M+EC9HzuOmQEzYAbMgBkwA2bADJiBAxjwgfoAghw+TQa8lhkwA2bADJgBM2AGLh4DPlBfvGfmHZsBM2AGzMBZM+D1zYAZMAMDAz5QD2TYNANmwAyYATNgBsyAGTADR2XgPB+oj3ovzjcDZsAMmAEzYAbMgBkwA6fOgA/Up065FzQDZuDyMeA7MgNmwAyYgavMgA/UV/np+97NgBkwA2bADJiBq8WA7/ZEGPCB+kRodVMzYAbMgBkwA2bADJiBq8KAD9RX5Un7Pk+TAa9lBsyAGTADZsAMXCEGfKC+Qg/bt2oGzIAZMANmYM6APTNgBo6DAR+oj4NF9zADZsAMmAEzYAbMgBm4sgz4QH0Kj95LmAEzYAbMgBkwA2bADFxeBnygvrzP1ndmBsyAGTgqA843A2bADJiB22DAB+rbIM0lZsAMmAEzYAbMgBkwA2fJwPla2wfq8/U8vBszYAbMgBkwA2bADJiBC8aAD9QX7IF5u2bgNBnwWmbADJgBM2AGzMDBDPhAfTBHzjADZsAMmAEzYAbONwPenRk4UwZ8oD5T+r24GTADZsAMmAEzYAbMwEVnwAfqi/4ET3P/XssMmAEzYAbMgBkwA2ZgjQEfqNcoMWAGzIAZMAMXnQHv3wyYATNwmgz4QH2abHstM2AGzIAZMANmwAyYgUvHwB0cqC8dF74hM2AGzIAZMANmwAyYATNwZAZ8oD4yZS4wA2bgwjHgDZsBM2AGzIAZOEEGfKA+QXLd2gyYATNgBsyAGTADR2HAuReTAR+oL+Zz867NgBkwA2bADJgBM2AGzgkDPlCfkwfhbZwmA17LDJgBM2AGzIAZMAPHx4AP1MfHpTuZATNgBsyAGTheBtzNDJiBC8GAD9QX4jF5k2bADJgBM2AGzIAZMAPnlQEfqCPO67PxvsyAGTADZsAMmAEzYAYuAAM+UF+Ah+QtmgEzYAYqA57NgBkwA2bgPDLgA/V5fCrekxkwA2bADJgBM2AGLjIDV2zvPlBfsQfu2zUDZsAMmAEzYAbMgBk4XgZ8oD5ePt3NDJwmA17LDJgBM2AGzIAZOAcM+EB9Dh6Ct2AGzIAZMANm4HIz4LszA5ebAR+oL/fz9d2ZATNgBsyAGTADZsAMnDADPlCfMMGn2d5rmQEzYAbMgBkwA2bADJw+Az5Qnz7nXtEMmAEzcNUZ8P2bATNgBi4VAz5QX6rH6ZsxA2bADJgBM2AGzIAZOD4GDtfJB+rD8eQsM2AGzIAZMANmwAyYATOwkQEfqDfSYtAMmIHTZMBrmQEzYAbMgBm4yAz4QH2Rn573bgbMgBkwA2bADJwmA17LDGxkwAfqjbQYNANmwAyYATNgBsyAGTADh2PAB+rD8eSs02TAa5kBM2AGzIAZMANm4AIx4AP1BXpY3qoZMANmwAycLwa8GzNgBswAGfCBmixYzIAZMANmwAyYATNgBszAbTJwAQ7Ut3lnLjMDZsAMmAEzYAbMgBkwA6fAgA/Up0CylzADZuCKMODbNANmwAyYgSvJgA/UV/Kx+6bNgBkwA2bADJiBq8yA7/14GfCB+nj5dDczYAbMgBkwA2bADJiBK8aAD9RX7IH7dk+TAa9lBsyAGTADZsAMXAUGfKC+Ck/Z92gGzIAZMANmYD8GHDMDZuCOGPCB+o7oc7EZMANmwAyYATNgBszAVWfAB+rTewO8khkwA2bADJgBM2AGzMAlZMAH6kv4UH1LZsAMmIE7Y8DVZsAMmAEzcBQGfKA+ClvONQNmwAyYATNgBsyAGTg/DJyTnfhAfU4ehLdhBsyAGTADZsAMmAEzcDEZ8IH6Yj4379oMnCYDXssMmAEzYAbMgBnYhwEfqPchxyEzYAbMgBkwA2bgIjHgvZqBs2HAB+qz4d2rmgEzYAbMgBkwA2bADFwSBnygviQP8jRvw2uZATNgBsyAGTADZsAMrBjwgXrFhS0zYAbMgBm4XAz4bsyAGTADp8KAD9SnQrMXMQNmwAyYATNgBsyAGbisDNz5gfqyMuP7MgNmwAyYATNgBsyAGTADh2DAB+pDkOQUM2AGLgcDvgszYAbMgBkwAyfBgA/UJ8Gqe5oBM2AGzIAZMANm4PYZcOUFY8AH6gv2wLxdM2AGzIAZMANmwAyYgfPFgA/U5+t5eDenyYDXMgNmwAyYATNgBszAMTDgA/UxkOgWZsAMmAEzYAZOkgH3NgNm4Hwz4AP1+X4+3p0ZMANmwAyYATNgBszAOWfAB+r+gGyYATNgBsyAGTADZsAMmIGjM+AD9dE5c4UZMANm4GwZ8OpmwAyYATNwrhjwgfpcPQ5vxgyYATNgBsyAGTADl4eBq3InPlBflSft+zQDZsAMmAEzYAbMgBk4EQZ8oD4RWt3UDJwmA17LDJgBM2AGzIAZOEsGfKA+S/a9thkwA2bADJiBq8SA79UMXFIGfKC+pA/Wt2UGzIAZMANmwAyYATNwOgz4QH06PJ/mKl7LDJgBM2AGzIAZMANm4BQZ8IH6FMn2UmbADJgBMzAyYNsMmAEzcDkY8IH6cjxH34UZMANmwAyYATNgBszASTFwQF8fqA8gyGEzYAbMgBkwA2bADJgBM7AfAz5Q78eOY2bADJwmA17LDJgBM2AGzMCFZMAH6gv52LxpM2AGzIAZMANm4OwY8MpmYM6AD9RzPuyZATNgBsyAGTADZsAMmIEjMeAD9ZHocvJpMuC1zIAZMANmwAyYATNwERjwgfoiPCXv0QyYATNgBs4zA96bGTADV5wBH6iv+Avg2zcDZsAMmAEzYAbMgBm4MwYuzoH6zu7T1WbADJgBM2AGzIAZMANm4EQY8IH6RGh1UzNgBq4yA753M2AGzIAZuFoM+EB9tZ6379YMmAEzYAbMgBkwA8mA9TEx4AP1MRHpNmbADJgBM2AGzIAZMANXkwEfqK/mc/ddnyYDXssMmAEzYAbMgBm41Az4QH2pH69vzgyYATNgBszA4RlwphkwA7fHgA/Ut8ebq8yAGTADZsAMmAEzYAbMgBjwgVo0nObktcyAGTADZsAMmAEzYAYuEwM+UF+mp+l7MQNmwAwcJwPuZQbMgBkwA4diwAfqQ9HkJDNgBsyAGTADZsAMmIHzysBZ78sH6rN+Al7fDJgBM2AGzIAZMANm4EIz4AP1hX583rwZOE0GvJYZMANmwAyYATOwiQEfqDexYswMmAEzYAbMgBm4uAx452bglBnwgfqUCfdyZsAMmAEzYAbMgBkwA5eLAR+oL9fzPM278VpmwAyYATNgBsyAGTADYMAHapDgYQbMgBkwA5eZAa6VIaUAAAjWSURBVN+bGTADZuBkGfCB+mT5dXczYAbMgBkwA2bADJiBS87AsR2oLzlPvj0zYAbMgBkwA2bADJgBM7CRAR+oN9Ji0AyYgUvMgG/NDJgBM2AGzMCxMuAD9bHS6WZmwAyYATNgBsyAGTguBtznojDgA/VFeVLepxkwA2bADJgBM2AGzMC5ZMAH6nP5WLyp02TAa5kBM2AGzIAZMANm4E4Y8IH6TthzrRkwA2bADJiB02PAK5kBM3BOGfCB+pw+GG/LDJgBM2AGzIAZMANm4GIw4AP18jnZNwNmwAyYATNgBsyAGTADR2DAB+ojkOVUM2AGzMB5YsB7MQNmwAyYgfPBgA/U5+M5eBdmwAyYATNgBsyAGbisDFz6+/KB+tI/Yt+gGTADZsAMmAEzYAbMwEky4AP1SbLr3mbgNBnwWmbADJgBM2AGzMCZMOAD9ZnQ7kXNgBkwA2bADFxdBnznZuCyMeAD9WV7or4fM2AGzIAZMANmwAyYgVNlwAfqU6X7NBfzWmbADJgBM2AGzIAZMAOnwYAP1KfBstcwA2bADJiB7Qw4YgbMgBm44Az4QH3BH6C3bwbMgBkwA2bADJgBM3A6DGxbxQfqbcwYNwNmwAyYATNgBsyAGTADh2DAB+pDkOQUM2AGTpMBr2UGzIAZMANm4GIx4AP1xXpe3q0ZMANmwAyYATNwXhjwPsxAY8AH6kaElRkwA2bADJgBM2AGzIAZuB0GfKC+HdZcc5oMeC0zYAbMgBkwA2bADJxrBnygPtePx5szA2bADJiBi8OAd2oGzMBVZcAH6qv65H3fZsAMmAEzYAbMgBkwA8fCwIU7UB/LXbuJGTADZsAMmAEzYAbMgBk4JgZ8oD4mIt3GDJgBM7BgwK4ZMANmwAxcEQZ8oL4iD9q3aQbMgBkwA2bADJiBzQwYvVMGfKC+UwZdbwbMgBkwA2bADJgBM3ClGfCB+ko/ft/8aTLgtcyAGTADZsAMmIHLyYAP1JfzufquzIAZMANmwAzcLgOuMwNm4IgM+EB9RMKcbgbMgBkwA2bADJgBM2AGRgZ8oB7ZOE3ba5kBM2AGzIAZMANmwAxcCgZ8oL4Uj9E3YQbMgBk4OQbc2QyYATNgBvZnwAfq/flx1AyYATNgBsyAGTADZuBiMHBmu/SB+syo98JmwAyYATNgBsyAGTADl4EBH6gvw1P0PZiB02TAa5kBM2AGzIAZMAMzBnygntFhxwyYATNgBsyAGbgsDPg+zMBpMeAD9Wkx7XXMgBkwA2bADJgBM2AGLiUDPlBfysd6mjfltcyAGTADZsAMmAEzcLUZ8IH6aj9/370ZMANm4Oow4Ds1A2bADJwQAz5QnxCxbmsGzIAZMANmwAyYATNwNRg47gP11WDNd2kGzIAZMANmwAyYATNgBhoDPlA3IqzMgBm4agz4fs2AGTADZsAMHA8DPlAfD4/uYgbMgBkwA2bADJiBk2HAXc89Az5Qn/tH5A2aATNgBsyAGTADZsAMnGcGfKA+z0/HeztNBryWGTADZsAMmAEzYAZuiwEfqG+LNheZATNgBsyAGTgrBryuGTAD540BH6jP2xPxfsyAGTADZsAMmAEzYAYuFAM+UG95XIbNgBkwA2bADJgBM2AGzMBhGPCB+jAsOccMmAEzcH4Z8M7MgBkwA2bgjBnwgfqMH4CXNwNmwAyYATNgBszA1WDg8t6lD9SX99n6zsyAGTADZsAMmAEzYAZOgQEfqE+BZC9hBk6TAa9lBsyAGTADZsAMnC4DPlCfLt9ezQyYATNgBsyAGagMeDYDl4YBH6gvzaP0jZgBM2AGzIAZMANmwAycBQM+UJ8F66e5ptcyA2bADJgBM2AGzIAZOFEGfKA+UXrd3AyYATNgBg7LgPPMgBkwAxeVAR+oL+qT877NgBkwA2bADJgBM2AGzoKBtTV9oF6jxIAZMANmwAyYATNgBsyAGTg8Az5QH54rZ5oBM3CaDHgtM2AGzIAZMAMXhAEfqC/Ig/I2zYAZMANmwAyYgfPJgHdlBnyg9jtgBsyAGTADZsAMmAEzYAbugAEfqO+APJeeJgNeywyYATNgBsyAGTAD55MBH6jP53PxrsyAGTADZuCiMuB9mwEzcOUY8IH6yj1y37AZMANmwAyYATNgBszAcTJwUQ/Ux8mBe5kBM2AGzIAZMANmwAyYgdtmwAfq26bOhWbADJiBwzDgHDNgBsyAGbjsDPhAfdmfsO/PDJgBM2AGzIAZMAOHYcA5t82AD9S3TZ0LzYAZMANmwAyYATNgBsxAhA/UfgvMwOky4NXMgBkwA2bADJiBS8aAD9SX7IH6dsyAGTADZsAMHA8D7mIGzMBhGfCB+rBMOc8MmAEzYAbMgBkwA2bADGxgwAfqDaScJuS1zIAZMANmwAyYATNgBi42Az5QX+zn592bATNgBk6LAa9jBsyAGTADWxjwgXoLMYbNgBkwA2bADJgBM2AGLiIDp79nH6hPn3OvaAbMgBkwA2bADJgBM3CJGPCB+hI9TN+KGThNBryWGTADZsAMmAEzUBnwgbry4NkMmAEzYAbMgBm4nAz4rszAiTPgA/WJU+wFzIAZMANmwAyYATNgBi4zAz5QX+ane5r35rXMgBkwA2bADJgBM3BFGfCB+oo+eN+2GTADZuCqMuD7NgNmwAwcNwM+UB83o+5nBsyAGTADZsAMmAEzcKUYOKED9ZXi0DdrBsyAGTADZsAMmAEzcIUZ8IH6Cj9837oZMAMRYRLMgBkwA2bADNwhAz5Q3yGBLjcDZsAMmAEzYAbMwGkw4DXOLwM+UJ/fZ+OdmQEzYAbMgBkwA2bADFwABnygvgAPyVs8TQa8lhkwA2bADJgBM2AGjsaAD9RH48vZZsAMmAEzYAbOBwPehRkwA+eGAR+oz82j8EbMgBkwA2bADJgBM2AGLiIDPlDv/9QcNQNmwAyYATNgBsyAGTAD+zLgA/W+9DhoBsyAGbgoDHifZsAMmAEzcFYM+EB9Vsx7XTNgBsyAGTADZsAMXEUGLuE9//8AAAD//7qVp3wAAAAGSURBVAMAZ1ElLdDBbMEAAAAASUVORK5CYII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7" name="Picture 15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627534"/>
            <a:ext cx="464451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12026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C1B56-E622-49B0-987D-5700A40593E6}"/>
              </a:ext>
            </a:extLst>
          </p:cNvPr>
          <p:cNvSpPr/>
          <p:nvPr/>
        </p:nvSpPr>
        <p:spPr>
          <a:xfrm>
            <a:off x="0" y="-1"/>
            <a:ext cx="9144000" cy="1203599"/>
          </a:xfrm>
          <a:prstGeom prst="rect">
            <a:avLst/>
          </a:prstGeom>
          <a:solidFill>
            <a:srgbClr val="FF00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215CD31-76AE-4063-B960-57B76C4FABEB}"/>
              </a:ext>
            </a:extLst>
          </p:cNvPr>
          <p:cNvSpPr/>
          <p:nvPr/>
        </p:nvSpPr>
        <p:spPr>
          <a:xfrm>
            <a:off x="107504" y="-25494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НОВОВВЕДЕНИЯ В НАШЕЙ ИНИЦИАТИВЕ В 2027 ГОДУ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AEB9A433-03E6-4468-AF47-99CA936A7361}"/>
              </a:ext>
            </a:extLst>
          </p:cNvPr>
          <p:cNvGrpSpPr/>
          <p:nvPr/>
        </p:nvGrpSpPr>
        <p:grpSpPr>
          <a:xfrm>
            <a:off x="317500" y="1657711"/>
            <a:ext cx="418704" cy="1975838"/>
            <a:chOff x="317500" y="1657711"/>
            <a:chExt cx="418704" cy="1975838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0BE9029F-7181-42BC-AF94-36E536293BBB}"/>
                </a:ext>
              </a:extLst>
            </p:cNvPr>
            <p:cNvSpPr/>
            <p:nvPr/>
          </p:nvSpPr>
          <p:spPr>
            <a:xfrm>
              <a:off x="317500" y="1657711"/>
              <a:ext cx="418704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600" b="1" dirty="0">
                  <a:ln w="12700">
                    <a:solidFill>
                      <a:srgbClr val="C00000"/>
                    </a:solidFill>
                    <a:prstDash val="solid"/>
                  </a:ln>
                  <a:solidFill>
                    <a:schemeClr val="bg2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1</a:t>
              </a: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DB224BCB-5FE4-4F9F-97CA-2C0E25E7B2F9}"/>
                </a:ext>
              </a:extLst>
            </p:cNvPr>
            <p:cNvSpPr/>
            <p:nvPr/>
          </p:nvSpPr>
          <p:spPr>
            <a:xfrm>
              <a:off x="317500" y="2987218"/>
              <a:ext cx="418704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600" b="1" dirty="0">
                  <a:ln w="12700">
                    <a:solidFill>
                      <a:srgbClr val="C00000"/>
                    </a:solidFill>
                    <a:prstDash val="solid"/>
                  </a:ln>
                  <a:solidFill>
                    <a:schemeClr val="bg2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2</a:t>
              </a:r>
            </a:p>
          </p:txBody>
        </p:sp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F4E4BBE-FFDB-4C2F-8BB6-EAB8B4048479}"/>
              </a:ext>
            </a:extLst>
          </p:cNvPr>
          <p:cNvSpPr/>
          <p:nvPr/>
        </p:nvSpPr>
        <p:spPr>
          <a:xfrm>
            <a:off x="755576" y="1473046"/>
            <a:ext cx="81669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заявок и документов на конкурсный отбор в АУДО УР “Центр финансового просвещения” в электронном виде через «Свод-Смарт»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0933D04-666F-4E3B-9D24-62F6636FA2D3}"/>
              </a:ext>
            </a:extLst>
          </p:cNvPr>
          <p:cNvSpPr/>
          <p:nvPr/>
        </p:nvSpPr>
        <p:spPr>
          <a:xfrm>
            <a:off x="755576" y="2921481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сроков и процедуры подачи и рассмотрения заявок и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</a:p>
        </p:txBody>
      </p:sp>
    </p:spTree>
    <p:extLst>
      <p:ext uri="{BB962C8B-B14F-4D97-AF65-F5344CB8AC3E}">
        <p14:creationId xmlns:p14="http://schemas.microsoft.com/office/powerpoint/2010/main" val="408464796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Стрелка: вправо 41">
            <a:extLst>
              <a:ext uri="{FF2B5EF4-FFF2-40B4-BE49-F238E27FC236}">
                <a16:creationId xmlns:a16="http://schemas.microsoft.com/office/drawing/2014/main" id="{D3925C97-ECB1-421A-88CF-4B5B33A204C6}"/>
              </a:ext>
            </a:extLst>
          </p:cNvPr>
          <p:cNvSpPr/>
          <p:nvPr/>
        </p:nvSpPr>
        <p:spPr>
          <a:xfrm rot="16819251">
            <a:off x="6185899" y="2918220"/>
            <a:ext cx="1291586" cy="29537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: вправо 37">
            <a:extLst>
              <a:ext uri="{FF2B5EF4-FFF2-40B4-BE49-F238E27FC236}">
                <a16:creationId xmlns:a16="http://schemas.microsoft.com/office/drawing/2014/main" id="{74416105-B5AC-4F2A-8C4E-50C0AE90F346}"/>
              </a:ext>
            </a:extLst>
          </p:cNvPr>
          <p:cNvSpPr/>
          <p:nvPr/>
        </p:nvSpPr>
        <p:spPr>
          <a:xfrm rot="5400000">
            <a:off x="3484712" y="1804056"/>
            <a:ext cx="450661" cy="29537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: вправо 30">
            <a:extLst>
              <a:ext uri="{FF2B5EF4-FFF2-40B4-BE49-F238E27FC236}">
                <a16:creationId xmlns:a16="http://schemas.microsoft.com/office/drawing/2014/main" id="{0CAEA9F3-DC5F-41B1-ABDA-2EFBD7BA954F}"/>
              </a:ext>
            </a:extLst>
          </p:cNvPr>
          <p:cNvSpPr/>
          <p:nvPr/>
        </p:nvSpPr>
        <p:spPr>
          <a:xfrm>
            <a:off x="1133815" y="1881700"/>
            <a:ext cx="238256" cy="29537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9D3EA64-968B-4576-A909-334D248F18F4}"/>
              </a:ext>
            </a:extLst>
          </p:cNvPr>
          <p:cNvSpPr/>
          <p:nvPr/>
        </p:nvSpPr>
        <p:spPr>
          <a:xfrm>
            <a:off x="87477" y="1381315"/>
            <a:ext cx="1026906" cy="12961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50" b="1" dirty="0"/>
              <a:t>Оператор</a:t>
            </a:r>
          </a:p>
          <a:p>
            <a:pPr algn="ctr"/>
            <a:r>
              <a:rPr lang="ru-RU" sz="1050" b="1" dirty="0"/>
              <a:t>конкурсного</a:t>
            </a:r>
          </a:p>
          <a:p>
            <a:pPr algn="ctr"/>
            <a:r>
              <a:rPr lang="ru-RU" sz="1050" b="1" dirty="0"/>
              <a:t>отбора</a:t>
            </a:r>
          </a:p>
          <a:p>
            <a:pPr algn="ctr"/>
            <a:r>
              <a:rPr lang="ru-RU" sz="1050" dirty="0"/>
              <a:t>(Центр</a:t>
            </a:r>
          </a:p>
          <a:p>
            <a:pPr algn="ctr"/>
            <a:r>
              <a:rPr lang="ru-RU" sz="1050" dirty="0"/>
              <a:t>финансового</a:t>
            </a:r>
          </a:p>
          <a:p>
            <a:pPr algn="ctr"/>
            <a:r>
              <a:rPr lang="ru-RU" sz="1050" dirty="0"/>
              <a:t>просвещения)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7CBF556-82EC-4CFD-B250-5FAA59BD2BC1}"/>
              </a:ext>
            </a:extLst>
          </p:cNvPr>
          <p:cNvSpPr/>
          <p:nvPr/>
        </p:nvSpPr>
        <p:spPr>
          <a:xfrm>
            <a:off x="179512" y="3315344"/>
            <a:ext cx="1080120" cy="12961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err="1"/>
              <a:t>Администр</a:t>
            </a:r>
            <a:endParaRPr lang="ru-RU" sz="1400" b="1" dirty="0"/>
          </a:p>
          <a:p>
            <a:pPr algn="ctr"/>
            <a:r>
              <a:rPr lang="ru-RU" sz="1400" b="1" dirty="0" err="1"/>
              <a:t>ация</a:t>
            </a:r>
            <a:r>
              <a:rPr lang="ru-RU" sz="1400" b="1" dirty="0"/>
              <a:t> МО</a:t>
            </a:r>
            <a:endParaRPr lang="ru-RU" sz="105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1F38640-7EE2-43EE-825D-786412B8B93C}"/>
              </a:ext>
            </a:extLst>
          </p:cNvPr>
          <p:cNvSpPr/>
          <p:nvPr/>
        </p:nvSpPr>
        <p:spPr>
          <a:xfrm>
            <a:off x="2411760" y="3271056"/>
            <a:ext cx="1368152" cy="13847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представляет</a:t>
            </a:r>
          </a:p>
          <a:p>
            <a:pPr algn="ctr"/>
            <a:r>
              <a:rPr lang="ru-RU" sz="1200" dirty="0"/>
              <a:t>заявку и</a:t>
            </a:r>
          </a:p>
          <a:p>
            <a:pPr algn="ctr"/>
            <a:r>
              <a:rPr lang="ru-RU" sz="1200" dirty="0"/>
              <a:t>документы в</a:t>
            </a:r>
          </a:p>
          <a:p>
            <a:pPr algn="ctr"/>
            <a:r>
              <a:rPr lang="ru-RU" sz="1200" dirty="0"/>
              <a:t>течение 14</a:t>
            </a:r>
          </a:p>
          <a:p>
            <a:pPr algn="ctr"/>
            <a:r>
              <a:rPr lang="ru-RU" sz="1200" dirty="0"/>
              <a:t>календ дней со</a:t>
            </a:r>
          </a:p>
          <a:p>
            <a:pPr algn="ctr"/>
            <a:r>
              <a:rPr lang="ru-RU" sz="1200" dirty="0"/>
              <a:t>дня извещения в</a:t>
            </a:r>
          </a:p>
          <a:p>
            <a:pPr algn="ctr"/>
            <a:r>
              <a:rPr lang="ru-RU" sz="1200" dirty="0"/>
              <a:t>Свод-Смарте</a:t>
            </a:r>
            <a:endParaRPr lang="ru-RU" sz="5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273AC67-2C4E-4AE6-A5B3-40BF88EAA043}"/>
              </a:ext>
            </a:extLst>
          </p:cNvPr>
          <p:cNvSpPr/>
          <p:nvPr/>
        </p:nvSpPr>
        <p:spPr>
          <a:xfrm>
            <a:off x="6228184" y="3755948"/>
            <a:ext cx="936104" cy="7542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доработка</a:t>
            </a:r>
          </a:p>
          <a:p>
            <a:pPr algn="ctr"/>
            <a:r>
              <a:rPr lang="ru-RU" sz="1200" b="1" dirty="0">
                <a:solidFill>
                  <a:srgbClr val="FF0000"/>
                </a:solidFill>
              </a:rPr>
              <a:t>3 раб/дня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6F1CE71-B117-4F5C-BDB0-980CE01C8009}"/>
              </a:ext>
            </a:extLst>
          </p:cNvPr>
          <p:cNvSpPr/>
          <p:nvPr/>
        </p:nvSpPr>
        <p:spPr>
          <a:xfrm>
            <a:off x="7056276" y="1337028"/>
            <a:ext cx="936104" cy="10146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/>
              <a:t>решение о</a:t>
            </a:r>
          </a:p>
          <a:p>
            <a:pPr algn="ctr"/>
            <a:r>
              <a:rPr lang="ru-RU" sz="1100" dirty="0"/>
              <a:t>допуске или</a:t>
            </a:r>
          </a:p>
          <a:p>
            <a:pPr algn="ctr"/>
            <a:r>
              <a:rPr lang="ru-RU" sz="1100" dirty="0"/>
              <a:t>отказе</a:t>
            </a:r>
          </a:p>
          <a:p>
            <a:pPr algn="ctr"/>
            <a:r>
              <a:rPr lang="ru-RU" sz="1100" dirty="0"/>
              <a:t>(п. 23) в</a:t>
            </a:r>
          </a:p>
          <a:p>
            <a:pPr algn="ctr"/>
            <a:r>
              <a:rPr lang="ru-RU" sz="1100" dirty="0"/>
              <a:t>допуске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3516F63-BF83-46B5-8BF3-938C77C5084C}"/>
              </a:ext>
            </a:extLst>
          </p:cNvPr>
          <p:cNvSpPr/>
          <p:nvPr/>
        </p:nvSpPr>
        <p:spPr>
          <a:xfrm>
            <a:off x="6982504" y="2377441"/>
            <a:ext cx="1296144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/>
              <a:t>1. при отказе в</a:t>
            </a:r>
          </a:p>
          <a:p>
            <a:r>
              <a:rPr lang="ru-RU" sz="1100" dirty="0"/>
              <a:t>допуске</a:t>
            </a:r>
          </a:p>
          <a:p>
            <a:r>
              <a:rPr lang="ru-RU" sz="1100" dirty="0"/>
              <a:t>мотивированный</a:t>
            </a:r>
          </a:p>
          <a:p>
            <a:r>
              <a:rPr lang="ru-RU" sz="1100" dirty="0"/>
              <a:t>отказ</a:t>
            </a:r>
          </a:p>
          <a:p>
            <a:r>
              <a:rPr lang="ru-RU" sz="1100" dirty="0"/>
              <a:t>2. при допуске</a:t>
            </a:r>
          </a:p>
          <a:p>
            <a:r>
              <a:rPr lang="ru-RU" sz="1100" dirty="0"/>
              <a:t>направление в</a:t>
            </a:r>
          </a:p>
          <a:p>
            <a:r>
              <a:rPr lang="ru-RU" sz="1100" dirty="0"/>
              <a:t>комиссию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A007F52-CE37-4830-B161-CBD62CAC1FB3}"/>
              </a:ext>
            </a:extLst>
          </p:cNvPr>
          <p:cNvSpPr/>
          <p:nvPr/>
        </p:nvSpPr>
        <p:spPr>
          <a:xfrm>
            <a:off x="8278648" y="1327644"/>
            <a:ext cx="829856" cy="13847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/>
              <a:t>Комиссия</a:t>
            </a:r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E6EAE313-7D04-4AC2-97B8-D40E45A780EF}"/>
              </a:ext>
            </a:extLst>
          </p:cNvPr>
          <p:cNvGrpSpPr/>
          <p:nvPr/>
        </p:nvGrpSpPr>
        <p:grpSpPr>
          <a:xfrm>
            <a:off x="1392423" y="816391"/>
            <a:ext cx="1296144" cy="1861195"/>
            <a:chOff x="1471720" y="851168"/>
            <a:chExt cx="1296144" cy="1861195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9C76C328-B02A-43BD-A3C9-6C3AC0EBD0ED}"/>
                </a:ext>
              </a:extLst>
            </p:cNvPr>
            <p:cNvSpPr/>
            <p:nvPr/>
          </p:nvSpPr>
          <p:spPr>
            <a:xfrm>
              <a:off x="1471720" y="1327644"/>
              <a:ext cx="1296144" cy="138471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100" dirty="0"/>
                <a:t>информационное</a:t>
              </a:r>
            </a:p>
            <a:p>
              <a:pPr algn="ctr"/>
              <a:r>
                <a:rPr lang="ru-RU" sz="1100" dirty="0"/>
                <a:t>извещение о</a:t>
              </a:r>
            </a:p>
            <a:p>
              <a:pPr algn="ctr"/>
              <a:r>
                <a:rPr lang="ru-RU" sz="1100" dirty="0"/>
                <a:t>начале приема</a:t>
              </a:r>
            </a:p>
            <a:p>
              <a:pPr algn="ctr"/>
              <a:r>
                <a:rPr lang="ru-RU" sz="1100" dirty="0"/>
                <a:t>заявок и</a:t>
              </a:r>
            </a:p>
            <a:p>
              <a:pPr algn="ctr"/>
              <a:r>
                <a:rPr lang="ru-RU" sz="1100" dirty="0"/>
                <a:t>документов на</a:t>
              </a:r>
            </a:p>
            <a:p>
              <a:pPr algn="ctr"/>
              <a:r>
                <a:rPr lang="ru-RU" sz="1100" dirty="0"/>
                <a:t>участие в</a:t>
              </a:r>
            </a:p>
            <a:p>
              <a:pPr algn="ctr"/>
              <a:r>
                <a:rPr lang="ru-RU" sz="1100" dirty="0"/>
                <a:t>конкурсном</a:t>
              </a:r>
            </a:p>
            <a:p>
              <a:pPr algn="ctr"/>
              <a:r>
                <a:rPr lang="ru-RU" sz="1100" dirty="0"/>
                <a:t>отборе</a:t>
              </a:r>
              <a:endParaRPr lang="ru-RU" sz="700" dirty="0"/>
            </a:p>
          </p:txBody>
        </p: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id="{AD439F18-FE96-43AD-8D32-5EBE52110AAD}"/>
                </a:ext>
              </a:extLst>
            </p:cNvPr>
            <p:cNvCxnSpPr/>
            <p:nvPr/>
          </p:nvCxnSpPr>
          <p:spPr>
            <a:xfrm>
              <a:off x="1471720" y="1131590"/>
              <a:ext cx="1296144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0D9021F3-5BB0-440C-8435-C7E5BD717908}"/>
                </a:ext>
              </a:extLst>
            </p:cNvPr>
            <p:cNvSpPr/>
            <p:nvPr/>
          </p:nvSpPr>
          <p:spPr>
            <a:xfrm>
              <a:off x="1471720" y="851168"/>
              <a:ext cx="129614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dirty="0"/>
                <a:t>03.11.2026</a:t>
              </a: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4BED5D1B-1F1C-4674-8194-B781439C4ED4}"/>
              </a:ext>
            </a:extLst>
          </p:cNvPr>
          <p:cNvGrpSpPr/>
          <p:nvPr/>
        </p:nvGrpSpPr>
        <p:grpSpPr>
          <a:xfrm>
            <a:off x="3138349" y="540467"/>
            <a:ext cx="3428458" cy="2171896"/>
            <a:chOff x="2927972" y="540467"/>
            <a:chExt cx="3428458" cy="2171896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F0ECA316-78DD-4270-8B34-F8682BF0ADF0}"/>
                </a:ext>
              </a:extLst>
            </p:cNvPr>
            <p:cNvSpPr/>
            <p:nvPr/>
          </p:nvSpPr>
          <p:spPr>
            <a:xfrm>
              <a:off x="2958452" y="1051297"/>
              <a:ext cx="1080120" cy="73664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100" dirty="0"/>
                <a:t>1. отказ (напр.</a:t>
              </a:r>
            </a:p>
            <a:p>
              <a:pPr algn="ctr"/>
              <a:r>
                <a:rPr lang="ru-RU" sz="1100" dirty="0"/>
                <a:t>уведомления</a:t>
              </a:r>
            </a:p>
            <a:p>
              <a:pPr algn="ctr"/>
              <a:r>
                <a:rPr lang="ru-RU" sz="1100" dirty="0"/>
                <a:t>в течение 3х</a:t>
              </a:r>
            </a:p>
            <a:p>
              <a:pPr algn="ctr"/>
              <a:r>
                <a:rPr lang="ru-RU" sz="1100" dirty="0"/>
                <a:t>дней)</a:t>
              </a:r>
              <a:endParaRPr lang="ru-RU" sz="400" dirty="0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6EC159F6-8EE0-4B5D-B57D-759A1E8729FB}"/>
                </a:ext>
              </a:extLst>
            </p:cNvPr>
            <p:cNvSpPr/>
            <p:nvPr/>
          </p:nvSpPr>
          <p:spPr>
            <a:xfrm>
              <a:off x="2964152" y="1975716"/>
              <a:ext cx="1074420" cy="736647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100" dirty="0"/>
                <a:t>2. регистрация в</a:t>
              </a:r>
            </a:p>
            <a:p>
              <a:pPr algn="ctr"/>
              <a:r>
                <a:rPr lang="ru-RU" sz="1100" dirty="0"/>
                <a:t>журнале</a:t>
              </a:r>
              <a:endParaRPr lang="ru-RU" sz="400" dirty="0"/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A4E6BC42-520F-486B-AF3D-D4ED43659111}"/>
                </a:ext>
              </a:extLst>
            </p:cNvPr>
            <p:cNvSpPr/>
            <p:nvPr/>
          </p:nvSpPr>
          <p:spPr>
            <a:xfrm>
              <a:off x="4221539" y="1327644"/>
              <a:ext cx="1080120" cy="138471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100" dirty="0"/>
                <a:t>рассмотрение на</a:t>
              </a:r>
            </a:p>
            <a:p>
              <a:pPr algn="ctr"/>
              <a:r>
                <a:rPr lang="ru-RU" sz="1100" dirty="0"/>
                <a:t>соответствие п.3</a:t>
              </a:r>
            </a:p>
            <a:p>
              <a:pPr algn="ctr"/>
              <a:r>
                <a:rPr lang="ru-RU" sz="1100" dirty="0"/>
                <a:t>ОУ, </a:t>
              </a:r>
              <a:r>
                <a:rPr lang="ru-RU" sz="1100" dirty="0" err="1"/>
                <a:t>достов-ть</a:t>
              </a:r>
              <a:endParaRPr lang="ru-RU" sz="1100" dirty="0"/>
            </a:p>
            <a:p>
              <a:pPr algn="ctr"/>
              <a:r>
                <a:rPr lang="ru-RU" sz="1100" dirty="0"/>
                <a:t>инфо в заявке и</a:t>
              </a:r>
            </a:p>
            <a:p>
              <a:pPr algn="ctr"/>
              <a:r>
                <a:rPr lang="ru-RU" sz="1100" dirty="0"/>
                <a:t>док-ах</a:t>
              </a: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8A3AD467-D088-4039-AF64-952E224D7970}"/>
                </a:ext>
              </a:extLst>
            </p:cNvPr>
            <p:cNvSpPr/>
            <p:nvPr/>
          </p:nvSpPr>
          <p:spPr>
            <a:xfrm>
              <a:off x="5484626" y="1327643"/>
              <a:ext cx="871804" cy="138471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100" dirty="0"/>
                <a:t>на доработку</a:t>
              </a:r>
            </a:p>
            <a:p>
              <a:pPr algn="ctr"/>
              <a:r>
                <a:rPr lang="ru-RU" sz="1100" dirty="0"/>
                <a:t>по</a:t>
              </a:r>
            </a:p>
            <a:p>
              <a:pPr algn="ctr"/>
              <a:r>
                <a:rPr lang="ru-RU" sz="1100" dirty="0"/>
                <a:t>основаниям</a:t>
              </a:r>
            </a:p>
            <a:p>
              <a:pPr algn="ctr"/>
              <a:r>
                <a:rPr lang="ru-RU" sz="1100" dirty="0"/>
                <a:t>п. 21.2</a:t>
              </a:r>
            </a:p>
          </p:txBody>
        </p:sp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EDC60C42-84F2-49C0-A48C-C947DCFF8A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27972" y="853440"/>
              <a:ext cx="3396628" cy="684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B3BF70B5-2E5E-4DF5-8C0F-370D799CA4EF}"/>
                </a:ext>
              </a:extLst>
            </p:cNvPr>
            <p:cNvSpPr/>
            <p:nvPr/>
          </p:nvSpPr>
          <p:spPr>
            <a:xfrm>
              <a:off x="3654120" y="540467"/>
              <a:ext cx="183575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600" dirty="0"/>
                <a:t>17.11. – 16.12.2026</a:t>
              </a:r>
            </a:p>
          </p:txBody>
        </p:sp>
      </p:grp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4C08ABA-6B85-45D1-9537-577E62A26E63}"/>
              </a:ext>
            </a:extLst>
          </p:cNvPr>
          <p:cNvCxnSpPr>
            <a:cxnSpLocks/>
          </p:cNvCxnSpPr>
          <p:nvPr/>
        </p:nvCxnSpPr>
        <p:spPr>
          <a:xfrm>
            <a:off x="2327391" y="4767226"/>
            <a:ext cx="15965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C9CF815B-4087-498D-ACD0-8E75C635D200}"/>
              </a:ext>
            </a:extLst>
          </p:cNvPr>
          <p:cNvSpPr/>
          <p:nvPr/>
        </p:nvSpPr>
        <p:spPr>
          <a:xfrm>
            <a:off x="2220469" y="4741472"/>
            <a:ext cx="183575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03.11. – 16.11.2026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A94FE558-AD53-473A-A604-AF0D1B8C5C20}"/>
              </a:ext>
            </a:extLst>
          </p:cNvPr>
          <p:cNvCxnSpPr>
            <a:cxnSpLocks/>
          </p:cNvCxnSpPr>
          <p:nvPr/>
        </p:nvCxnSpPr>
        <p:spPr>
          <a:xfrm flipV="1">
            <a:off x="7041028" y="1131590"/>
            <a:ext cx="936104" cy="114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5B5A379-E737-48C4-813F-6A8C5978FB32}"/>
              </a:ext>
            </a:extLst>
          </p:cNvPr>
          <p:cNvSpPr/>
          <p:nvPr/>
        </p:nvSpPr>
        <p:spPr>
          <a:xfrm>
            <a:off x="6890962" y="847442"/>
            <a:ext cx="12362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3 раб/дня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BA131C7D-C4BE-456F-9217-4851D4A85D63}"/>
              </a:ext>
            </a:extLst>
          </p:cNvPr>
          <p:cNvCxnSpPr>
            <a:cxnSpLocks/>
          </p:cNvCxnSpPr>
          <p:nvPr/>
        </p:nvCxnSpPr>
        <p:spPr>
          <a:xfrm flipV="1">
            <a:off x="8170068" y="1137315"/>
            <a:ext cx="936104" cy="114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303E62E4-D9C3-49DF-AEDE-417728B84F43}"/>
              </a:ext>
            </a:extLst>
          </p:cNvPr>
          <p:cNvSpPr/>
          <p:nvPr/>
        </p:nvSpPr>
        <p:spPr>
          <a:xfrm>
            <a:off x="8020002" y="860286"/>
            <a:ext cx="12362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20.01.2027</a:t>
            </a:r>
          </a:p>
        </p:txBody>
      </p:sp>
      <p:sp>
        <p:nvSpPr>
          <p:cNvPr id="32" name="Стрелка: вправо 31">
            <a:extLst>
              <a:ext uri="{FF2B5EF4-FFF2-40B4-BE49-F238E27FC236}">
                <a16:creationId xmlns:a16="http://schemas.microsoft.com/office/drawing/2014/main" id="{CB98AFEE-DC6F-4063-B581-3F88A369EABB}"/>
              </a:ext>
            </a:extLst>
          </p:cNvPr>
          <p:cNvSpPr/>
          <p:nvPr/>
        </p:nvSpPr>
        <p:spPr>
          <a:xfrm rot="4150994">
            <a:off x="2124349" y="2871141"/>
            <a:ext cx="498609" cy="29537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: вправо 32">
            <a:extLst>
              <a:ext uri="{FF2B5EF4-FFF2-40B4-BE49-F238E27FC236}">
                <a16:creationId xmlns:a16="http://schemas.microsoft.com/office/drawing/2014/main" id="{AC547A52-0222-4420-9060-EDAF9A9D945B}"/>
              </a:ext>
            </a:extLst>
          </p:cNvPr>
          <p:cNvSpPr/>
          <p:nvPr/>
        </p:nvSpPr>
        <p:spPr>
          <a:xfrm rot="17186455">
            <a:off x="2269559" y="2447192"/>
            <a:ext cx="1266789" cy="30029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: вправо 38">
            <a:extLst>
              <a:ext uri="{FF2B5EF4-FFF2-40B4-BE49-F238E27FC236}">
                <a16:creationId xmlns:a16="http://schemas.microsoft.com/office/drawing/2014/main" id="{93A9C9E2-A8CE-4F34-BC89-6C277A4EBA44}"/>
              </a:ext>
            </a:extLst>
          </p:cNvPr>
          <p:cNvSpPr/>
          <p:nvPr/>
        </p:nvSpPr>
        <p:spPr>
          <a:xfrm>
            <a:off x="4259830" y="2177074"/>
            <a:ext cx="238256" cy="29537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: вправо 39">
            <a:extLst>
              <a:ext uri="{FF2B5EF4-FFF2-40B4-BE49-F238E27FC236}">
                <a16:creationId xmlns:a16="http://schemas.microsoft.com/office/drawing/2014/main" id="{F6A111C0-1427-4339-8CBC-79014D2ABF79}"/>
              </a:ext>
            </a:extLst>
          </p:cNvPr>
          <p:cNvSpPr/>
          <p:nvPr/>
        </p:nvSpPr>
        <p:spPr>
          <a:xfrm>
            <a:off x="5508101" y="2177074"/>
            <a:ext cx="238256" cy="29537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: вправо 40">
            <a:extLst>
              <a:ext uri="{FF2B5EF4-FFF2-40B4-BE49-F238E27FC236}">
                <a16:creationId xmlns:a16="http://schemas.microsoft.com/office/drawing/2014/main" id="{D77F5548-2D76-4C4E-8B12-EE3DD4569BE4}"/>
              </a:ext>
            </a:extLst>
          </p:cNvPr>
          <p:cNvSpPr/>
          <p:nvPr/>
        </p:nvSpPr>
        <p:spPr>
          <a:xfrm rot="4700347">
            <a:off x="5882247" y="3123369"/>
            <a:ext cx="813935" cy="29537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: вправо 42">
            <a:extLst>
              <a:ext uri="{FF2B5EF4-FFF2-40B4-BE49-F238E27FC236}">
                <a16:creationId xmlns:a16="http://schemas.microsoft.com/office/drawing/2014/main" id="{0EA8B641-BAE6-4C8D-9630-0F6F89B04845}"/>
              </a:ext>
            </a:extLst>
          </p:cNvPr>
          <p:cNvSpPr/>
          <p:nvPr/>
        </p:nvSpPr>
        <p:spPr>
          <a:xfrm>
            <a:off x="8004851" y="1872315"/>
            <a:ext cx="238256" cy="29537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51252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C1B56-E622-49B0-987D-5700A40593E6}"/>
              </a:ext>
            </a:extLst>
          </p:cNvPr>
          <p:cNvSpPr/>
          <p:nvPr/>
        </p:nvSpPr>
        <p:spPr>
          <a:xfrm>
            <a:off x="0" y="-1"/>
            <a:ext cx="9144000" cy="1203599"/>
          </a:xfrm>
          <a:prstGeom prst="rect">
            <a:avLst/>
          </a:prstGeom>
          <a:solidFill>
            <a:srgbClr val="FF00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215CD31-76AE-4063-B960-57B76C4FABEB}"/>
              </a:ext>
            </a:extLst>
          </p:cNvPr>
          <p:cNvSpPr/>
          <p:nvPr/>
        </p:nvSpPr>
        <p:spPr>
          <a:xfrm>
            <a:off x="107504" y="-25494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ДЛЯ НАПРАВЛЕНИЯ ЗАЯВКИ НА ДОРАБОТКУ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F4E4BBE-FFDB-4C2F-8BB6-EAB8B4048479}"/>
              </a:ext>
            </a:extLst>
          </p:cNvPr>
          <p:cNvSpPr/>
          <p:nvPr/>
        </p:nvSpPr>
        <p:spPr>
          <a:xfrm>
            <a:off x="736204" y="1234821"/>
            <a:ext cx="83002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несоответствие заявки и документов на участие в конкурсном отборе, а также дополнительных документов (если они были представлены) требованиям, установленным пунктами 7, 8, 10, 11 настоящего Порядка;</a:t>
            </a: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не в полном объеме документов, указанных в пункте 7 настоящих Правил;</a:t>
            </a: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незаполнение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обязательных полей заявки, установленных в программном комплексе «Свод-Смарт», либо наличие в заявке нечитаемого текста;</a:t>
            </a: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в заявке и документах на участие в конкурсном отборе информации, позволяющей определить соответствие проекта требованиям, установленным пунктом 3 Общих условий участия, либо соблюдение установленного представительным органом муниципального образования с учетом особенностей, указанных в пункте 4 Общих условий участия, порядка выдвижения, внесения, обсуждения, рассмотрения проекта;</a:t>
            </a: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 заявке и документах на участие в конкурсном отборе противоречивой информации.</a:t>
            </a: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4A5943BF-CAC5-48DF-8049-A97989233A75}"/>
              </a:ext>
            </a:extLst>
          </p:cNvPr>
          <p:cNvGrpSpPr/>
          <p:nvPr/>
        </p:nvGrpSpPr>
        <p:grpSpPr>
          <a:xfrm>
            <a:off x="317500" y="1229132"/>
            <a:ext cx="437804" cy="3656358"/>
            <a:chOff x="317500" y="1229132"/>
            <a:chExt cx="437804" cy="3656358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0BE9029F-7181-42BC-AF94-36E536293BBB}"/>
                </a:ext>
              </a:extLst>
            </p:cNvPr>
            <p:cNvSpPr/>
            <p:nvPr/>
          </p:nvSpPr>
          <p:spPr>
            <a:xfrm>
              <a:off x="317500" y="1229132"/>
              <a:ext cx="400924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3600" b="1" dirty="0">
                  <a:ln w="12700">
                    <a:solidFill>
                      <a:srgbClr val="C00000"/>
                    </a:solidFill>
                    <a:prstDash val="solid"/>
                  </a:ln>
                  <a:solidFill>
                    <a:schemeClr val="bg2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1</a:t>
              </a: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DB224BCB-5FE4-4F9F-97CA-2C0E25E7B2F9}"/>
                </a:ext>
              </a:extLst>
            </p:cNvPr>
            <p:cNvSpPr/>
            <p:nvPr/>
          </p:nvSpPr>
          <p:spPr>
            <a:xfrm>
              <a:off x="317500" y="1900997"/>
              <a:ext cx="418704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600" b="1" dirty="0">
                  <a:ln w="12700">
                    <a:solidFill>
                      <a:srgbClr val="C00000"/>
                    </a:solidFill>
                    <a:prstDash val="solid"/>
                  </a:ln>
                  <a:solidFill>
                    <a:schemeClr val="bg2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2</a:t>
              </a: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5C8B4DD4-EE47-4BDA-B1C6-3E1A3E48AAFC}"/>
                </a:ext>
              </a:extLst>
            </p:cNvPr>
            <p:cNvSpPr/>
            <p:nvPr/>
          </p:nvSpPr>
          <p:spPr>
            <a:xfrm>
              <a:off x="330324" y="2478986"/>
              <a:ext cx="418704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600" b="1" cap="none" spc="0" dirty="0">
                  <a:ln w="12700">
                    <a:solidFill>
                      <a:srgbClr val="C00000"/>
                    </a:solidFill>
                    <a:prstDash val="solid"/>
                  </a:ln>
                  <a:solidFill>
                    <a:schemeClr val="bg2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3</a:t>
              </a: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5D8FB2DA-7F35-4E74-B5F4-FB2FB358C282}"/>
                </a:ext>
              </a:extLst>
            </p:cNvPr>
            <p:cNvSpPr/>
            <p:nvPr/>
          </p:nvSpPr>
          <p:spPr>
            <a:xfrm>
              <a:off x="336600" y="3308414"/>
              <a:ext cx="418704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600" b="1" cap="none" spc="0" dirty="0">
                  <a:ln w="12700">
                    <a:solidFill>
                      <a:srgbClr val="C00000"/>
                    </a:solidFill>
                    <a:prstDash val="solid"/>
                  </a:ln>
                  <a:solidFill>
                    <a:schemeClr val="bg2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4</a:t>
              </a: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2A1B94BB-1C58-4A10-892E-4CD891898CB8}"/>
                </a:ext>
              </a:extLst>
            </p:cNvPr>
            <p:cNvSpPr/>
            <p:nvPr/>
          </p:nvSpPr>
          <p:spPr>
            <a:xfrm>
              <a:off x="330324" y="4239159"/>
              <a:ext cx="418704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600" b="1" cap="none" spc="0" dirty="0">
                  <a:ln w="12700">
                    <a:solidFill>
                      <a:srgbClr val="C00000"/>
                    </a:solidFill>
                    <a:prstDash val="solid"/>
                  </a:ln>
                  <a:solidFill>
                    <a:schemeClr val="bg2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2342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076952"/>
            <a:ext cx="9144000" cy="1066548"/>
          </a:xfrm>
          <a:prstGeom prst="rect">
            <a:avLst/>
          </a:prstGeom>
          <a:solidFill>
            <a:srgbClr val="CFE4F3"/>
          </a:solidFill>
          <a:ln>
            <a:solidFill>
              <a:srgbClr val="CFE4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4076952"/>
            <a:ext cx="7704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ПРАВОВАЯ БАЗА КОНКУРСА «НАША ИНИЦИАТИВА»</a:t>
            </a:r>
          </a:p>
        </p:txBody>
      </p:sp>
      <p:pic>
        <p:nvPicPr>
          <p:cNvPr id="4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7994299" y="4181661"/>
            <a:ext cx="976934" cy="91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228" y="1684878"/>
            <a:ext cx="1117537" cy="111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с двумя скругленными соседними углами 5"/>
          <p:cNvSpPr/>
          <p:nvPr/>
        </p:nvSpPr>
        <p:spPr>
          <a:xfrm rot="5400000" flipH="1">
            <a:off x="1197808" y="-730436"/>
            <a:ext cx="1384297" cy="3779913"/>
          </a:xfrm>
          <a:prstGeom prst="round2SameRect">
            <a:avLst/>
          </a:prstGeom>
          <a:solidFill>
            <a:srgbClr val="CFE4F3"/>
          </a:solidFill>
          <a:ln>
            <a:solidFill>
              <a:srgbClr val="CFE4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двумя скругленными соседними углами 6"/>
          <p:cNvSpPr/>
          <p:nvPr/>
        </p:nvSpPr>
        <p:spPr>
          <a:xfrm rot="5400000" flipH="1">
            <a:off x="1076237" y="1063466"/>
            <a:ext cx="1627440" cy="3779910"/>
          </a:xfrm>
          <a:prstGeom prst="round2SameRect">
            <a:avLst/>
          </a:prstGeom>
          <a:solidFill>
            <a:srgbClr val="CFE4F3"/>
          </a:solidFill>
          <a:ln>
            <a:solidFill>
              <a:srgbClr val="CFE4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с двумя скругленными соседними углами 7"/>
          <p:cNvSpPr/>
          <p:nvPr/>
        </p:nvSpPr>
        <p:spPr>
          <a:xfrm rot="16200000">
            <a:off x="6561895" y="-802443"/>
            <a:ext cx="1312289" cy="3851920"/>
          </a:xfrm>
          <a:prstGeom prst="round2SameRect">
            <a:avLst/>
          </a:prstGeom>
          <a:solidFill>
            <a:srgbClr val="CFE4F3"/>
          </a:solidFill>
          <a:ln>
            <a:solidFill>
              <a:srgbClr val="CFE4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с двумя скругленными соседними углами 8"/>
          <p:cNvSpPr/>
          <p:nvPr/>
        </p:nvSpPr>
        <p:spPr>
          <a:xfrm rot="16200000">
            <a:off x="6295656" y="1064119"/>
            <a:ext cx="1916778" cy="3779910"/>
          </a:xfrm>
          <a:prstGeom prst="round2SameRect">
            <a:avLst/>
          </a:prstGeom>
          <a:solidFill>
            <a:srgbClr val="CFE4F3"/>
          </a:solidFill>
          <a:ln>
            <a:solidFill>
              <a:srgbClr val="CFE4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9294" y="2197481"/>
            <a:ext cx="34918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марта 2025 года № 33-ФЗ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"Об общих принципах организации местного самоуправления в единой системе публичной власти"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652117" y="526459"/>
            <a:ext cx="35283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Удмуртской Республики от 13 июля 2005 г. № 42-РЗ "О местном самоуправлении в Удмуртской Республике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421248" y="1973472"/>
            <a:ext cx="37769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УР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28 августа 2025 года № 506</a:t>
            </a:r>
          </a:p>
          <a:p>
            <a:pPr algn="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 конкурсном отборе и реализации в Удмуртской Республике инициативных проектов, выдвигаемых для получения финансовой поддержки за счет межбюджетных трансфертов из бюджета Удмуртской Республики"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294" y="526459"/>
            <a:ext cx="3528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6 октября 2003 года № 131-ФЗ "Об общих принципах организации местного самоуправления в Российской Федерации"</a:t>
            </a:r>
          </a:p>
        </p:txBody>
      </p:sp>
    </p:spTree>
    <p:extLst>
      <p:ext uri="{BB962C8B-B14F-4D97-AF65-F5344CB8AC3E}">
        <p14:creationId xmlns:p14="http://schemas.microsoft.com/office/powerpoint/2010/main" val="403893263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9144000" cy="1203599"/>
          </a:xfrm>
          <a:prstGeom prst="rect">
            <a:avLst/>
          </a:prstGeom>
          <a:solidFill>
            <a:srgbClr val="FF00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232360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2942" y="1347614"/>
            <a:ext cx="34887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Инициативная группа должна: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участие в согласовании технического задания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Участвовать в приемке результатов исполнения муниципального контракта, связанного с реализацией проекта</a:t>
            </a:r>
          </a:p>
          <a:p>
            <a:endParaRPr lang="ru-RU" sz="2000" dirty="0">
              <a:latin typeface="Bahnschrift SemiBold Condensed" panose="020B0502040204020203" pitchFamily="34" charset="0"/>
            </a:endParaRPr>
          </a:p>
        </p:txBody>
      </p:sp>
      <p:pic>
        <p:nvPicPr>
          <p:cNvPr id="5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172400" y="126817"/>
            <a:ext cx="833797" cy="78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00" y="2283718"/>
            <a:ext cx="268001" cy="2626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35" y="3435846"/>
            <a:ext cx="268001" cy="262641"/>
          </a:xfrm>
          <a:prstGeom prst="rect">
            <a:avLst/>
          </a:prstGeom>
        </p:spPr>
      </p:pic>
      <p:pic>
        <p:nvPicPr>
          <p:cNvPr id="3080" name="Picture 8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644228"/>
            <a:ext cx="4572000" cy="26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88335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08520" y="1707654"/>
            <a:ext cx="9333543" cy="1944216"/>
          </a:xfrm>
          <a:prstGeom prst="rect">
            <a:avLst/>
          </a:prstGeom>
          <a:solidFill>
            <a:srgbClr val="FF0000">
              <a:alpha val="2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1685196" y="2283718"/>
            <a:ext cx="5646923" cy="57606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ВОПРОСЫ-ОТВЕТЫ</a:t>
            </a:r>
          </a:p>
        </p:txBody>
      </p:sp>
      <p:pic>
        <p:nvPicPr>
          <p:cNvPr id="3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179512" y="2145913"/>
            <a:ext cx="1135049" cy="1067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111" y="513244"/>
            <a:ext cx="3284984" cy="195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0859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6100936" y="121059"/>
            <a:ext cx="2952328" cy="4934321"/>
            <a:chOff x="5796136" y="63001"/>
            <a:chExt cx="2952328" cy="4934321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227"/>
            <a:stretch/>
          </p:blipFill>
          <p:spPr bwMode="auto">
            <a:xfrm>
              <a:off x="5796136" y="2283718"/>
              <a:ext cx="2952328" cy="27136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" name="Группа 1"/>
            <p:cNvGrpSpPr/>
            <p:nvPr/>
          </p:nvGrpSpPr>
          <p:grpSpPr>
            <a:xfrm>
              <a:off x="5796136" y="63001"/>
              <a:ext cx="2952328" cy="2279458"/>
              <a:chOff x="5796136" y="63001"/>
              <a:chExt cx="2952328" cy="2279458"/>
            </a:xfrm>
          </p:grpSpPr>
          <p:pic>
            <p:nvPicPr>
              <p:cNvPr id="3075" name="Picture 3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3879" b="6163"/>
              <a:stretch/>
            </p:blipFill>
            <p:spPr bwMode="auto">
              <a:xfrm>
                <a:off x="5796136" y="451576"/>
                <a:ext cx="2952328" cy="18908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077" name="Picture 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96136" y="63001"/>
                <a:ext cx="2952328" cy="3885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6" name="TextBox 5"/>
          <p:cNvSpPr txBox="1"/>
          <p:nvPr/>
        </p:nvSpPr>
        <p:spPr>
          <a:xfrm>
            <a:off x="52985" y="151166"/>
            <a:ext cx="56711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Делитесь своими проектами с другими!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985" y="1488669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Опубликуйте пост с информацией о вашем проекте и отметьте нас в ВК: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986" y="2929490"/>
            <a:ext cx="300684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 проекта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«Наша инициатива» </a:t>
            </a:r>
            <a:r>
              <a:rPr lang="en-US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https://vk.com/ibmfur</a:t>
            </a:r>
            <a:b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 Центра финансового просвещения УР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vk.com/</a:t>
            </a:r>
            <a:r>
              <a:rPr lang="ru-RU" sz="1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finansy.v.poryadke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74" y="1722301"/>
            <a:ext cx="22059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Используйте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хештеги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57274" y="2805024"/>
            <a:ext cx="3401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#реализацияни26</a:t>
            </a:r>
          </a:p>
          <a:p>
            <a:br>
              <a:rPr lang="ru-RU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НашаИнициативаУдмуртия</a:t>
            </a:r>
            <a:endParaRPr lang="ru-RU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35413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2F2C08E-9927-4A2B-875C-D95A9016F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008206"/>
            <a:ext cx="8186446" cy="40118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об Инициативном бюджетировании: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http://ib.mfur.ru/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в контакте: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https://vk.com/ibmfur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АУДО УР «Центр финансового просвещения»: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(3412) 43-86-86 (доб.2)</a:t>
            </a:r>
          </a:p>
        </p:txBody>
      </p:sp>
      <p:pic>
        <p:nvPicPr>
          <p:cNvPr id="5" name="Picture 2" descr="http://qrcoder.ru/code/?http%3A%2F%2Fib.mfur.ru%2F&amp;4&amp;0">
            <a:extLst>
              <a:ext uri="{FF2B5EF4-FFF2-40B4-BE49-F238E27FC236}">
                <a16:creationId xmlns:a16="http://schemas.microsoft.com/office/drawing/2014/main" id="{498C070A-5D92-4113-A5C9-51AAF6974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214" y="627534"/>
            <a:ext cx="1337962" cy="133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7E112E-16AB-42F2-8138-8E967591D03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50032" y="1995556"/>
            <a:ext cx="1296144" cy="1296144"/>
          </a:xfrm>
          <a:prstGeom prst="rect">
            <a:avLst/>
          </a:prstGeom>
        </p:spPr>
      </p:pic>
      <p:pic>
        <p:nvPicPr>
          <p:cNvPr id="12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172400" y="51470"/>
            <a:ext cx="899075" cy="84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51520" y="54099"/>
            <a:ext cx="77320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ВОПРОСОВ И КОНСУЛЬТАЦИЙ ПО УЧАСТИЮ В КОНКУРСЕ</a:t>
            </a:r>
            <a:endParaRPr lang="ru-RU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902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вал 11"/>
          <p:cNvSpPr/>
          <p:nvPr/>
        </p:nvSpPr>
        <p:spPr>
          <a:xfrm>
            <a:off x="2781593" y="3045028"/>
            <a:ext cx="2952328" cy="3024336"/>
          </a:xfrm>
          <a:prstGeom prst="ellipse">
            <a:avLst/>
          </a:prstGeom>
          <a:solidFill>
            <a:schemeClr val="tx2">
              <a:lumMod val="20000"/>
              <a:lumOff val="80000"/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1475656" y="2313354"/>
            <a:ext cx="2952328" cy="3024336"/>
          </a:xfrm>
          <a:prstGeom prst="ellipse">
            <a:avLst/>
          </a:prstGeom>
          <a:solidFill>
            <a:schemeClr val="tx2">
              <a:lumMod val="20000"/>
              <a:lumOff val="80000"/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572000" y="2307256"/>
            <a:ext cx="2952328" cy="3024336"/>
          </a:xfrm>
          <a:prstGeom prst="ellipse">
            <a:avLst/>
          </a:prstGeom>
          <a:solidFill>
            <a:srgbClr val="CFE4F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041364" y="1186973"/>
            <a:ext cx="2952328" cy="3024336"/>
          </a:xfrm>
          <a:prstGeom prst="ellipse">
            <a:avLst/>
          </a:prstGeom>
          <a:solidFill>
            <a:srgbClr val="CFE4F3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238" y="2285195"/>
            <a:ext cx="4131524" cy="235037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0" y="-4578"/>
            <a:ext cx="9144000" cy="1051666"/>
          </a:xfrm>
          <a:prstGeom prst="rect">
            <a:avLst/>
          </a:prstGeom>
          <a:solidFill>
            <a:srgbClr val="CFE4F3"/>
          </a:solidFill>
          <a:ln>
            <a:solidFill>
              <a:srgbClr val="CFE4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D066F-CE52-4ADC-B3BA-3C11684C4F92}"/>
              </a:ext>
            </a:extLst>
          </p:cNvPr>
          <p:cNvSpPr txBox="1">
            <a:spLocks/>
          </p:cNvSpPr>
          <p:nvPr/>
        </p:nvSpPr>
        <p:spPr>
          <a:xfrm>
            <a:off x="114488" y="72395"/>
            <a:ext cx="7992888" cy="83726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МОЖНО СДЕЛАТЬ С ПОМОЩЬЮ КОНКУРСА</a:t>
            </a:r>
          </a:p>
        </p:txBody>
      </p:sp>
      <p:pic>
        <p:nvPicPr>
          <p:cNvPr id="7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/>
        </p:blipFill>
        <p:spPr bwMode="auto">
          <a:xfrm>
            <a:off x="8028384" y="79923"/>
            <a:ext cx="1028175" cy="96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72" y="1131590"/>
            <a:ext cx="410566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жилищно-коммунального хозяйства (в т. ч. объекты благоустройства)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Автомобильные дороги местного значения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мер пожарной безопасности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для обеспечения жителей услугами торговли, общественного питания и бытового обслуживания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площадки, в том числе на территориях муниципальных образовательных учреждений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библиотечного               обслуживания населения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культуры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073259" y="982925"/>
            <a:ext cx="5085924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>
              <a:buFont typeface="Courier New" panose="02070309020205020404" pitchFamily="49" charset="0"/>
              <a:buChar char="o"/>
            </a:pP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организации дополнительного образования</a:t>
            </a:r>
          </a:p>
          <a:p>
            <a:pPr marL="285750" indent="-285750" algn="r">
              <a:buFont typeface="Courier New" panose="02070309020205020404" pitchFamily="49" charset="0"/>
              <a:buChar char="o"/>
            </a:pP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культурного наследия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>
              <a:buFont typeface="Courier New" panose="02070309020205020404" pitchFamily="49" charset="0"/>
              <a:buChar char="o"/>
            </a:pP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физической культуры и массового спорта, в том числе на территориях муниципальных образовательных организаций</a:t>
            </a:r>
          </a:p>
          <a:p>
            <a:pPr marL="285750" indent="-285750" algn="r">
              <a:buFont typeface="Courier New" panose="02070309020205020404" pitchFamily="49" charset="0"/>
              <a:buChar char="o"/>
            </a:pP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 массового отдыха населения</a:t>
            </a:r>
          </a:p>
          <a:p>
            <a:pPr marL="285750" indent="-285750" algn="r">
              <a:buFont typeface="Courier New" panose="02070309020205020404" pitchFamily="49" charset="0"/>
              <a:buChar char="o"/>
            </a:pP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 захоронения</a:t>
            </a:r>
          </a:p>
          <a:p>
            <a:pPr marL="285750" indent="-285750" algn="r">
              <a:buFont typeface="Courier New" panose="02070309020205020404" pitchFamily="49" charset="0"/>
              <a:buChar char="o"/>
            </a:pPr>
            <a:endParaRPr lang="ru-RU" sz="1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охраны окружающей среды</a:t>
            </a:r>
          </a:p>
          <a:p>
            <a:pPr marL="285750" indent="-285750" algn="r">
              <a:buFont typeface="Courier New" panose="02070309020205020404" pitchFamily="49" charset="0"/>
              <a:buChar char="o"/>
            </a:pPr>
            <a:endParaRPr 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организации в части </a:t>
            </a:r>
          </a:p>
          <a:p>
            <a:pPr marL="285750" indent="-285750" algn="r"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обустройства прилегающих к ним территорий</a:t>
            </a:r>
          </a:p>
          <a:p>
            <a:pPr algn="r"/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>
              <a:buFont typeface="Courier New" panose="02070309020205020404" pitchFamily="49" charset="0"/>
              <a:buChar char="o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объекты общественной инфраструктуры, находящиеся в муниципальной собственности</a:t>
            </a:r>
          </a:p>
        </p:txBody>
      </p:sp>
      <p:sp>
        <p:nvSpPr>
          <p:cNvPr id="15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043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4012920"/>
            <a:ext cx="9144000" cy="1136168"/>
          </a:xfrm>
          <a:prstGeom prst="rect">
            <a:avLst/>
          </a:prstGeom>
          <a:solidFill>
            <a:srgbClr val="CFE4F3"/>
          </a:solidFill>
          <a:ln>
            <a:solidFill>
              <a:srgbClr val="CFE4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 txBox="1"/>
          <p:nvPr/>
        </p:nvSpPr>
        <p:spPr>
          <a:xfrm>
            <a:off x="179512" y="4083918"/>
            <a:ext cx="6480720" cy="99417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ПРОЕКТЫ ДЕЛАТЬ НЕЛЬЗЯ?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136526"/>
            <a:ext cx="39531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Объекты, находящиеся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частной собственности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(физических и юридических лиц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 государственной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(федеральной и республиканской собственности)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\\Ceey-srv\файлообменник\_2 БЮДЖЕТИРОВАНИЕ - ИБ\_НАША_ИНИЦИАТИВА\Брендбук и айдентика\Безымянный-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" b="28671"/>
          <a:stretch>
            <a:fillRect/>
          </a:stretch>
        </p:blipFill>
        <p:spPr bwMode="auto">
          <a:xfrm>
            <a:off x="8053258" y="4132115"/>
            <a:ext cx="954411" cy="89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68160" y="1213470"/>
            <a:ext cx="4036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социальной инфраструктуры либо земельные участки под ними с не оформленными, либо ненадлежащим образом оформленными правами собственности (управления)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2000" y="944312"/>
            <a:ext cx="4176464" cy="186175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488904" y="944312"/>
            <a:ext cx="4176464" cy="186175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284" y="339502"/>
            <a:ext cx="849600" cy="84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258" y="322000"/>
            <a:ext cx="849600" cy="84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13599</TotalTime>
  <Words>3700</Words>
  <Application>Microsoft Office PowerPoint</Application>
  <PresentationFormat>Экран (16:9)</PresentationFormat>
  <Paragraphs>917</Paragraphs>
  <Slides>73</Slides>
  <Notes>20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73</vt:i4>
      </vt:variant>
    </vt:vector>
  </HeadingPairs>
  <TitlesOfParts>
    <vt:vector size="86" baseType="lpstr">
      <vt:lpstr>Arial</vt:lpstr>
      <vt:lpstr>Arial Black</vt:lpstr>
      <vt:lpstr>Arial Narrow</vt:lpstr>
      <vt:lpstr>Bahnschrift SemiBold Condensed</vt:lpstr>
      <vt:lpstr>Bahnschrift SemiBold SemiConden</vt:lpstr>
      <vt:lpstr>Bahnschrift SemiLight Condensed</vt:lpstr>
      <vt:lpstr>Calibri</vt:lpstr>
      <vt:lpstr>Courier New</vt:lpstr>
      <vt:lpstr>Montserrat</vt:lpstr>
      <vt:lpstr>Segoe UI</vt:lpstr>
      <vt:lpstr>Times New Roman</vt:lpstr>
      <vt:lpstr>Тема Office</vt:lpstr>
      <vt:lpstr>think-cell Slide</vt:lpstr>
      <vt:lpstr>Презентация PowerPoint</vt:lpstr>
      <vt:lpstr>ЧТО ТАКОЕ ИНИЦИАТИВНОЕ БЮДЖЕТИРОВАНИЕ?</vt:lpstr>
      <vt:lpstr>Презентация PowerPoint</vt:lpstr>
      <vt:lpstr>ИНИЦИАТИВНОЕ БЮДЖЕТИРОВАНИЕ  В УДМУРТИИ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ЖИТЕЛЯМ ПРИНЯТЬ УЧАСТИЕ?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п.2.2. Критериев участия: «Наличие положительного воздействия результатов реализации проекта на состояние окружающей среды»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Sedova</dc:creator>
  <cp:lastModifiedBy>ceey.berdnikov@yandex.ru</cp:lastModifiedBy>
  <cp:revision>749</cp:revision>
  <dcterms:created xsi:type="dcterms:W3CDTF">2022-08-29T12:18:56Z</dcterms:created>
  <dcterms:modified xsi:type="dcterms:W3CDTF">2026-07-27T10:58:00Z</dcterms:modified>
</cp:coreProperties>
</file>